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4.jpg" ContentType="image/png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1" r:id="rId1"/>
  </p:sldMasterIdLst>
  <p:notesMasterIdLst>
    <p:notesMasterId r:id="rId9"/>
  </p:notesMasterIdLst>
  <p:handoutMasterIdLst>
    <p:handoutMasterId r:id="rId10"/>
  </p:handoutMasterIdLst>
  <p:sldIdLst>
    <p:sldId id="256" r:id="rId2"/>
    <p:sldId id="353" r:id="rId3"/>
    <p:sldId id="354" r:id="rId4"/>
    <p:sldId id="355" r:id="rId5"/>
    <p:sldId id="357" r:id="rId6"/>
    <p:sldId id="358" r:id="rId7"/>
    <p:sldId id="356" r:id="rId8"/>
  </p:sldIdLst>
  <p:sldSz cx="9144000" cy="5143500" type="screen16x9"/>
  <p:notesSz cx="6731000" cy="9867900"/>
  <p:embeddedFontLst>
    <p:embeddedFont>
      <p:font typeface="Frutiger LT Com 45 Light" panose="020B0303030504020204" pitchFamily="34" charset="0"/>
      <p:regular r:id="rId11"/>
      <p:bold r:id="rId12"/>
      <p:italic r:id="rId13"/>
      <p:boldItalic r:id="rId14"/>
    </p:embeddedFont>
    <p:embeddedFont>
      <p:font typeface="Frutiger LT Com 55 Roman" panose="020B0503030504020204" pitchFamily="34" charset="0"/>
      <p:regular r:id="rId15"/>
      <p:bold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9C7D"/>
    <a:srgbClr val="A8AFAF"/>
    <a:srgbClr val="B2B2B2"/>
    <a:srgbClr val="FFFFFF"/>
    <a:srgbClr val="EEEFEF"/>
    <a:srgbClr val="D4E6F4"/>
    <a:srgbClr val="A2D7CB"/>
    <a:srgbClr val="5CBAA4"/>
    <a:srgbClr val="4C99B2"/>
    <a:srgbClr val="99C5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87911" autoAdjust="0"/>
  </p:normalViewPr>
  <p:slideViewPr>
    <p:cSldViewPr showGuides="1">
      <p:cViewPr>
        <p:scale>
          <a:sx n="158" d="100"/>
          <a:sy n="158" d="100"/>
        </p:scale>
        <p:origin x="1245" y="82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10.01.2019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10.01.2019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18F77-BF2E-4843-AA6C-ED9ACCB38B45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5659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18F77-BF2E-4843-AA6C-ED9ACCB38B45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03297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18F77-BF2E-4843-AA6C-ED9ACCB38B45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58239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 smtClean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 smtClean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 smtClean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</a:t>
            </a:r>
            <a:r>
              <a:rPr lang="de-DE" sz="700" dirty="0" smtClean="0">
                <a:solidFill>
                  <a:schemeClr val="bg2"/>
                </a:solidFill>
              </a:rPr>
              <a:t>Fraunhofer</a:t>
            </a:r>
            <a:r>
              <a:rPr lang="de-DE" sz="700" baseline="0" dirty="0" smtClean="0">
                <a:solidFill>
                  <a:schemeClr val="bg2"/>
                </a:solidFill>
              </a:rPr>
              <a:t> HHI | JVET-M Marrakesh</a:t>
            </a:r>
            <a:endParaRPr lang="de-DE" sz="7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5931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 smtClean="0"/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51520" y="1169100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186113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1600"/>
            </a:lvl1pPr>
            <a:lvl2pPr marL="720000" indent="-360000">
              <a:buFont typeface="Wingdings" pitchFamily="2" charset="2"/>
              <a:buChar char="n"/>
              <a:defRPr sz="1600"/>
            </a:lvl2pPr>
            <a:lvl3pPr marL="1080000">
              <a:defRPr sz="1600"/>
            </a:lvl3pPr>
            <a:lvl4pPr marL="1440000">
              <a:defRPr sz="1600"/>
            </a:lvl4pPr>
            <a:lvl5pPr marL="1800000" indent="-360000">
              <a:defRPr sz="1600"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9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292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 smtClean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915817" y="1131591"/>
            <a:ext cx="5976664" cy="338445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8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252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 dirty="0" smtClean="0"/>
              <a:t>Bild durch Klicken auf Symbol hinzufügen</a:t>
            </a:r>
            <a:endParaRPr lang="de-DE" dirty="0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10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4026900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 smtClean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179" y="4714293"/>
            <a:ext cx="1055301" cy="288000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2016224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</a:t>
            </a:r>
            <a:r>
              <a:rPr lang="de-DE" sz="700" dirty="0" smtClean="0">
                <a:solidFill>
                  <a:schemeClr val="bg2"/>
                </a:solidFill>
              </a:rPr>
              <a:t>Fraunhofer</a:t>
            </a:r>
            <a:r>
              <a:rPr lang="de-DE" sz="700" baseline="0" dirty="0" smtClean="0">
                <a:solidFill>
                  <a:schemeClr val="bg2"/>
                </a:solidFill>
              </a:rPr>
              <a:t> HHI | JVET-M Marrakesh</a:t>
            </a:r>
            <a:endParaRPr lang="de-DE" sz="7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90" r:id="rId3"/>
    <p:sldLayoutId id="2147483685" r:id="rId4"/>
    <p:sldLayoutId id="2147483686" r:id="rId5"/>
    <p:sldLayoutId id="2147483689" r:id="rId6"/>
    <p:sldLayoutId id="214748368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marL="0" indent="0" algn="l" defTabSz="50400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fontAlgn="base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 smtClean="0"/>
              <a:t>JVET-M0421: </a:t>
            </a:r>
            <a:r>
              <a:rPr lang="en-US" dirty="0" smtClean="0"/>
              <a:t>Non-CE1: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Split-First Signaling for </a:t>
            </a:r>
            <a:r>
              <a:rPr lang="en-US" dirty="0" err="1" smtClean="0"/>
              <a:t>PArtitioning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3035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28184" y="1131591"/>
            <a:ext cx="2664297" cy="3384452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2 x signal “is split?”</a:t>
            </a:r>
          </a:p>
          <a:p>
            <a:pPr lvl="1"/>
            <a:r>
              <a:rPr lang="en-US" dirty="0" err="1"/>
              <a:t>q</a:t>
            </a:r>
            <a:r>
              <a:rPr lang="en-US" dirty="0" err="1" smtClean="0"/>
              <a:t>t_split_flag</a:t>
            </a:r>
            <a:endParaRPr lang="en-US" dirty="0" smtClean="0"/>
          </a:p>
          <a:p>
            <a:pPr lvl="1"/>
            <a:r>
              <a:rPr lang="en-US" dirty="0" err="1" smtClean="0"/>
              <a:t>btt_split_flag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!</a:t>
            </a:r>
            <a:r>
              <a:rPr lang="en-US" dirty="0" err="1" smtClean="0"/>
              <a:t>qt_split_flag</a:t>
            </a:r>
            <a:r>
              <a:rPr lang="en-US" dirty="0" smtClean="0"/>
              <a:t> means</a:t>
            </a:r>
          </a:p>
          <a:p>
            <a:pPr lvl="1"/>
            <a:r>
              <a:rPr lang="en-US" dirty="0" smtClean="0"/>
              <a:t>“Don’t split”</a:t>
            </a:r>
          </a:p>
          <a:p>
            <a:pPr lvl="1"/>
            <a:r>
              <a:rPr lang="en-US" dirty="0" smtClean="0"/>
              <a:t>… or “split some other way”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21" y="1491630"/>
            <a:ext cx="5683028" cy="2663920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5876" y="247649"/>
            <a:ext cx="8640000" cy="369332"/>
          </a:xfrm>
        </p:spPr>
        <p:txBody>
          <a:bodyPr/>
          <a:lstStyle/>
          <a:p>
            <a:r>
              <a:rPr lang="en-US" dirty="0" smtClean="0"/>
              <a:t>VTM-3.0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Current signaling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494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r="136"/>
          <a:stretch/>
        </p:blipFill>
        <p:spPr>
          <a:xfrm>
            <a:off x="683568" y="1127127"/>
            <a:ext cx="3744416" cy="2884721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VTM-3.0 – Common split behavior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624904"/>
            <a:ext cx="3679732" cy="388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417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28185" y="1131591"/>
            <a:ext cx="2664296" cy="3384452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Single split flag</a:t>
            </a:r>
          </a:p>
          <a:p>
            <a:endParaRPr lang="en-US" dirty="0" smtClean="0"/>
          </a:p>
          <a:p>
            <a:r>
              <a:rPr lang="en-US" dirty="0" smtClean="0"/>
              <a:t>Split mode signaling</a:t>
            </a:r>
            <a:endParaRPr lang="en-US" dirty="0"/>
          </a:p>
          <a:p>
            <a:pPr lvl="1"/>
            <a:r>
              <a:rPr lang="en-US" dirty="0" err="1" smtClean="0"/>
              <a:t>qt_split_flag</a:t>
            </a:r>
            <a:endParaRPr lang="en-US" dirty="0" smtClean="0"/>
          </a:p>
          <a:p>
            <a:pPr lvl="1"/>
            <a:r>
              <a:rPr lang="en-US" dirty="0" err="1" smtClean="0"/>
              <a:t>mtt_vertical_flag</a:t>
            </a:r>
            <a:endParaRPr lang="en-US" dirty="0" smtClean="0"/>
          </a:p>
          <a:p>
            <a:pPr lvl="1"/>
            <a:r>
              <a:rPr lang="en-US" dirty="0" err="1" smtClean="0"/>
              <a:t>mtt_binary_flag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55" y="1491630"/>
            <a:ext cx="5664205" cy="2846838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syntax clean-up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Single partitioning structure with five split options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1475656" y="2643758"/>
            <a:ext cx="720080" cy="504056"/>
          </a:xfrm>
          <a:prstGeom prst="straightConnector1">
            <a:avLst/>
          </a:prstGeom>
          <a:ln w="38100">
            <a:headEnd type="triangle"/>
            <a:tailEnd type="triangle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8669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53355"/>
            <a:ext cx="4282763" cy="4500866"/>
          </a:xfrm>
        </p:spPr>
      </p:pic>
      <p:sp>
        <p:nvSpPr>
          <p:cNvPr id="9" name="Right Brace 8"/>
          <p:cNvSpPr/>
          <p:nvPr/>
        </p:nvSpPr>
        <p:spPr bwMode="auto">
          <a:xfrm>
            <a:off x="5633262" y="987574"/>
            <a:ext cx="162874" cy="1152128"/>
          </a:xfrm>
          <a:prstGeom prst="rightBrace">
            <a:avLst/>
          </a:prstGeom>
          <a:noFill/>
          <a:ln w="28575" cap="flat" cmpd="sng" algn="ctr">
            <a:solidFill>
              <a:srgbClr val="179C7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1"/>
          <p:cNvSpPr txBox="1">
            <a:spLocks/>
          </p:cNvSpPr>
          <p:nvPr/>
        </p:nvSpPr>
        <p:spPr bwMode="auto">
          <a:xfrm>
            <a:off x="5868144" y="483518"/>
            <a:ext cx="2736305" cy="403244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Split decision coding</a:t>
            </a:r>
          </a:p>
          <a:p>
            <a:pPr marL="0" indent="0">
              <a:buNone/>
            </a:pPr>
            <a:endParaRPr lang="en-US" kern="0" dirty="0" smtClean="0"/>
          </a:p>
          <a:p>
            <a:pPr marL="0" indent="0">
              <a:buNone/>
            </a:pPr>
            <a:endParaRPr lang="en-US" sz="900" kern="0" dirty="0" smtClean="0"/>
          </a:p>
          <a:p>
            <a:r>
              <a:rPr lang="en-US" kern="0" dirty="0" smtClean="0"/>
              <a:t>Split mode coding</a:t>
            </a:r>
          </a:p>
          <a:p>
            <a:endParaRPr lang="en-US" kern="0" dirty="0" smtClean="0"/>
          </a:p>
          <a:p>
            <a:endParaRPr lang="en-US" sz="1400" kern="0" dirty="0" smtClean="0"/>
          </a:p>
          <a:p>
            <a:endParaRPr lang="en-US" sz="1800" kern="0" dirty="0"/>
          </a:p>
          <a:p>
            <a:pPr marL="360000" lvl="1" indent="0">
              <a:buNone/>
            </a:pPr>
            <a:endParaRPr lang="en-US" kern="0" dirty="0" smtClean="0"/>
          </a:p>
          <a:p>
            <a:r>
              <a:rPr lang="en-US" kern="0" dirty="0" smtClean="0"/>
              <a:t>Split execution logic</a:t>
            </a:r>
          </a:p>
          <a:p>
            <a:pPr lvl="1"/>
            <a:r>
              <a:rPr lang="en-US" kern="0" dirty="0" smtClean="0"/>
              <a:t>Possibly unified</a:t>
            </a:r>
          </a:p>
          <a:p>
            <a:pPr lvl="1"/>
            <a:r>
              <a:rPr lang="en-US" kern="0" dirty="0" smtClean="0"/>
              <a:t>LUT/generic loop</a:t>
            </a:r>
            <a:endParaRPr lang="en-US" kern="0" dirty="0"/>
          </a:p>
        </p:txBody>
      </p:sp>
      <p:sp>
        <p:nvSpPr>
          <p:cNvPr id="11" name="Right Brace 10"/>
          <p:cNvSpPr/>
          <p:nvPr/>
        </p:nvSpPr>
        <p:spPr bwMode="auto">
          <a:xfrm>
            <a:off x="5633262" y="2283718"/>
            <a:ext cx="162874" cy="2160240"/>
          </a:xfrm>
          <a:prstGeom prst="rightBrace">
            <a:avLst/>
          </a:prstGeom>
          <a:noFill/>
          <a:ln w="28575" cap="flat" cmpd="sng" algn="ctr">
            <a:solidFill>
              <a:srgbClr val="179C7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Brace 11"/>
          <p:cNvSpPr/>
          <p:nvPr/>
        </p:nvSpPr>
        <p:spPr bwMode="auto">
          <a:xfrm>
            <a:off x="5631548" y="339502"/>
            <a:ext cx="164588" cy="504056"/>
          </a:xfrm>
          <a:prstGeom prst="rightBrace">
            <a:avLst/>
          </a:prstGeom>
          <a:noFill/>
          <a:ln w="28575" cap="flat" cmpd="sng" algn="ctr">
            <a:solidFill>
              <a:srgbClr val="179C7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629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87" y="0"/>
            <a:ext cx="6863709" cy="4587974"/>
          </a:xfr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219822"/>
            <a:ext cx="2535932" cy="111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087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03847" y="1131591"/>
            <a:ext cx="5688633" cy="3384452"/>
          </a:xfrm>
        </p:spPr>
        <p:txBody>
          <a:bodyPr/>
          <a:lstStyle/>
          <a:p>
            <a:r>
              <a:rPr lang="en-US" dirty="0" smtClean="0"/>
              <a:t>Combined two syntax structures into a single one</a:t>
            </a:r>
          </a:p>
          <a:p>
            <a:pPr lvl="1"/>
            <a:r>
              <a:rPr lang="en-US" dirty="0" smtClean="0"/>
              <a:t> </a:t>
            </a:r>
            <a:r>
              <a:rPr lang="en-US" strike="sngStrike" dirty="0" err="1" smtClean="0"/>
              <a:t>coding_quadtree</a:t>
            </a:r>
            <a:r>
              <a:rPr lang="en-US" dirty="0" smtClean="0"/>
              <a:t>, </a:t>
            </a:r>
            <a:r>
              <a:rPr lang="en-US" strike="sngStrike" dirty="0" err="1" smtClean="0"/>
              <a:t>multi_type_tree</a:t>
            </a:r>
            <a:r>
              <a:rPr lang="en-US" dirty="0" smtClean="0"/>
              <a:t> to </a:t>
            </a:r>
            <a:r>
              <a:rPr lang="en-US" b="1" dirty="0" err="1" smtClean="0"/>
              <a:t>coding_tree</a:t>
            </a:r>
            <a:endParaRPr lang="en-US" b="1" dirty="0" smtClean="0"/>
          </a:p>
          <a:p>
            <a:pPr marL="360000" lvl="1" indent="0">
              <a:buNone/>
            </a:pPr>
            <a:endParaRPr lang="en-US" dirty="0" smtClean="0"/>
          </a:p>
          <a:p>
            <a:r>
              <a:rPr lang="en-US" dirty="0" smtClean="0"/>
              <a:t>Consistent small gains for all configurations</a:t>
            </a:r>
          </a:p>
          <a:p>
            <a:pPr lvl="1"/>
            <a:r>
              <a:rPr lang="en-US" dirty="0" smtClean="0"/>
              <a:t>“No-split” option requires less bins</a:t>
            </a:r>
          </a:p>
          <a:p>
            <a:pPr lvl="1"/>
            <a:r>
              <a:rPr lang="en-US" dirty="0" smtClean="0"/>
              <a:t>Adapted contexts might be more effective</a:t>
            </a:r>
          </a:p>
          <a:p>
            <a:r>
              <a:rPr lang="en-US" dirty="0" smtClean="0"/>
              <a:t>Additional test without split-cost based speed-up</a:t>
            </a:r>
          </a:p>
          <a:p>
            <a:pPr lvl="1"/>
            <a:r>
              <a:rPr lang="en-US" dirty="0" smtClean="0"/>
              <a:t>To ensure gains are not caused by different search</a:t>
            </a:r>
          </a:p>
          <a:p>
            <a:pPr lvl="1"/>
            <a:r>
              <a:rPr lang="en-US" dirty="0" smtClean="0"/>
              <a:t>Similar gains are observed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Clean-Up provides small gains</a:t>
            </a:r>
            <a:endParaRPr lang="en-US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094502"/>
              </p:ext>
            </p:extLst>
          </p:nvPr>
        </p:nvGraphicFramePr>
        <p:xfrm>
          <a:off x="179510" y="1581894"/>
          <a:ext cx="2952330" cy="228600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492055">
                  <a:extLst>
                    <a:ext uri="{9D8B030D-6E8A-4147-A177-3AD203B41FA5}">
                      <a16:colId xmlns:a16="http://schemas.microsoft.com/office/drawing/2014/main" val="1875054430"/>
                    </a:ext>
                  </a:extLst>
                </a:gridCol>
                <a:gridCol w="492055">
                  <a:extLst>
                    <a:ext uri="{9D8B030D-6E8A-4147-A177-3AD203B41FA5}">
                      <a16:colId xmlns:a16="http://schemas.microsoft.com/office/drawing/2014/main" val="3545644424"/>
                    </a:ext>
                  </a:extLst>
                </a:gridCol>
                <a:gridCol w="492055">
                  <a:extLst>
                    <a:ext uri="{9D8B030D-6E8A-4147-A177-3AD203B41FA5}">
                      <a16:colId xmlns:a16="http://schemas.microsoft.com/office/drawing/2014/main" val="455274386"/>
                    </a:ext>
                  </a:extLst>
                </a:gridCol>
                <a:gridCol w="492055">
                  <a:extLst>
                    <a:ext uri="{9D8B030D-6E8A-4147-A177-3AD203B41FA5}">
                      <a16:colId xmlns:a16="http://schemas.microsoft.com/office/drawing/2014/main" val="998549494"/>
                    </a:ext>
                  </a:extLst>
                </a:gridCol>
                <a:gridCol w="492055">
                  <a:extLst>
                    <a:ext uri="{9D8B030D-6E8A-4147-A177-3AD203B41FA5}">
                      <a16:colId xmlns:a16="http://schemas.microsoft.com/office/drawing/2014/main" val="2782476954"/>
                    </a:ext>
                  </a:extLst>
                </a:gridCol>
                <a:gridCol w="492055">
                  <a:extLst>
                    <a:ext uri="{9D8B030D-6E8A-4147-A177-3AD203B41FA5}">
                      <a16:colId xmlns:a16="http://schemas.microsoft.com/office/drawing/2014/main" val="4226183729"/>
                    </a:ext>
                  </a:extLst>
                </a:gridCol>
              </a:tblGrid>
              <a:tr h="19050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vs. VTM-3.0 as is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/>
                </a:tc>
                <a:extLst>
                  <a:ext uri="{0D108BD9-81ED-4DB2-BD59-A6C34878D82A}">
                    <a16:rowId xmlns:a16="http://schemas.microsoft.com/office/drawing/2014/main" val="38031589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U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/>
                </a:tc>
                <a:extLst>
                  <a:ext uri="{0D108BD9-81ED-4DB2-BD59-A6C34878D82A}">
                    <a16:rowId xmlns:a16="http://schemas.microsoft.com/office/drawing/2014/main" val="36199996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AI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-0.03%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-0.36%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-0.35%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6772496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RA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-0.07%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-0.21%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-0.25%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8106571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LB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-0.06%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-0.01%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-0.46%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3116442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LP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-0.05%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0.16%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-0.46%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2228168"/>
                  </a:ext>
                </a:extLst>
              </a:tr>
              <a:tr h="19050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vs. VTM-3.0 w/o Speed-Up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92219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Y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U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43" marR="5443" marT="5443" marB="0" anchor="b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586986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AI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-0.02%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-0.17%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-0.16%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5922424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RA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-0.06%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-0.22%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-0.05%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7659002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LB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-0.07%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-0.10%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-0.13%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5627068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LP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-0.09%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-0.15%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-0.35%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3258092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9027802"/>
      </p:ext>
    </p:extLst>
  </p:cSld>
  <p:clrMapOvr>
    <a:masterClrMapping/>
  </p:clrMapOvr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A8AFAF"/>
        </a:solidFill>
        <a:ln>
          <a:noFill/>
        </a:ln>
        <a:effectLst/>
        <a:extLst/>
      </a:spPr>
      <a:bodyPr vert="horz" wrap="square" lIns="0" tIns="0" rIns="0" bIns="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noFill/>
        <a:ln w="9525" cap="flat" cmpd="sng" algn="ctr">
          <a:solidFill>
            <a:srgbClr val="179C7D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P10_140328_ppt_Master_Ins_de_4zu3</Template>
  <TotalTime>164</TotalTime>
  <Words>259</Words>
  <Application>Microsoft Office PowerPoint</Application>
  <PresentationFormat>On-screen Show (16:9)</PresentationFormat>
  <Paragraphs>108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Frutiger LT Com 45 Light</vt:lpstr>
      <vt:lpstr>Frutiger LT Com 55 Roman</vt:lpstr>
      <vt:lpstr>Calibri</vt:lpstr>
      <vt:lpstr>Wingdings</vt:lpstr>
      <vt:lpstr>Fraunhofer HHI Master</vt:lpstr>
      <vt:lpstr>JVET-M0421: Non-CE1:  Split-First Signaling for PArtitioning</vt:lpstr>
      <vt:lpstr>VTM-3.0</vt:lpstr>
      <vt:lpstr>VTM-3.0 – Common split behavior</vt:lpstr>
      <vt:lpstr>Proposed syntax clean-up</vt:lpstr>
      <vt:lpstr>PowerPoint Presentation</vt:lpstr>
      <vt:lpstr>PowerPoint Presentation</vt:lpstr>
      <vt:lpstr>Results</vt:lpstr>
    </vt:vector>
  </TitlesOfParts>
  <Company>Fraunhofer - Heinrich-Hertz-Institute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mit logo/Titel durch Klicken hinzufügen</dc:title>
  <dc:creator>Fraunhofer HHI</dc:creator>
  <cp:lastModifiedBy>Wieckowski, Adam</cp:lastModifiedBy>
  <cp:revision>179</cp:revision>
  <cp:lastPrinted>2011-04-27T07:57:31Z</cp:lastPrinted>
  <dcterms:created xsi:type="dcterms:W3CDTF">2016-03-16T10:16:45Z</dcterms:created>
  <dcterms:modified xsi:type="dcterms:W3CDTF">2019-01-10T15:02:52Z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