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78" r:id="rId4"/>
    <p:sldId id="279" r:id="rId5"/>
    <p:sldId id="280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55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Non-CE8: CPR flag signaling at slice level (JVET-M0410)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CPR mode is not enabled in VTM-3.0 CTC due to high encoder runtime with limited gain on natural contents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two aspects are proposed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A slice level CPR flag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An encoder algorithm based on hash key hit rate to adaptively switch CPR mode on/off at slice level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with the proposed method: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the runtime/BD rate changes for natural contents are negligible vs. CPR=0 case in VTM-3.0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the runtime/BD rate changes for SCC contents are negligible vs. CPR=1 case in VTM-3.0</a:t>
            </a:r>
            <a:endParaRPr lang="en-US" altLang="en-US"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#1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current VTM, an </a:t>
            </a:r>
            <a:r>
              <a:rPr lang="en-US" dirty="0" err="1"/>
              <a:t>sps</a:t>
            </a:r>
            <a:r>
              <a:rPr lang="en-US" dirty="0"/>
              <a:t> flag </a:t>
            </a:r>
            <a:r>
              <a:rPr lang="en-US" dirty="0" err="1"/>
              <a:t>sps_cpr_enabled_flag</a:t>
            </a:r>
            <a:r>
              <a:rPr lang="en-US" dirty="0"/>
              <a:t> is used to control the used of CPR</a:t>
            </a:r>
          </a:p>
          <a:p>
            <a:r>
              <a:rPr lang="en-US" dirty="0"/>
              <a:t>It is proposed that a slice level flag </a:t>
            </a:r>
            <a:r>
              <a:rPr lang="en-US" dirty="0" err="1"/>
              <a:t>slice_cpr_enabled_flag</a:t>
            </a:r>
            <a:r>
              <a:rPr lang="en-US" dirty="0"/>
              <a:t>, is signaled in case that the </a:t>
            </a:r>
            <a:r>
              <a:rPr lang="en-US" dirty="0" err="1"/>
              <a:t>sps</a:t>
            </a:r>
            <a:r>
              <a:rPr lang="en-US" dirty="0"/>
              <a:t> flag is equal to 1</a:t>
            </a:r>
          </a:p>
          <a:p>
            <a:r>
              <a:rPr lang="en-US" dirty="0"/>
              <a:t>It is asserted that this provides more flexibility for CPR usage control (in case content switch)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43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669F8-0362-413D-BE40-36805EABE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Aspect #2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B85CE7-E0CB-40CD-94E3-39A66E9F1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With the presence of CPR slice level flag, it is proposed to turn CPR on/off based on the following facts:</a:t>
            </a:r>
          </a:p>
          <a:p>
            <a:pPr lvl="1"/>
            <a:r>
              <a:rPr lang="en-US" sz="2400" dirty="0"/>
              <a:t>For natural contents, the hash hit rate is usually very low</a:t>
            </a:r>
          </a:p>
          <a:p>
            <a:pPr lvl="1"/>
            <a:r>
              <a:rPr lang="en-US" sz="2400" dirty="0"/>
              <a:t>For screen contents, the hash hit rate is usually very high</a:t>
            </a:r>
          </a:p>
          <a:p>
            <a:r>
              <a:rPr lang="en-US" sz="2800" dirty="0"/>
              <a:t>An encoder algorithm is therefore proposed to turn CPR off for the next coded slice, if the overall hash key hit rate in current slice is below 3%</a:t>
            </a:r>
          </a:p>
          <a:p>
            <a:pPr lvl="1"/>
            <a:r>
              <a:rPr lang="en-US" sz="2400" dirty="0"/>
              <a:t>Hash key hit is defined as a hash key value has more than 1 entry</a:t>
            </a:r>
          </a:p>
          <a:p>
            <a:pPr lvl="1"/>
            <a:r>
              <a:rPr lang="en-US" sz="2400" dirty="0"/>
              <a:t>Hash key hit rate is defined as the percentage of hash key hits in hash table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1303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BC4AF-C9D6-45BB-8796-0D0914F7F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4274C04-1147-41F6-A047-F9C8011BD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7347928"/>
              </p:ext>
            </p:extLst>
          </p:nvPr>
        </p:nvGraphicFramePr>
        <p:xfrm>
          <a:off x="457200" y="1306235"/>
          <a:ext cx="822960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4289940251"/>
                    </a:ext>
                  </a:extLst>
                </a:gridCol>
                <a:gridCol w="680120">
                  <a:extLst>
                    <a:ext uri="{9D8B030D-6E8A-4147-A177-3AD203B41FA5}">
                      <a16:colId xmlns:a16="http://schemas.microsoft.com/office/drawing/2014/main" val="407450951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42507235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823578193"/>
                    </a:ext>
                  </a:extLst>
                </a:gridCol>
                <a:gridCol w="1465312">
                  <a:extLst>
                    <a:ext uri="{9D8B030D-6E8A-4147-A177-3AD203B41FA5}">
                      <a16:colId xmlns:a16="http://schemas.microsoft.com/office/drawing/2014/main" val="117811719"/>
                    </a:ext>
                  </a:extLst>
                </a:gridCol>
                <a:gridCol w="622920">
                  <a:extLst>
                    <a:ext uri="{9D8B030D-6E8A-4147-A177-3AD203B41FA5}">
                      <a16:colId xmlns:a16="http://schemas.microsoft.com/office/drawing/2014/main" val="428929838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00346899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808426070"/>
                    </a:ext>
                  </a:extLst>
                </a:gridCol>
                <a:gridCol w="1594520">
                  <a:extLst>
                    <a:ext uri="{9D8B030D-6E8A-4147-A177-3AD203B41FA5}">
                      <a16:colId xmlns:a16="http://schemas.microsoft.com/office/drawing/2014/main" val="148058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AI over VTM-3.0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AI over VTM-3.0+CPR=1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365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Enc/Dec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Enc/Dec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48009"/>
                  </a:ext>
                </a:extLst>
              </a:tr>
              <a:tr h="295032"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103%/100%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75%/99%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5162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Class 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-11.96%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-11.97%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151%/99%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96%/100%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4641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-36.92%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-36.36%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141%/89%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98%/100%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68280848"/>
                  </a:ext>
                </a:extLst>
              </a:tr>
            </a:tbl>
          </a:graphicData>
        </a:graphic>
      </p:graphicFrame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EC510735-95C0-418E-9118-4F26E571DB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0030770"/>
              </p:ext>
            </p:extLst>
          </p:nvPr>
        </p:nvGraphicFramePr>
        <p:xfrm>
          <a:off x="457200" y="3129523"/>
          <a:ext cx="822960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4289940251"/>
                    </a:ext>
                  </a:extLst>
                </a:gridCol>
                <a:gridCol w="680120">
                  <a:extLst>
                    <a:ext uri="{9D8B030D-6E8A-4147-A177-3AD203B41FA5}">
                      <a16:colId xmlns:a16="http://schemas.microsoft.com/office/drawing/2014/main" val="407450951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42507235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823578193"/>
                    </a:ext>
                  </a:extLst>
                </a:gridCol>
                <a:gridCol w="1465312">
                  <a:extLst>
                    <a:ext uri="{9D8B030D-6E8A-4147-A177-3AD203B41FA5}">
                      <a16:colId xmlns:a16="http://schemas.microsoft.com/office/drawing/2014/main" val="117811719"/>
                    </a:ext>
                  </a:extLst>
                </a:gridCol>
                <a:gridCol w="622920">
                  <a:extLst>
                    <a:ext uri="{9D8B030D-6E8A-4147-A177-3AD203B41FA5}">
                      <a16:colId xmlns:a16="http://schemas.microsoft.com/office/drawing/2014/main" val="428929838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00346899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808426070"/>
                    </a:ext>
                  </a:extLst>
                </a:gridCol>
                <a:gridCol w="1594520">
                  <a:extLst>
                    <a:ext uri="{9D8B030D-6E8A-4147-A177-3AD203B41FA5}">
                      <a16:colId xmlns:a16="http://schemas.microsoft.com/office/drawing/2014/main" val="148058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RA over VTM-3.0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RA over VTM-3.0+CPR=1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365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Enc/Dec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Enc/Dec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48009"/>
                  </a:ext>
                </a:extLst>
              </a:tr>
              <a:tr h="316632"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101%/101%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101%/101%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5162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Class 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-9.96%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107%/101%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100%/102%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4641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-22.22%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-21.92%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-22.42%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104%/97%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101%/102%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68280848"/>
                  </a:ext>
                </a:extLst>
              </a:tr>
            </a:tbl>
          </a:graphicData>
        </a:graphic>
      </p:graphicFrame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600A2F79-3C69-49EF-8701-43CBADDF20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127183"/>
              </p:ext>
            </p:extLst>
          </p:nvPr>
        </p:nvGraphicFramePr>
        <p:xfrm>
          <a:off x="438668" y="4974347"/>
          <a:ext cx="822960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4289940251"/>
                    </a:ext>
                  </a:extLst>
                </a:gridCol>
                <a:gridCol w="680120">
                  <a:extLst>
                    <a:ext uri="{9D8B030D-6E8A-4147-A177-3AD203B41FA5}">
                      <a16:colId xmlns:a16="http://schemas.microsoft.com/office/drawing/2014/main" val="407450951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42507235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823578193"/>
                    </a:ext>
                  </a:extLst>
                </a:gridCol>
                <a:gridCol w="1465312">
                  <a:extLst>
                    <a:ext uri="{9D8B030D-6E8A-4147-A177-3AD203B41FA5}">
                      <a16:colId xmlns:a16="http://schemas.microsoft.com/office/drawing/2014/main" val="117811719"/>
                    </a:ext>
                  </a:extLst>
                </a:gridCol>
                <a:gridCol w="622920">
                  <a:extLst>
                    <a:ext uri="{9D8B030D-6E8A-4147-A177-3AD203B41FA5}">
                      <a16:colId xmlns:a16="http://schemas.microsoft.com/office/drawing/2014/main" val="428929838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00346899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808426070"/>
                    </a:ext>
                  </a:extLst>
                </a:gridCol>
                <a:gridCol w="1594520">
                  <a:extLst>
                    <a:ext uri="{9D8B030D-6E8A-4147-A177-3AD203B41FA5}">
                      <a16:colId xmlns:a16="http://schemas.microsoft.com/office/drawing/2014/main" val="148058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LB over VTM-3.0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dirty="0"/>
                        <a:t>LB over VTM-3.0+CPR=1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365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Enc/Dec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Enc/Dec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048009"/>
                  </a:ext>
                </a:extLst>
              </a:tr>
              <a:tr h="295032">
                <a:tc>
                  <a:txBody>
                    <a:bodyPr/>
                    <a:lstStyle/>
                    <a:p>
                      <a:r>
                        <a:rPr lang="en-US" dirty="0"/>
                        <a:t>CTC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103%/101%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96%/101%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45162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Class 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-5.16%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-5.37%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107%/99%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99%/100%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84641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-13.20%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-13.59%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-13.80%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110%/98%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98%/100%</a:t>
                      </a: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29682808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688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/>
              <a:t>In this contribution, two aspects are proposed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A slice level CPR flag</a:t>
            </a:r>
          </a:p>
          <a:p>
            <a:pPr lvl="1"/>
            <a:r>
              <a:rPr lang="en-US" altLang="en-US" sz="2000" dirty="0">
                <a:ea typeface="宋体" panose="02010600030101010101" pitchFamily="2" charset="-122"/>
              </a:rPr>
              <a:t>An encoder algorithm based on hash key hit rate to adaptively switch CPR mode on/off at slice level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reported that with the proposed method, 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the runtime/BD rate changes for natural contents are negligible vs. CPR=0 case in VTM-3.0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the runtime/BD rate changes for SCC contents are negligible vs. CPR=1 case in VTM-3.0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It is recommended to adopt this proposal into next the VTM release</a:t>
            </a:r>
          </a:p>
          <a:p>
            <a:r>
              <a:rPr lang="en-US" sz="2800" dirty="0"/>
              <a:t>Thanks LGE for performing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10314</TotalTime>
  <Words>696</Words>
  <Application>Microsoft Office PowerPoint</Application>
  <PresentationFormat>On-screen Show (4:3)</PresentationFormat>
  <Paragraphs>143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</vt:lpstr>
      <vt:lpstr>Non-CE8: CPR flag signaling at slice level (JVET-M0410)</vt:lpstr>
      <vt:lpstr>Summary</vt:lpstr>
      <vt:lpstr>Aspect #1</vt:lpstr>
      <vt:lpstr>Aspect #2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219</cp:revision>
  <dcterms:created xsi:type="dcterms:W3CDTF">2010-10-25T03:40:34Z</dcterms:created>
  <dcterms:modified xsi:type="dcterms:W3CDTF">2019-01-09T11:47:06Z</dcterms:modified>
</cp:coreProperties>
</file>