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89" r:id="rId2"/>
    <p:sldId id="1882" r:id="rId3"/>
    <p:sldId id="1885" r:id="rId4"/>
    <p:sldId id="1883" r:id="rId5"/>
    <p:sldId id="1886" r:id="rId6"/>
    <p:sldId id="1887" r:id="rId7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orient="horz" pos="429">
          <p15:clr>
            <a:srgbClr val="A4A3A4"/>
          </p15:clr>
        </p15:guide>
        <p15:guide id="3" orient="horz" pos="2879">
          <p15:clr>
            <a:srgbClr val="A4A3A4"/>
          </p15:clr>
        </p15:guide>
        <p15:guide id="4" orient="horz" pos="1629">
          <p15:clr>
            <a:srgbClr val="A4A3A4"/>
          </p15:clr>
        </p15:guide>
        <p15:guide id="5" orient="horz" pos="459">
          <p15:clr>
            <a:srgbClr val="A4A3A4"/>
          </p15:clr>
        </p15:guide>
        <p15:guide id="6" pos="5647">
          <p15:clr>
            <a:srgbClr val="A4A3A4"/>
          </p15:clr>
        </p15:guide>
        <p15:guide id="7" pos="243">
          <p15:clr>
            <a:srgbClr val="A4A3A4"/>
          </p15:clr>
        </p15:guide>
        <p15:guide id="8" pos="5253">
          <p15:clr>
            <a:srgbClr val="A4A3A4"/>
          </p15:clr>
        </p15:guide>
        <p15:guide id="9" pos="6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CFE"/>
    <a:srgbClr val="1A01D1"/>
    <a:srgbClr val="81708E"/>
    <a:srgbClr val="8B816F"/>
    <a:srgbClr val="005674"/>
    <a:srgbClr val="92BC64"/>
    <a:srgbClr val="483F4F"/>
    <a:srgbClr val="394E5D"/>
    <a:srgbClr val="496377"/>
    <a:srgbClr val="5656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92" autoAdjust="0"/>
    <p:restoredTop sz="88181" autoAdjust="0"/>
  </p:normalViewPr>
  <p:slideViewPr>
    <p:cSldViewPr snapToGrid="0">
      <p:cViewPr varScale="1">
        <p:scale>
          <a:sx n="100" d="100"/>
          <a:sy n="100" d="100"/>
        </p:scale>
        <p:origin x="1094" y="67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-2832" y="-90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10/01/2019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3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64997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grpSp>
          <p:nvGrpSpPr>
            <p:cNvPr id="7" name="Groupe 21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632599"/>
              <a:chExt cx="9144000" cy="1510903"/>
            </a:xfrm>
          </p:grpSpPr>
          <p:grpSp>
            <p:nvGrpSpPr>
              <p:cNvPr id="9" name="Group 9"/>
              <p:cNvGrpSpPr>
                <a:grpSpLocks/>
              </p:cNvGrpSpPr>
              <p:nvPr/>
            </p:nvGrpSpPr>
            <p:grpSpPr bwMode="auto">
              <a:xfrm>
                <a:off x="0" y="3632599"/>
                <a:ext cx="9144000" cy="1510903"/>
                <a:chOff x="0" y="3045"/>
                <a:chExt cx="5760" cy="1269"/>
              </a:xfrm>
            </p:grpSpPr>
            <p:sp>
              <p:nvSpPr>
                <p:cNvPr id="1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3119"/>
                  <a:ext cx="823" cy="11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2" name="Rectangle 20"/>
                <p:cNvSpPr>
                  <a:spLocks noChangeArrowheads="1"/>
                </p:cNvSpPr>
                <p:nvPr/>
              </p:nvSpPr>
              <p:spPr bwMode="auto">
                <a:xfrm>
                  <a:off x="823" y="3263"/>
                  <a:ext cx="823" cy="105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3" name="Rectangle 21"/>
                <p:cNvSpPr>
                  <a:spLocks noChangeArrowheads="1"/>
                </p:cNvSpPr>
                <p:nvPr/>
              </p:nvSpPr>
              <p:spPr bwMode="auto">
                <a:xfrm>
                  <a:off x="1646" y="3215"/>
                  <a:ext cx="823" cy="109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4" name="Rectangle 22"/>
                <p:cNvSpPr>
                  <a:spLocks noChangeArrowheads="1"/>
                </p:cNvSpPr>
                <p:nvPr/>
              </p:nvSpPr>
              <p:spPr bwMode="auto">
                <a:xfrm>
                  <a:off x="2469" y="3045"/>
                  <a:ext cx="822" cy="126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5" name="Rectangle 23"/>
                <p:cNvSpPr>
                  <a:spLocks noChangeArrowheads="1"/>
                </p:cNvSpPr>
                <p:nvPr/>
              </p:nvSpPr>
              <p:spPr bwMode="auto">
                <a:xfrm>
                  <a:off x="3291" y="3186"/>
                  <a:ext cx="823" cy="112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6" name="Rectangle 24"/>
                <p:cNvSpPr>
                  <a:spLocks noChangeArrowheads="1"/>
                </p:cNvSpPr>
                <p:nvPr/>
              </p:nvSpPr>
              <p:spPr bwMode="auto">
                <a:xfrm>
                  <a:off x="4114" y="3297"/>
                  <a:ext cx="823" cy="101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  <p:sp>
              <p:nvSpPr>
                <p:cNvPr id="17" name="Rectangle 25"/>
                <p:cNvSpPr>
                  <a:spLocks noChangeArrowheads="1"/>
                </p:cNvSpPr>
                <p:nvPr/>
              </p:nvSpPr>
              <p:spPr bwMode="auto">
                <a:xfrm>
                  <a:off x="4937" y="3111"/>
                  <a:ext cx="823" cy="120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GB" altLang="en-US"/>
                </a:p>
              </p:txBody>
            </p:sp>
          </p:grpSp>
          <p:pic>
            <p:nvPicPr>
              <p:cNvPr id="1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058025" y="4163422"/>
                <a:ext cx="1772424" cy="6780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25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25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0" y="57151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50" indent="-180975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25" indent="-180975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75" indent="-171450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2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5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0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/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58025" y="4164013"/>
            <a:ext cx="1771650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1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18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588963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0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pic>
        <p:nvPicPr>
          <p:cNvPr id="1029" name="Picture 3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37538" y="4768850"/>
            <a:ext cx="738187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3" y="4910138"/>
            <a:ext cx="601662" cy="9207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1/10/2019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5" y="476250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700" indent="-266700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25" indent="-276225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25" indent="-266700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25" indent="-266700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7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9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1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300" indent="-285750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625" y="185978"/>
            <a:ext cx="8791575" cy="531103"/>
          </a:xfrm>
        </p:spPr>
        <p:txBody>
          <a:bodyPr/>
          <a:lstStyle/>
          <a:p>
            <a:r>
              <a:rPr lang="en-US" dirty="0"/>
              <a:t>CE10-related: CIIP using </a:t>
            </a:r>
            <a:r>
              <a:rPr lang="en-US" dirty="0" err="1"/>
              <a:t>uni-dir</a:t>
            </a:r>
            <a:r>
              <a:rPr lang="en-US" dirty="0"/>
              <a:t> inter candidates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rgbClr val="7F7F7F"/>
                </a:solidFill>
              </a:rPr>
              <a:t>JVET-M0390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8284" y="4674268"/>
            <a:ext cx="3467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Jan. 2019</a:t>
            </a:r>
          </a:p>
          <a:p>
            <a:r>
              <a:rPr lang="fr-FR" sz="900">
                <a:latin typeface="Trebuchet MS" pitchFamily="34" charset="0"/>
              </a:rPr>
              <a:t>T. </a:t>
            </a:r>
            <a:r>
              <a:rPr lang="fr-FR" sz="900" dirty="0">
                <a:latin typeface="Trebuchet MS" pitchFamily="34" charset="0"/>
              </a:rPr>
              <a:t>Poirier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CIIP in VTM-3.0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en-US" sz="1400" b="1" dirty="0"/>
              <a:t>CIIP in VTM-3.0</a:t>
            </a:r>
            <a:endParaRPr lang="fr-FR" sz="1400" b="1" dirty="0"/>
          </a:p>
          <a:p>
            <a:pPr lvl="2"/>
            <a:r>
              <a:rPr lang="en-US" sz="1400" dirty="0"/>
              <a:t>2 motion compensation + 1 intra prediction + 3 clips per sample + 2 weighting steps</a:t>
            </a:r>
          </a:p>
          <a:p>
            <a:pPr lvl="2"/>
            <a:r>
              <a:rPr lang="en-US" sz="1400" dirty="0"/>
              <a:t>+ potentially BIO</a:t>
            </a:r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77067D3-46BB-4A01-8D3F-6E0046F4DC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296" y="2005253"/>
            <a:ext cx="6564738" cy="2643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19535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Proposed CIIP with </a:t>
            </a:r>
            <a:r>
              <a:rPr lang="en-US" dirty="0" err="1"/>
              <a:t>uni-dir</a:t>
            </a:r>
            <a:r>
              <a:rPr lang="en-US" dirty="0"/>
              <a:t> inter prediction restriction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en-US" sz="1400" b="1" dirty="0"/>
              <a:t>CIIP in VTM-3.0</a:t>
            </a:r>
            <a:endParaRPr lang="fr-FR" sz="1400" b="1" dirty="0"/>
          </a:p>
          <a:p>
            <a:pPr lvl="2"/>
            <a:r>
              <a:rPr lang="en-US" sz="1400" dirty="0"/>
              <a:t>1 motion compensation + 1 intra prediction + 1 clip per sample + 1 weighting step</a:t>
            </a:r>
          </a:p>
          <a:p>
            <a:pPr lvl="2"/>
            <a:r>
              <a:rPr lang="fr-FR" sz="1400" dirty="0"/>
              <a:t>R</a:t>
            </a:r>
            <a:r>
              <a:rPr lang="en-US" sz="1400" dirty="0" err="1"/>
              <a:t>euse</a:t>
            </a:r>
            <a:r>
              <a:rPr lang="en-US" sz="1400" dirty="0"/>
              <a:t> </a:t>
            </a:r>
            <a:r>
              <a:rPr lang="en-US" sz="1400" dirty="0" err="1"/>
              <a:t>uni-dir</a:t>
            </a:r>
            <a:r>
              <a:rPr lang="en-US" sz="1400" dirty="0"/>
              <a:t> </a:t>
            </a:r>
            <a:r>
              <a:rPr lang="en-US" sz="1400" dirty="0" err="1"/>
              <a:t>Mv</a:t>
            </a:r>
            <a:r>
              <a:rPr lang="en-US" sz="1400" dirty="0"/>
              <a:t> predictor list from Triangle Partitions</a:t>
            </a:r>
          </a:p>
          <a:p>
            <a:pPr lvl="2"/>
            <a:r>
              <a:rPr lang="fr-FR" sz="1400" dirty="0"/>
              <a:t>C</a:t>
            </a:r>
            <a:r>
              <a:rPr lang="en-US" sz="1400" dirty="0"/>
              <a:t>IIP is evaluate with Triangle partitions at the encoder</a:t>
            </a:r>
          </a:p>
          <a:p>
            <a:pPr lvl="2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C0CFA9-7D07-406F-9ED0-5AD54F81610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699" y="2498731"/>
            <a:ext cx="6300735" cy="20504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64847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1FB39AA6-792D-467A-BFF4-754FB9984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CIIP using </a:t>
            </a:r>
            <a:r>
              <a:rPr lang="en-US" dirty="0" err="1"/>
              <a:t>uni-dir</a:t>
            </a:r>
            <a:r>
              <a:rPr lang="en-US" dirty="0"/>
              <a:t> inter candidates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2912E3-38CC-4DC8-8E25-A667A698A6B5}"/>
              </a:ext>
            </a:extLst>
          </p:cNvPr>
          <p:cNvSpPr txBox="1"/>
          <p:nvPr/>
        </p:nvSpPr>
        <p:spPr>
          <a:xfrm>
            <a:off x="88232" y="4889636"/>
            <a:ext cx="24705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i="1" dirty="0" err="1">
                <a:latin typeface="Trebuchet MS" pitchFamily="34" charset="0"/>
              </a:rPr>
              <a:t>Thanks</a:t>
            </a:r>
            <a:r>
              <a:rPr lang="fr-FR" sz="1000" i="1" dirty="0">
                <a:latin typeface="Trebuchet MS" pitchFamily="34" charset="0"/>
              </a:rPr>
              <a:t> to Qualcomm for cross-checking</a:t>
            </a:r>
            <a:endParaRPr lang="en-US" sz="1000" i="1" dirty="0" err="1">
              <a:latin typeface="Trebuchet MS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C8DB56C-CB38-4D6A-90F2-9950B521D4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2893579"/>
              </p:ext>
            </p:extLst>
          </p:nvPr>
        </p:nvGraphicFramePr>
        <p:xfrm>
          <a:off x="2192400" y="790575"/>
          <a:ext cx="44837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95749508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7574817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01140939"/>
                    </a:ext>
                  </a:extLst>
                </a:gridCol>
                <a:gridCol w="869950">
                  <a:extLst>
                    <a:ext uri="{9D8B030D-6E8A-4147-A177-3AD203B41FA5}">
                      <a16:colId xmlns:a16="http://schemas.microsoft.com/office/drawing/2014/main" val="2507456665"/>
                    </a:ext>
                  </a:extLst>
                </a:gridCol>
                <a:gridCol w="553085">
                  <a:extLst>
                    <a:ext uri="{9D8B030D-6E8A-4147-A177-3AD203B41FA5}">
                      <a16:colId xmlns:a16="http://schemas.microsoft.com/office/drawing/2014/main" val="344686316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4015332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380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615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0670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1200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4116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996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09155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5562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0958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1658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5770604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5C5702C-E57A-4B21-BC9C-2AF66305FD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583878"/>
              </p:ext>
            </p:extLst>
          </p:nvPr>
        </p:nvGraphicFramePr>
        <p:xfrm>
          <a:off x="2192400" y="2946931"/>
          <a:ext cx="4483735" cy="180213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9932525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3379131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532061446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87152037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2642666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03694757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9867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38579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8622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50432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7914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69937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1771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9101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7386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0342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0431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354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Results with removing of narrow cases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dirty="0"/>
              <a:t>I</a:t>
            </a:r>
            <a:r>
              <a:rPr lang="en-US" sz="1400" dirty="0"/>
              <a:t>n VTM-3.0, </a:t>
            </a:r>
            <a:r>
              <a:rPr lang="en-US" sz="1400" dirty="0" err="1"/>
              <a:t>Hor</a:t>
            </a:r>
            <a:r>
              <a:rPr lang="en-US" sz="1400" dirty="0"/>
              <a:t> / Ver directions are forbidden for flat/ thin </a:t>
            </a:r>
            <a:r>
              <a:rPr lang="en-US" sz="1400" dirty="0" err="1"/>
              <a:t>Cus</a:t>
            </a:r>
            <a:endParaRPr lang="en-US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B798E20-93B7-4144-8CC8-E2D49362BD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221254"/>
              </p:ext>
            </p:extLst>
          </p:nvPr>
        </p:nvGraphicFramePr>
        <p:xfrm>
          <a:off x="2330131" y="1353597"/>
          <a:ext cx="4483735" cy="189357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07956312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29138158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320734634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94902105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7011804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621094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271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6231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65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891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87668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380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49003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5921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766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58587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77891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10F72AA-C4CB-45A2-B2E4-47F3FFDE31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9659973"/>
              </p:ext>
            </p:extLst>
          </p:nvPr>
        </p:nvGraphicFramePr>
        <p:xfrm>
          <a:off x="2330132" y="3345593"/>
          <a:ext cx="4483735" cy="180213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2319304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9710791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89574621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52667492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7577968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280787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</a:t>
                      </a: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95949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54498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635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402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32043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02543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6995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48327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767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73785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fr-FR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7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235338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53194"/>
            <a:ext cx="8678111" cy="478617"/>
          </a:xfrm>
        </p:spPr>
        <p:txBody>
          <a:bodyPr/>
          <a:lstStyle/>
          <a:p>
            <a:r>
              <a:rPr lang="en-US" dirty="0"/>
              <a:t>CE10-related: CIIP using </a:t>
            </a:r>
            <a:r>
              <a:rPr lang="en-US" dirty="0" err="1"/>
              <a:t>uni-dir</a:t>
            </a:r>
            <a:r>
              <a:rPr lang="en-US" dirty="0"/>
              <a:t> inter candidates with encoding choice removal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81000" y="728663"/>
            <a:ext cx="8583613" cy="2896851"/>
          </a:xfrm>
        </p:spPr>
        <p:txBody>
          <a:bodyPr numCol="1" anchor="ctr"/>
          <a:lstStyle/>
          <a:p>
            <a:pPr lvl="1"/>
            <a:r>
              <a:rPr lang="fr-FR" sz="1400" dirty="0"/>
              <a:t>Removal of </a:t>
            </a:r>
            <a:r>
              <a:rPr lang="fr-FR" sz="1400" dirty="0" err="1"/>
              <a:t>encoding</a:t>
            </a:r>
            <a:r>
              <a:rPr lang="fr-FR" sz="1400" dirty="0"/>
              <a:t> </a:t>
            </a:r>
            <a:r>
              <a:rPr lang="fr-FR" sz="1400" dirty="0" err="1"/>
              <a:t>choice</a:t>
            </a:r>
            <a:r>
              <a:rPr lang="fr-FR" sz="1400" dirty="0"/>
              <a:t> </a:t>
            </a:r>
            <a:r>
              <a:rPr lang="fr-FR" sz="1400" dirty="0" err="1"/>
              <a:t>that</a:t>
            </a:r>
            <a:r>
              <a:rPr lang="fr-FR" sz="1400" dirty="0"/>
              <a:t> </a:t>
            </a:r>
            <a:r>
              <a:rPr lang="fr-FR" sz="1400" dirty="0" err="1"/>
              <a:t>disallow</a:t>
            </a:r>
            <a:r>
              <a:rPr lang="fr-FR" sz="1400" dirty="0"/>
              <a:t> </a:t>
            </a:r>
            <a:r>
              <a:rPr lang="fr-FR" sz="1400" dirty="0" err="1"/>
              <a:t>testing</a:t>
            </a:r>
            <a:r>
              <a:rPr lang="fr-FR" sz="1400" dirty="0"/>
              <a:t> Triangles and CIIP if </a:t>
            </a:r>
            <a:r>
              <a:rPr lang="fr-FR" sz="1400" dirty="0" err="1"/>
              <a:t>previous</a:t>
            </a:r>
            <a:r>
              <a:rPr lang="fr-FR" sz="1400" dirty="0"/>
              <a:t> if </a:t>
            </a:r>
            <a:r>
              <a:rPr lang="fr-FR" sz="1400" dirty="0" err="1"/>
              <a:t>related</a:t>
            </a:r>
            <a:r>
              <a:rPr lang="fr-FR" sz="1400" dirty="0"/>
              <a:t> CU </a:t>
            </a:r>
            <a:r>
              <a:rPr lang="fr-FR" sz="1400" dirty="0" err="1"/>
              <a:t>was</a:t>
            </a:r>
            <a:r>
              <a:rPr lang="fr-FR" sz="1400" dirty="0"/>
              <a:t> intra </a:t>
            </a:r>
            <a:r>
              <a:rPr lang="fr-FR" sz="1400" dirty="0" err="1"/>
              <a:t>coded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8024CBA-53DD-40C3-A42D-7248924F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17" y="2571750"/>
            <a:ext cx="966386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F8655C8-D77F-4B43-B188-68D942EA9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1566" y="261746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4">
            <a:extLst>
              <a:ext uri="{FF2B5EF4-FFF2-40B4-BE49-F238E27FC236}">
                <a16:creationId xmlns:a16="http://schemas.microsoft.com/office/drawing/2014/main" id="{31EBB6C5-3C52-454A-9F3D-E37FE8889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06141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30">
            <a:extLst>
              <a:ext uri="{FF2B5EF4-FFF2-40B4-BE49-F238E27FC236}">
                <a16:creationId xmlns:a16="http://schemas.microsoft.com/office/drawing/2014/main" id="{118B9027-7A4F-48E5-8E72-B2481A92F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167" y="2061410"/>
            <a:ext cx="1036290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7435D64-5442-43E5-8D24-23863AD2B8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085274"/>
              </p:ext>
            </p:extLst>
          </p:nvPr>
        </p:nvGraphicFramePr>
        <p:xfrm>
          <a:off x="2232818" y="1160345"/>
          <a:ext cx="4483735" cy="180213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4645735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26474683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289302030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102763426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5886873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1060094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7650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VTM-3.0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2401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90957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58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89702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7063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0976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9598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9033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631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9729463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5157D41-D87D-4B1E-9551-DAA283219D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0211799"/>
              </p:ext>
            </p:extLst>
          </p:nvPr>
        </p:nvGraphicFramePr>
        <p:xfrm>
          <a:off x="2232818" y="3156131"/>
          <a:ext cx="4483735" cy="180213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358106361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2678958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34344739"/>
                    </a:ext>
                  </a:extLst>
                </a:gridCol>
                <a:gridCol w="749935">
                  <a:extLst>
                    <a:ext uri="{9D8B030D-6E8A-4147-A177-3AD203B41FA5}">
                      <a16:colId xmlns:a16="http://schemas.microsoft.com/office/drawing/2014/main" val="34933738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459494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6337285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397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Over VTM-3.0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4493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4665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7122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061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8334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35961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2492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37024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4202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3028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923826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757</Words>
  <Application>Microsoft Office PowerPoint</Application>
  <PresentationFormat>On-screen Show (16:9)</PresentationFormat>
  <Paragraphs>373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CE10-related: CIIP using uni-dir inter candidates</vt:lpstr>
      <vt:lpstr>CE10-related: CIIP in VTM-3.0</vt:lpstr>
      <vt:lpstr>CE10-related: Proposed CIIP with uni-dir inter prediction restriction</vt:lpstr>
      <vt:lpstr>CE10-related: CIIP using uni-dir inter candidates</vt:lpstr>
      <vt:lpstr>CE10-related: Results with removing of narrow cases</vt:lpstr>
      <vt:lpstr>CE10-related: CIIP using uni-dir inter candidates with encoding choice removal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2019-01-10T11:27:37Z</dcterms:modified>
</cp:coreProperties>
</file>