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4"/>
  </p:notesMasterIdLst>
  <p:sldIdLst>
    <p:sldId id="272" r:id="rId2"/>
    <p:sldId id="256" r:id="rId3"/>
    <p:sldId id="275" r:id="rId4"/>
    <p:sldId id="273" r:id="rId5"/>
    <p:sldId id="263" r:id="rId6"/>
    <p:sldId id="259" r:id="rId7"/>
    <p:sldId id="276" r:id="rId8"/>
    <p:sldId id="274" r:id="rId9"/>
    <p:sldId id="280" r:id="rId10"/>
    <p:sldId id="269" r:id="rId11"/>
    <p:sldId id="278" r:id="rId12"/>
    <p:sldId id="279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howGuides="1">
      <p:cViewPr varScale="1">
        <p:scale>
          <a:sx n="92" d="100"/>
          <a:sy n="92" d="100"/>
        </p:scale>
        <p:origin x="84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2019/1/11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136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3747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730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2180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64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	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5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GB" sz="1000" dirty="0" smtClean="0">
                <a:solidFill>
                  <a:schemeClr val="bg1"/>
                </a:solidFill>
              </a:rPr>
              <a:t>JVET-M0385 / </a:t>
            </a:r>
            <a:r>
              <a:rPr kumimoji="1" lang="en-GB" sz="1000" b="1" dirty="0" smtClean="0">
                <a:solidFill>
                  <a:schemeClr val="bg1"/>
                </a:solidFill>
              </a:rPr>
              <a:t>J. </a:t>
            </a:r>
            <a:r>
              <a:rPr kumimoji="1" lang="en-GB" sz="1000" b="1" dirty="0" err="1" smtClean="0">
                <a:solidFill>
                  <a:schemeClr val="bg1"/>
                </a:solidFill>
              </a:rPr>
              <a:t>Taquet</a:t>
            </a:r>
            <a:r>
              <a:rPr kumimoji="1" lang="en-GB" sz="1000" b="1" dirty="0" smtClean="0">
                <a:solidFill>
                  <a:schemeClr val="bg1"/>
                </a:solidFill>
              </a:rPr>
              <a:t> </a:t>
            </a:r>
            <a:r>
              <a:rPr kumimoji="1" lang="en-GB" sz="1000" b="0" dirty="0" smtClean="0">
                <a:solidFill>
                  <a:schemeClr val="bg1"/>
                </a:solidFill>
              </a:rPr>
              <a:t>(jonathan.taquet@crf.canon.fr), C. </a:t>
            </a:r>
            <a:r>
              <a:rPr kumimoji="1" lang="en-GB" sz="1000" b="0" dirty="0" err="1" smtClean="0">
                <a:solidFill>
                  <a:schemeClr val="bg1"/>
                </a:solidFill>
              </a:rPr>
              <a:t>Gisquet</a:t>
            </a:r>
            <a:r>
              <a:rPr kumimoji="1" lang="en-GB" sz="1000" b="0" dirty="0" smtClean="0">
                <a:solidFill>
                  <a:schemeClr val="bg1"/>
                </a:solidFill>
              </a:rPr>
              <a:t>,</a:t>
            </a:r>
            <a:r>
              <a:rPr kumimoji="1" lang="en-GB" sz="1000" b="0" baseline="0" dirty="0" smtClean="0">
                <a:solidFill>
                  <a:schemeClr val="bg1"/>
                </a:solidFill>
              </a:rPr>
              <a:t> G. </a:t>
            </a:r>
            <a:r>
              <a:rPr kumimoji="1" lang="en-GB" sz="1000" b="0" baseline="0" dirty="0" err="1" smtClean="0">
                <a:solidFill>
                  <a:schemeClr val="bg1"/>
                </a:solidFill>
              </a:rPr>
              <a:t>Laroche</a:t>
            </a:r>
            <a:r>
              <a:rPr kumimoji="1" lang="en-GB" sz="1000" b="0" baseline="0" dirty="0" smtClean="0">
                <a:solidFill>
                  <a:schemeClr val="bg1"/>
                </a:solidFill>
              </a:rPr>
              <a:t>, P. </a:t>
            </a:r>
            <a:r>
              <a:rPr kumimoji="1" lang="en-GB" sz="1000" b="0" baseline="0" dirty="0" err="1" smtClean="0">
                <a:solidFill>
                  <a:schemeClr val="bg1"/>
                </a:solidFill>
              </a:rPr>
              <a:t>Onno</a:t>
            </a:r>
            <a:endParaRPr kumimoji="1" lang="en-GB" sz="1000" b="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jonathan.taquet@crf.canon.f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Non-Linear Adaptive Loop Filter</a:t>
            </a:r>
            <a:br>
              <a:rPr lang="en-GB" dirty="0" smtClean="0"/>
            </a:br>
            <a:r>
              <a:rPr lang="en-GB" dirty="0" smtClean="0"/>
              <a:t>(JVET-M0385)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3717578"/>
            <a:ext cx="7057033" cy="1079574"/>
          </a:xfrm>
        </p:spPr>
        <p:txBody>
          <a:bodyPr/>
          <a:lstStyle/>
          <a:p>
            <a:pPr hangingPunct="0"/>
            <a:r>
              <a:rPr lang="fr-FR" dirty="0"/>
              <a:t>Jonathan </a:t>
            </a:r>
            <a:r>
              <a:rPr lang="fr-FR" dirty="0" smtClean="0"/>
              <a:t>Taquet (jonathan.taquet@crf.canon.fr)</a:t>
            </a:r>
            <a:endParaRPr lang="en-US" dirty="0"/>
          </a:p>
          <a:p>
            <a:pPr hangingPunct="0"/>
            <a:r>
              <a:rPr lang="fr-FR" dirty="0"/>
              <a:t>Christophe </a:t>
            </a:r>
            <a:r>
              <a:rPr lang="fr-FR" dirty="0" err="1"/>
              <a:t>Gisquet</a:t>
            </a:r>
            <a:endParaRPr lang="en-US" dirty="0"/>
          </a:p>
          <a:p>
            <a:pPr hangingPunct="0"/>
            <a:r>
              <a:rPr lang="fr-FR" dirty="0"/>
              <a:t>Guillaume Laroche</a:t>
            </a:r>
            <a:br>
              <a:rPr lang="fr-FR" dirty="0"/>
            </a:br>
            <a:r>
              <a:rPr lang="fr-FR" dirty="0"/>
              <a:t>Patrice </a:t>
            </a:r>
            <a:r>
              <a:rPr lang="fr-FR" dirty="0" err="1" smtClean="0"/>
              <a:t>Onno</a:t>
            </a:r>
            <a:endParaRPr lang="fr-FR" dirty="0" smtClean="0"/>
          </a:p>
        </p:txBody>
      </p:sp>
      <p:sp>
        <p:nvSpPr>
          <p:cNvPr id="4" name="Rectangle 3"/>
          <p:cNvSpPr/>
          <p:nvPr/>
        </p:nvSpPr>
        <p:spPr>
          <a:xfrm>
            <a:off x="6732240" y="4005064"/>
            <a:ext cx="22762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/>
            <a:r>
              <a:rPr lang="en-US" sz="1600" dirty="0">
                <a:solidFill>
                  <a:schemeClr val="bg1"/>
                </a:solidFill>
              </a:rPr>
              <a:t>Canon Research France</a:t>
            </a:r>
          </a:p>
        </p:txBody>
      </p:sp>
    </p:spTree>
    <p:extLst>
      <p:ext uri="{BB962C8B-B14F-4D97-AF65-F5344CB8AC3E}">
        <p14:creationId xmlns:p14="http://schemas.microsoft.com/office/powerpoint/2010/main" val="7226404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Thanks to Sony for cross-checking</a:t>
            </a:r>
            <a:br>
              <a:rPr lang="en-US" altLang="ja-JP" smtClean="0"/>
            </a:br>
            <a:r>
              <a:rPr lang="en-US" altLang="ja-JP" smtClean="0"/>
              <a:t/>
            </a:r>
            <a:br>
              <a:rPr lang="en-US" altLang="ja-JP" smtClean="0"/>
            </a:b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Thank</a:t>
            </a:r>
            <a:r>
              <a:rPr lang="en-US" altLang="ja-JP" dirty="0"/>
              <a:t>s</a:t>
            </a:r>
            <a:r>
              <a:rPr lang="en-US" altLang="ja-JP" dirty="0" smtClean="0"/>
              <a:t> </a:t>
            </a:r>
            <a:r>
              <a:rPr lang="en-US" altLang="ja-JP" dirty="0" smtClean="0"/>
              <a:t>for </a:t>
            </a:r>
            <a:r>
              <a:rPr lang="en-US" altLang="ja-JP" smtClean="0"/>
              <a:t>your </a:t>
            </a:r>
            <a:r>
              <a:rPr lang="en-US" altLang="ja-JP" smtClean="0"/>
              <a:t>attention</a:t>
            </a:r>
            <a:endParaRPr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 smtClean="0"/>
                  <a:t>With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𝑽</m:t>
                        </m:r>
                      </m:sub>
                    </m:sSub>
                  </m:oMath>
                </a14:m>
                <a:r>
                  <a:rPr lang="en-US" dirty="0"/>
                  <a:t> the number of allowed clipping </a:t>
                </a:r>
                <a:r>
                  <a:rPr lang="en-US" dirty="0" smtClean="0"/>
                  <a:t>values,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the </a:t>
                </a:r>
                <a:r>
                  <a:rPr lang="en-US" dirty="0"/>
                  <a:t>number of coefficients of the </a:t>
                </a:r>
                <a:r>
                  <a:rPr lang="en-US" dirty="0" smtClean="0"/>
                  <a:t>filter,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US" dirty="0"/>
                  <a:t>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en-US" dirty="0"/>
                  <a:t>-</a:t>
                </a:r>
                <a:r>
                  <a:rPr lang="en-US" dirty="0" err="1"/>
                  <a:t>th</a:t>
                </a:r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en-US" dirty="0"/>
                  <a:t>-</a:t>
                </a:r>
                <a:r>
                  <a:rPr lang="en-US" dirty="0" err="1"/>
                  <a:t>th</a:t>
                </a:r>
                <a:r>
                  <a:rPr lang="en-US" dirty="0"/>
                  <a:t> allowed clipping value (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𝐚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𝑽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𝑽</m:t>
                        </m:r>
                      </m:sub>
                    </m:sSub>
                  </m:oMath>
                </a14:m>
                <a:r>
                  <a:rPr lang="en-US" dirty="0" smtClean="0"/>
                  <a:t>),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dirty="0" smtClean="0"/>
                  <a:t>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en-US" dirty="0" err="1" smtClean="0"/>
                  <a:t>th</a:t>
                </a:r>
                <a:r>
                  <a:rPr lang="en-US" dirty="0" smtClean="0"/>
                  <a:t> </a:t>
                </a:r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en-US" dirty="0" err="1" smtClean="0"/>
                  <a:t>th</a:t>
                </a:r>
                <a:r>
                  <a:rPr lang="en-US" dirty="0" smtClean="0"/>
                  <a:t> coefficient indexes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</m:oMath>
                </a14:m>
                <a:r>
                  <a:rPr lang="en-US" dirty="0" smtClean="0"/>
                  <a:t>)</a:t>
                </a:r>
                <a:br>
                  <a:rPr lang="en-US" dirty="0" smtClean="0"/>
                </a:br>
                <a:r>
                  <a:rPr lang="en-US" dirty="0" smtClean="0"/>
                  <a:t>associated to filter positions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we </a:t>
                </a:r>
                <a:r>
                  <a:rPr lang="en-US" dirty="0"/>
                  <a:t>compute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𝑽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𝑽</m:t>
                        </m:r>
                      </m:sub>
                    </m:sSub>
                  </m:oMath>
                </a14:m>
                <a:r>
                  <a:rPr lang="en-US" dirty="0"/>
                  <a:t> matrices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 of size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such that:</a:t>
                </a:r>
              </a:p>
              <a:p>
                <a:pPr lvl="1"/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]=</m:t>
                    </m:r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{"/>
                                <m:endChr m:val=""/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/>
                                        <m:t>clip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/>
                                        <m:t>3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en-US"/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nor/>
                                            </m:rPr>
                                            <a:rPr lang="en-US"/>
                                            <m:t>,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nor/>
                                            </m:rPr>
                                            <a:rPr lang="en-US"/>
                                            <m:t>,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𝐼</m:t>
                                              </m:r>
                                            </m:e>
                                            <m:sub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+</m:t>
                                                  </m:r>
                                                  <m:sSub>
                                                    <m:sSubPr>
                                                      <m:ctrlP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𝑖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𝑚</m:t>
                                                      </m:r>
                                                    </m:sub>
                                                  </m:sSub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𝑦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+</m:t>
                                                  </m:r>
                                                  <m:sSub>
                                                    <m:sSubPr>
                                                      <m:ctrlP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𝑗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𝑚</m:t>
                                                      </m:r>
                                                    </m:sub>
                                                  </m:sSub>
                                                </m:e>
                                              </m:d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𝐼</m:t>
                                              </m:r>
                                            </m:e>
                                            <m:sub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𝑦</m:t>
                                                  </m:r>
                                                </m:e>
                                              </m:d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if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  <m:d>
                                        <m:d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</m:sub>
                                          </m:s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≠</m:t>
                                      </m:r>
                                      <m:d>
                                        <m:d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,0</m:t>
                                          </m:r>
                                        </m:e>
                                      </m:d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b>
                                      </m:sSub>
                                    </m: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else</m:t>
                                      </m:r>
                                    </m:e>
                                  </m:mr>
                                </m:m>
                              </m:e>
                            </m:d>
                          </m:e>
                        </m:d>
                      </m:e>
                    </m:d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{"/>
                                <m:endChr m:val="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/>
                                        <m:t>clip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/>
                                        <m:t>3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en-US"/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nor/>
                                            </m:rPr>
                                            <a:rPr lang="en-US"/>
                                            <m:t>,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nor/>
                                            </m:rPr>
                                            <a:rPr lang="en-US"/>
                                            <m:t>,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𝐼</m:t>
                                              </m:r>
                                            </m:e>
                                            <m:sub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+</m:t>
                                                  </m:r>
                                                  <m:sSub>
                                                    <m:sSubPr>
                                                      <m:ctrlP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𝑖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𝑛</m:t>
                                                      </m:r>
                                                    </m:sub>
                                                  </m:sSub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𝑦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+</m:t>
                                                  </m:r>
                                                  <m:sSub>
                                                    <m:sSubPr>
                                                      <m:ctrlP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𝑗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𝑛</m:t>
                                                      </m:r>
                                                    </m:sub>
                                                  </m:sSub>
                                                </m:e>
                                              </m:d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𝐼</m:t>
                                              </m:r>
                                            </m:e>
                                            <m:sub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𝑦</m:t>
                                                  </m:r>
                                                </m:e>
                                              </m:d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if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≠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0,0</m:t>
                                          </m:r>
                                        </m:e>
                                      </m:d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sub>
                                      </m:sSub>
                                    </m: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else</m:t>
                                      </m:r>
                                    </m:e>
                                  </m:mr>
                                </m:m>
                              </m:e>
                            </m:d>
                          </m:e>
                        </m:d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 It allows to build, </a:t>
                </a:r>
                <a:r>
                  <a:rPr lang="en-US" dirty="0"/>
                  <a:t>for </a:t>
                </a:r>
                <a:r>
                  <a:rPr lang="en-US" dirty="0" smtClean="0"/>
                  <a:t>fixed clipping values indexes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b="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b="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b="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sub>
                                </m:sSub>
                                <m:r>
                                  <a:rPr lang="en-US" b="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, a “covariance”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sub>
                    </m:sSub>
                  </m:oMath>
                </a14:m>
                <a:r>
                  <a:rPr lang="en-US" dirty="0" smtClean="0"/>
                  <a:t> similar to the “covariance” matrix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that is used with linear ALF</a:t>
                </a:r>
                <a:endParaRPr lang="en-US" b="0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65" t="-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Backup slide:</a:t>
            </a:r>
            <a:br>
              <a:rPr lang="en-US" dirty="0" smtClean="0"/>
            </a:br>
            <a:r>
              <a:rPr lang="en-US" dirty="0" smtClean="0"/>
              <a:t>Implementation in VTM3.0 (Encoder)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979454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Optimization of clipping values</a:t>
                </a:r>
              </a:p>
              <a:p>
                <a:pPr lvl="1"/>
                <a:r>
                  <a:rPr lang="en-US" dirty="0"/>
                  <a:t>start with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 and with </a:t>
                </a:r>
                <a:r>
                  <a:rPr lang="en-US" dirty="0" smtClean="0"/>
                  <a:t>fixed clipping value indexes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Estimate MSE of the corresponding Wiener filter (using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)</a:t>
                </a:r>
              </a:p>
              <a:p>
                <a:pPr lvl="1"/>
                <a:r>
                  <a:rPr lang="en-US" dirty="0"/>
                  <a:t>Do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endParaRPr lang="en-US" dirty="0"/>
              </a:p>
              <a:p>
                <a:pPr lvl="3"/>
                <a:r>
                  <a:rPr lang="en-US" dirty="0"/>
                  <a:t>increase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[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if it improves MSE of </a:t>
                </a:r>
                <a:r>
                  <a:rPr lang="en-US" dirty="0" smtClean="0"/>
                  <a:t>the corresponding </a:t>
                </a:r>
                <a:r>
                  <a:rPr lang="en-US" dirty="0"/>
                  <a:t>Wiener filter</a:t>
                </a:r>
              </a:p>
              <a:p>
                <a:pPr lvl="3"/>
                <a:r>
                  <a:rPr lang="en-US" dirty="0"/>
                  <a:t>Or decrease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[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if it improves MSE </a:t>
                </a:r>
                <a:r>
                  <a:rPr lang="en-US"/>
                  <a:t>of </a:t>
                </a:r>
                <a:r>
                  <a:rPr lang="en-US" smtClean="0"/>
                  <a:t>the corresponding </a:t>
                </a:r>
                <a:r>
                  <a:rPr lang="en-US" dirty="0"/>
                  <a:t>Wiener filter</a:t>
                </a:r>
              </a:p>
              <a:p>
                <a:pPr lvl="1"/>
                <a:r>
                  <a:rPr lang="en-US" dirty="0"/>
                  <a:t>While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improves MSE compared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57" t="-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Backup slide:</a:t>
            </a:r>
            <a:br>
              <a:rPr lang="en-US" dirty="0" smtClean="0"/>
            </a:br>
            <a:r>
              <a:rPr lang="en-US" dirty="0" smtClean="0"/>
              <a:t>Implementation in VTM3.0 (Encoder)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28924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Non-Linear Adaptive Loop Filter</a:t>
            </a:r>
            <a:br>
              <a:rPr lang="en-GB" dirty="0"/>
            </a:br>
            <a:r>
              <a:rPr lang="en-GB" dirty="0"/>
              <a:t>(JVET-M0385)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fr-FR" b="1" dirty="0" smtClean="0"/>
              <a:t>Jonathan </a:t>
            </a:r>
            <a:r>
              <a:rPr lang="fr-FR" b="1" dirty="0"/>
              <a:t>Taquet</a:t>
            </a:r>
            <a:r>
              <a:rPr lang="fr-FR" dirty="0"/>
              <a:t> (</a:t>
            </a:r>
            <a:r>
              <a:rPr lang="fr-FR" dirty="0">
                <a:hlinkClick r:id="rId3"/>
              </a:rPr>
              <a:t>jonathan.taquet@crf.canon.fr</a:t>
            </a:r>
            <a:r>
              <a:rPr lang="fr-FR" dirty="0" smtClean="0"/>
              <a:t>),</a:t>
            </a:r>
            <a:br>
              <a:rPr lang="fr-FR" dirty="0" smtClean="0"/>
            </a:br>
            <a:r>
              <a:rPr lang="fr-FR" dirty="0" smtClean="0"/>
              <a:t>Christophe </a:t>
            </a:r>
            <a:r>
              <a:rPr lang="fr-FR" dirty="0" err="1" smtClean="0"/>
              <a:t>Gisquet</a:t>
            </a:r>
            <a:r>
              <a:rPr lang="fr-FR" dirty="0" smtClean="0"/>
              <a:t>, Guillaume Laroche, Patrice </a:t>
            </a:r>
            <a:r>
              <a:rPr lang="fr-FR" dirty="0" err="1"/>
              <a:t>Onno</a:t>
            </a:r>
            <a:endParaRPr lang="fr-FR" dirty="0"/>
          </a:p>
          <a:p>
            <a:endParaRPr lang="en-US" altLang="ja-JP" dirty="0" smtClean="0"/>
          </a:p>
          <a:p>
            <a:r>
              <a:rPr lang="en-US" altLang="ja-JP" dirty="0" smtClean="0"/>
              <a:t>Canon Research France</a:t>
            </a:r>
          </a:p>
          <a:p>
            <a:r>
              <a:rPr lang="en-US" altLang="ja-JP" dirty="0" smtClean="0"/>
              <a:t>09/01/2019</a:t>
            </a:r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01930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altLang="ja-JP" dirty="0" smtClean="0"/>
                  <a:t>Filtering in Adaptive Loop Filter (in VTM3.0)</a:t>
                </a:r>
              </a:p>
              <a:p>
                <a:pPr lvl="1"/>
                <a:r>
                  <a:rPr lang="en-US" dirty="0"/>
                  <a:t>Luma</a:t>
                </a:r>
              </a:p>
              <a:p>
                <a:pPr lvl="2"/>
                <a:r>
                  <a:rPr lang="en-US" dirty="0"/>
                  <a:t>4x4 </a:t>
                </a:r>
                <a:r>
                  <a:rPr lang="en-US" dirty="0" smtClean="0"/>
                  <a:t>block of samples </a:t>
                </a:r>
                <a:r>
                  <a:rPr lang="en-US" dirty="0"/>
                  <a:t>classified based on local gradients (25 classes)</a:t>
                </a:r>
              </a:p>
              <a:p>
                <a:pPr lvl="2"/>
                <a:r>
                  <a:rPr lang="en-US" dirty="0"/>
                  <a:t>Each class associated to a filter index (N&lt;25 filters, 7x7 diamond shape)</a:t>
                </a:r>
              </a:p>
              <a:p>
                <a:pPr lvl="2"/>
                <a:r>
                  <a:rPr lang="en-US" dirty="0" smtClean="0"/>
                  <a:t>1 flag </a:t>
                </a:r>
                <a:r>
                  <a:rPr lang="en-US" dirty="0"/>
                  <a:t>to signal if ALF is applied or not </a:t>
                </a:r>
                <a:r>
                  <a:rPr lang="en-US" dirty="0" smtClean="0"/>
                  <a:t>per CTU</a:t>
                </a:r>
                <a:endParaRPr lang="en-US" dirty="0"/>
              </a:p>
              <a:p>
                <a:pPr lvl="2"/>
                <a:r>
                  <a:rPr lang="en-US" dirty="0"/>
                  <a:t>For each </a:t>
                </a:r>
                <a:r>
                  <a:rPr lang="en-US" dirty="0" smtClean="0"/>
                  <a:t>filtered sample value</a:t>
                </a:r>
                <a:endParaRPr lang="en-US" dirty="0"/>
              </a:p>
              <a:p>
                <a:pPr lvl="3"/>
                <a:r>
                  <a:rPr lang="en-US" dirty="0" smtClean="0"/>
                  <a:t>The filter is selected from the class of the 4x4 block</a:t>
                </a:r>
              </a:p>
              <a:p>
                <a:pPr lvl="3"/>
                <a:r>
                  <a:rPr lang="en-US" dirty="0" smtClean="0"/>
                  <a:t>The filter is rotated/mirrored depending on gradient orientation (Transpose Index)</a:t>
                </a:r>
              </a:p>
              <a:p>
                <a:pPr lvl="1"/>
                <a:r>
                  <a:rPr lang="en-US" dirty="0" smtClean="0"/>
                  <a:t>Chroma</a:t>
                </a:r>
                <a:endParaRPr lang="en-US" dirty="0"/>
              </a:p>
              <a:p>
                <a:pPr lvl="2"/>
                <a:r>
                  <a:rPr lang="en-US" dirty="0"/>
                  <a:t>1 filter for the two components (5x5 diamond shape)</a:t>
                </a:r>
              </a:p>
              <a:p>
                <a:pPr lvl="2"/>
                <a:r>
                  <a:rPr lang="en-US" dirty="0" smtClean="0"/>
                  <a:t>CTU, 1 flag </a:t>
                </a:r>
                <a:r>
                  <a:rPr lang="en-US" dirty="0"/>
                  <a:t>per channel to signal if ALF is applied or not</a:t>
                </a:r>
              </a:p>
              <a:p>
                <a:pPr lvl="2"/>
                <a:r>
                  <a:rPr lang="en-US" dirty="0"/>
                  <a:t>For each value</a:t>
                </a:r>
              </a:p>
              <a:p>
                <a:pPr lvl="3"/>
                <a:r>
                  <a:rPr lang="en-US" dirty="0"/>
                  <a:t>Filter value (next slide) using Chroma filter</a:t>
                </a:r>
              </a:p>
              <a:p>
                <a:pPr lvl="1"/>
                <a:r>
                  <a:rPr lang="en-US" dirty="0" smtClean="0"/>
                  <a:t>Filter</a:t>
                </a:r>
                <a:endParaRPr lang="en-US" dirty="0"/>
              </a:p>
              <a:p>
                <a:pPr lvl="2"/>
                <a:r>
                  <a:rPr lang="en-US" dirty="0"/>
                  <a:t>Output value is a linear combination of current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/>
                  <a:t> and neighbor values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:pPr marL="531812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brk m:alnAt="7"/>
                                </m:rPr>
                                <a:rPr lang="fr-FR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sub>
                        <m:sup/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sub>
                          </m:sSub>
                        </m:e>
                      </m:nary>
                    </m:oMath>
                  </m:oMathPara>
                </a14:m>
                <a:endParaRPr lang="fr-FR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fr-FR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is determined based on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fr-FR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sub>
                      <m:sup/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b>
                        </m:sSub>
                      </m:e>
                    </m:nary>
                  </m:oMath>
                </a14:m>
                <a:r>
                  <a:rPr lang="en-US" dirty="0" smtClean="0"/>
                  <a:t> such that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sub>
                      <m:sup/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b>
                        </m:s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コンテンツ プレースホル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584" t="-753" b="-3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287" y="260648"/>
            <a:ext cx="8568699" cy="561600"/>
          </a:xfrm>
        </p:spPr>
        <p:txBody>
          <a:bodyPr>
            <a:normAutofit/>
          </a:bodyPr>
          <a:lstStyle/>
          <a:p>
            <a:r>
              <a:rPr lang="en-US" altLang="ja-JP" dirty="0"/>
              <a:t>Filtering in Adaptive Loop Filter </a:t>
            </a:r>
            <a:r>
              <a:rPr lang="en-US" altLang="ja-JP" dirty="0" smtClean="0"/>
              <a:t>(VTM3.0</a:t>
            </a:r>
            <a:r>
              <a:rPr lang="en-US" altLang="ja-JP" dirty="0"/>
              <a:t>)</a:t>
            </a: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6742288" y="1191195"/>
            <a:ext cx="2056432" cy="2047047"/>
            <a:chOff x="8221276" y="4042184"/>
            <a:chExt cx="2056432" cy="2047047"/>
          </a:xfrm>
        </p:grpSpPr>
        <p:sp>
          <p:nvSpPr>
            <p:cNvPr id="7" name="Rectangle 6"/>
            <p:cNvSpPr/>
            <p:nvPr/>
          </p:nvSpPr>
          <p:spPr bwMode="auto">
            <a:xfrm>
              <a:off x="8221276" y="4923512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9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8515052" y="4923512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10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8808828" y="4923512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11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9102604" y="4923512"/>
              <a:ext cx="293776" cy="293776"/>
            </a:xfrm>
            <a:prstGeom prst="rect">
              <a:avLst/>
            </a:prstGeom>
            <a:solidFill>
              <a:schemeClr val="bg2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12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9396380" y="4923512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11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9690156" y="4923512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10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9983932" y="4923512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9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8515052" y="4629736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4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8808828" y="4629736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5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9102604" y="4629736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6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9396380" y="4629736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7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9690156" y="4629736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8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8808828" y="4335960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9102604" y="4335960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2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9396380" y="4335960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3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9102604" y="4042184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0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8515052" y="5217288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8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808828" y="5217288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7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9102604" y="5217288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6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9396380" y="5217288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5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9690156" y="5217288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4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8808828" y="550382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3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9102604" y="550382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2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9396380" y="550382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9102604" y="579545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0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559504" y="3239494"/>
            <a:ext cx="1468880" cy="1472427"/>
            <a:chOff x="8414324" y="735516"/>
            <a:chExt cx="1468880" cy="1472427"/>
          </a:xfrm>
        </p:grpSpPr>
        <p:sp>
          <p:nvSpPr>
            <p:cNvPr id="33" name="Rectangle 32"/>
            <p:cNvSpPr/>
            <p:nvPr/>
          </p:nvSpPr>
          <p:spPr bwMode="auto">
            <a:xfrm>
              <a:off x="8414324" y="132661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4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8708100" y="132661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5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9001876" y="1326615"/>
              <a:ext cx="293776" cy="293776"/>
            </a:xfrm>
            <a:prstGeom prst="rect">
              <a:avLst/>
            </a:prstGeom>
            <a:solidFill>
              <a:schemeClr val="bg2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6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9295652" y="132661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5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9589428" y="1326615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4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8708100" y="1031423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9001876" y="1031423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2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9295652" y="1031423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3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9001876" y="735516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0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8708100" y="1620391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3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9001876" y="1620391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2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9295652" y="1620391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1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9001876" y="1914167"/>
              <a:ext cx="293776" cy="2937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9569" tIns="49785" rIns="99569" bIns="49785" rtlCol="0" anchor="ctr"/>
            <a:lstStyle/>
            <a:p>
              <a:pPr algn="ctr"/>
              <a:r>
                <a:rPr lang="fr-FR" sz="1100" dirty="0">
                  <a:ea typeface="MS PGothic" pitchFamily="34" charset="-128"/>
                  <a:cs typeface="Arial" panose="020B0604020202020204" pitchFamily="34" charset="0"/>
                </a:rPr>
                <a:t>0</a:t>
              </a:r>
              <a:endParaRPr lang="en-US" sz="1100" dirty="0">
                <a:ea typeface="MS PGothic" pitchFamily="34" charset="-128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5764448" y="4057241"/>
                <a:ext cx="612155" cy="3712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buClr>
                    <a:schemeClr val="accent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d>
                            <m:dPr>
                              <m:ctrlPr>
                                <a:rPr lang="fr-FR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</m:oMath>
                  </m:oMathPara>
                </a14:m>
                <a:endParaRPr kumimoji="1" lang="en-US" sz="1400" dirty="0" smtClean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4448" y="4057241"/>
                <a:ext cx="612155" cy="3712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Straight Arrow Connector 46"/>
          <p:cNvCxnSpPr>
            <a:stCxn id="46" idx="3"/>
            <a:endCxn id="34" idx="3"/>
          </p:cNvCxnSpPr>
          <p:nvPr/>
        </p:nvCxnSpPr>
        <p:spPr>
          <a:xfrm flipV="1">
            <a:off x="6376603" y="3977481"/>
            <a:ext cx="770453" cy="265388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7922475" y="4271257"/>
                <a:ext cx="917687" cy="371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buClr>
                    <a:schemeClr val="accent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d>
                            <m:dPr>
                              <m:ctrlPr>
                                <a:rPr lang="fr-FR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fr-FR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sub>
                      </m:sSub>
                    </m:oMath>
                  </m:oMathPara>
                </a14:m>
                <a:endParaRPr kumimoji="1" lang="en-US" sz="1400" dirty="0" smtClean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2475" y="4271257"/>
                <a:ext cx="917687" cy="3716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/>
          <p:cNvCxnSpPr>
            <a:endCxn id="37" idx="1"/>
          </p:cNvCxnSpPr>
          <p:nvPr/>
        </p:nvCxnSpPr>
        <p:spPr>
          <a:xfrm flipH="1" flipV="1">
            <a:off x="7734608" y="3977481"/>
            <a:ext cx="476560" cy="36722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44" idx="3"/>
          </p:cNvCxnSpPr>
          <p:nvPr/>
        </p:nvCxnSpPr>
        <p:spPr>
          <a:xfrm flipH="1" flipV="1">
            <a:off x="7734608" y="4271257"/>
            <a:ext cx="476560" cy="73444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1313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ja-JP" dirty="0" err="1" smtClean="0"/>
              <a:t>Proposed</a:t>
            </a:r>
            <a:r>
              <a:rPr lang="fr-FR" altLang="ja-JP" dirty="0" smtClean="0"/>
              <a:t> Non-</a:t>
            </a:r>
            <a:r>
              <a:rPr lang="fr-FR" altLang="ja-JP" dirty="0" err="1" smtClean="0"/>
              <a:t>Linear</a:t>
            </a:r>
            <a:r>
              <a:rPr lang="fr-FR" altLang="ja-JP" dirty="0" smtClean="0"/>
              <a:t> </a:t>
            </a:r>
            <a:r>
              <a:rPr lang="fr-FR" altLang="ja-JP" dirty="0" err="1" smtClean="0"/>
              <a:t>filter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 smtClean="0"/>
                  <a:t>Original </a:t>
                </a:r>
                <a:r>
                  <a:rPr lang="en-US" dirty="0"/>
                  <a:t>filtering of a sample value in </a:t>
                </a:r>
                <a:r>
                  <a:rPr lang="en-US" dirty="0" smtClean="0"/>
                  <a:t>VTM3.0 (linear filter)</a:t>
                </a:r>
                <a:endParaRPr lang="en-US" dirty="0"/>
              </a:p>
              <a:p>
                <a:pPr lvl="1"/>
                <a:r>
                  <a:rPr lang="en-US" dirty="0" smtClean="0"/>
                  <a:t>a </a:t>
                </a:r>
                <a:r>
                  <a:rPr lang="en-US" dirty="0"/>
                  <a:t>linear combination of </a:t>
                </a:r>
                <a:r>
                  <a:rPr lang="en-US" b="1" dirty="0"/>
                  <a:t>current value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and </a:t>
                </a:r>
                <a:r>
                  <a:rPr lang="en-US" b="1" dirty="0"/>
                  <a:t>neighbor </a:t>
                </a:r>
                <a:r>
                  <a:rPr lang="en-US" b="1" dirty="0" smtClean="0"/>
                  <a:t>values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</m:e>
                    </m:d>
                  </m:oMath>
                </a14:m>
                <a:r>
                  <a:rPr lang="en-US" dirty="0" smtClean="0"/>
                  <a:t>:</a:t>
                </a:r>
                <a:endParaRPr lang="en-US" dirty="0"/>
              </a:p>
              <a:p>
                <a:pPr marL="1778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fr-FR" sz="2000"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lang="fr-FR" sz="20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sub>
                      </m:sSub>
                      <m:r>
                        <a:rPr lang="fr-FR" sz="2000" i="1">
                          <a:latin typeface="Cambria Math" panose="020405030504060302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d>
                            <m:d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lang="fr-FR" sz="20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brk m:alnAt="7"/>
                                </m:rP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sub>
                        <m:sup/>
                        <m:e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fr-FR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fr-FR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fr-FR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fr-FR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sub>
                          </m:sSub>
                        </m:e>
                      </m:nary>
                    </m:oMath>
                  </m:oMathPara>
                </a14:m>
                <a:endParaRPr lang="en-US" sz="1900" i="1" dirty="0" smtClean="0">
                  <a:latin typeface="Cambria Math" panose="02040503050406030204" pitchFamily="18" charset="0"/>
                </a:endParaRPr>
              </a:p>
              <a:p>
                <a:pPr marL="177800" lvl="1" indent="0">
                  <a:buNone/>
                </a:pPr>
                <a:r>
                  <a:rPr lang="fr-FR" dirty="0" err="1" smtClean="0"/>
                  <a:t>with</a:t>
                </a:r>
                <a:r>
                  <a:rPr lang="fr-FR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d>
                          <m:d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</m:sub>
                    </m:sSub>
                  </m:oMath>
                </a14:m>
                <a:r>
                  <a:rPr lang="fr-FR" dirty="0"/>
                  <a:t>=1-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fr-FR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</m:sub>
                      <m:sup/>
                      <m:e>
                        <m:sSub>
                          <m:sSubPr>
                            <m:ctrlPr>
                              <a:rPr lang="fr-FR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b>
                        </m:sSub>
                      </m:e>
                    </m:nary>
                  </m:oMath>
                </a14:m>
                <a:endParaRPr lang="fr-FR" dirty="0"/>
              </a:p>
              <a:p>
                <a:r>
                  <a:rPr lang="en-US" dirty="0" smtClean="0"/>
                  <a:t>Possible Reformulation (linear filter)</a:t>
                </a:r>
              </a:p>
              <a:p>
                <a:pPr lvl="1"/>
                <a:r>
                  <a:rPr lang="en-US" dirty="0" smtClean="0"/>
                  <a:t>a </a:t>
                </a:r>
                <a:r>
                  <a:rPr lang="en-US" dirty="0"/>
                  <a:t>linear combination of </a:t>
                </a:r>
                <a:r>
                  <a:rPr lang="en-US" b="1" dirty="0"/>
                  <a:t>current value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and </a:t>
                </a:r>
                <a:r>
                  <a:rPr lang="en-US" b="1" dirty="0" smtClean="0"/>
                  <a:t>neighbor differences to current value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d>
                              <m:dPr>
                                <m:ctrlPr>
                                  <a:rPr lang="fr-F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</m:sub>
                        </m:sSub>
                      </m:e>
                    </m:d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</m:e>
                    </m:d>
                  </m:oMath>
                </a14:m>
                <a:r>
                  <a:rPr lang="en-US" dirty="0" smtClean="0"/>
                  <a:t>: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fr-FR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1900">
                            <a:latin typeface="Cambria Math" panose="02040503050406030204" pitchFamily="18" charset="0"/>
                          </a:rPr>
                          <m:t>O</m:t>
                        </m:r>
                      </m:e>
                      <m:sub>
                        <m:d>
                          <m:d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fr-FR" sz="190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9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d>
                          <m:d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sub>
                      <m:sup>
                        <m:r>
                          <a:rPr lang="en-US" sz="19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r-FR" sz="1900" i="1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fr-FR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9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sz="19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19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fr-FR" sz="1900" i="1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supHide m:val="on"/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fr-FR" sz="19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fr-FR" sz="19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en-US" sz="1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1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sub>
                      <m:sup/>
                      <m:e>
                        <m:sSub>
                          <m:sSubPr>
                            <m:ctrlPr>
                              <a:rPr lang="fr-FR" sz="1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d>
                              <m:dPr>
                                <m:ctrlPr>
                                  <a:rPr lang="en-US" sz="19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9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9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9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b>
                        </m:sSub>
                        <m:r>
                          <a:rPr lang="fr-FR" sz="1900" i="1">
                            <a:latin typeface="Cambria Math" panose="020405030504060302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19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FR" sz="19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9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d>
                                  <m:dPr>
                                    <m:ctrlPr>
                                      <a:rPr lang="fr-FR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19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9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9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fr-FR" sz="19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fr-FR" sz="19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n-US" sz="19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9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</m:sub>
                            </m:sSub>
                            <m:r>
                              <a:rPr lang="en-US" sz="19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9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900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d>
                                  <m:dPr>
                                    <m:ctrlPr>
                                      <a:rPr lang="en-US" sz="19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9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9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9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sz="1900" i="1" dirty="0" smtClean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 smtClean="0"/>
                  <a:t> =1</a:t>
                </a:r>
              </a:p>
              <a:p>
                <a:r>
                  <a:rPr lang="en-US" dirty="0" smtClean="0"/>
                  <a:t>Proposed modification (non-linear filter)</a:t>
                </a:r>
                <a:endParaRPr lang="en-US" dirty="0"/>
              </a:p>
              <a:p>
                <a:pPr lvl="1"/>
                <a:r>
                  <a:rPr lang="en-US" dirty="0" smtClean="0"/>
                  <a:t>a </a:t>
                </a:r>
                <a:r>
                  <a:rPr lang="en-US" dirty="0"/>
                  <a:t>linear combination of </a:t>
                </a:r>
                <a:r>
                  <a:rPr lang="en-US" b="1" dirty="0"/>
                  <a:t>current value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/>
                  <a:t> and </a:t>
                </a:r>
                <a:r>
                  <a:rPr lang="en-US" b="1" dirty="0" smtClean="0"/>
                  <a:t>result of a non-linear function applied to neighbor differences </a:t>
                </a:r>
                <a:r>
                  <a:rPr lang="en-US" b="1" dirty="0"/>
                  <a:t>to current </a:t>
                </a:r>
                <a:r>
                  <a:rPr lang="en-US" b="1" dirty="0" smtClean="0"/>
                  <a:t>value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clip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d>
                              <m:dPr>
                                <m:ctrlPr>
                                  <a:rPr lang="fr-F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d>
                              <m:dPr>
                                <m:ctrlPr>
                                  <a:rPr lang="fr-F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</m:sub>
                        </m:sSub>
                      </m:e>
                    </m:d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</m:e>
                    </m:d>
                  </m:oMath>
                </a14:m>
                <a:r>
                  <a:rPr lang="en-US" dirty="0" smtClean="0"/>
                  <a:t>:</a:t>
                </a:r>
              </a:p>
              <a:p>
                <a:pPr marL="531812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fr-FR" sz="1900"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sub>
                          <m:r>
                            <a:rPr lang="en-US" sz="19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19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1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19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9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fr-FR" sz="190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fr-FR" sz="1900" i="1">
                          <a:latin typeface="Cambria Math" panose="020405030504060302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sz="1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9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d>
                            <m:dPr>
                              <m:ctrlPr>
                                <a:rPr lang="fr-FR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1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lang="fr-FR" sz="19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brk m:alnAt="7"/>
                                </m:rP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sub>
                        <m:sup/>
                        <m:e>
                          <m:sSubSup>
                            <m:sSub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fr-FR" sz="1900" i="1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m:rPr>
                              <m:sty m:val="p"/>
                            </m:rPr>
                            <a:rPr lang="en-US" sz="19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clip</m:t>
                          </m:r>
                          <m:r>
                            <a:rPr lang="en-US" sz="19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d>
                            <m:dPr>
                              <m:ctrlPr>
                                <a:rPr lang="fr-FR" sz="1900" b="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9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b>
                              </m:sSub>
                              <m:r>
                                <a:rPr lang="en-US" sz="19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b>
                              </m:sSub>
                              <m:r>
                                <a:rPr lang="en-US" sz="19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9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19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sz="19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19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a:rPr lang="en-US" sz="19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9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fr-FR" sz="19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a:rPr lang="fr-FR" sz="19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1900" dirty="0" smtClean="0"/>
              </a:p>
              <a:p>
                <a:pPr lvl="2"/>
                <a:r>
                  <a:rPr lang="en-US" sz="1500" dirty="0" smtClean="0"/>
                  <a:t>with</a:t>
                </a:r>
                <a14:m>
                  <m:oMath xmlns:m="http://schemas.openxmlformats.org/officeDocument/2006/math">
                    <m:r>
                      <a:rPr lang="en-US" sz="15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5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clip</m:t>
                    </m:r>
                    <m:r>
                      <a:rPr lang="en-US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sz="15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5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500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func>
                              <m:funcPr>
                                <m:ctrlPr>
                                  <a:rPr lang="en-US" sz="15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1500" b="0" i="0" smtClean="0"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15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5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5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US" sz="15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5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d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fr-FR" sz="1500" b="0" dirty="0" smtClean="0"/>
              </a:p>
              <a:p>
                <a:pPr lvl="2"/>
                <a:r>
                  <a:rPr lang="fr-FR" sz="1500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r-FR" sz="15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US" sz="1500" dirty="0" smtClean="0"/>
                  <a:t> clipping values optimized at encoder together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5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d>
                          <m:dPr>
                            <m:ctrlPr>
                              <a:rPr lang="en-US" sz="15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5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5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sub>
                      <m:sup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500" dirty="0" smtClean="0"/>
                  <a:t>.</a:t>
                </a:r>
              </a:p>
            </p:txBody>
          </p:sp>
        </mc:Choice>
        <mc:Fallback xmlns="">
          <p:sp>
            <p:nvSpPr>
              <p:cNvPr id="3" name="コンテンツ プレースホル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6" t="-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287" y="260648"/>
            <a:ext cx="8568699" cy="561600"/>
          </a:xfrm>
        </p:spPr>
        <p:txBody>
          <a:bodyPr wrap="none">
            <a:normAutofit/>
          </a:bodyPr>
          <a:lstStyle/>
          <a:p>
            <a:r>
              <a:rPr lang="en-US" altLang="ja-JP" sz="2800" dirty="0" smtClean="0"/>
              <a:t>Non-Linear Filter</a:t>
            </a:r>
            <a:endParaRPr lang="en-US" altLang="ja-JP" sz="2800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ja-JP" dirty="0" err="1" smtClean="0"/>
              <a:t>Experiment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38046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287" y="1268414"/>
            <a:ext cx="8353425" cy="5112914"/>
          </a:xfrm>
        </p:spPr>
        <p:txBody>
          <a:bodyPr>
            <a:normAutofit/>
          </a:bodyPr>
          <a:lstStyle/>
          <a:p>
            <a:r>
              <a:rPr lang="en-US" dirty="0" smtClean="0"/>
              <a:t>VTM3.0 Linear filtering is replaced by non-linear filtering</a:t>
            </a:r>
          </a:p>
          <a:p>
            <a:r>
              <a:rPr lang="en-US" dirty="0"/>
              <a:t>As many clipping </a:t>
            </a:r>
            <a:r>
              <a:rPr lang="en-US" dirty="0" smtClean="0"/>
              <a:t>values are signaled as </a:t>
            </a:r>
            <a:r>
              <a:rPr lang="en-US" dirty="0"/>
              <a:t>encoded filter coefficients</a:t>
            </a:r>
          </a:p>
          <a:p>
            <a:pPr lvl="1"/>
            <a:r>
              <a:rPr lang="en-US" dirty="0"/>
              <a:t>12 clipping values per </a:t>
            </a:r>
            <a:r>
              <a:rPr lang="en-US" dirty="0" err="1"/>
              <a:t>Luma</a:t>
            </a:r>
            <a:r>
              <a:rPr lang="en-US" dirty="0"/>
              <a:t> filter</a:t>
            </a:r>
          </a:p>
          <a:p>
            <a:pPr lvl="1"/>
            <a:r>
              <a:rPr lang="en-US" dirty="0"/>
              <a:t>6 clipping value for Chroma filter</a:t>
            </a:r>
          </a:p>
          <a:p>
            <a:r>
              <a:rPr lang="en-US" dirty="0" smtClean="0"/>
              <a:t>A limited number of clipping </a:t>
            </a:r>
            <a:r>
              <a:rPr lang="en-US" dirty="0"/>
              <a:t>values </a:t>
            </a:r>
            <a:r>
              <a:rPr lang="en-US" dirty="0" smtClean="0"/>
              <a:t>is allowed</a:t>
            </a:r>
          </a:p>
          <a:p>
            <a:pPr lvl="1"/>
            <a:r>
              <a:rPr lang="en-US" dirty="0" smtClean="0"/>
              <a:t>3 possible values on INTRA slices</a:t>
            </a:r>
          </a:p>
          <a:p>
            <a:pPr lvl="1"/>
            <a:r>
              <a:rPr lang="en-US" dirty="0" smtClean="0"/>
              <a:t>4 possible values on INTER slices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Limit signaling cost (only value index is signaled)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Limit encoder complexity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287" y="260648"/>
            <a:ext cx="8568699" cy="561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Implementation in VTM3.0 (Key points)</a:t>
            </a:r>
            <a:endParaRPr lang="en-US" altLang="ja-JP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064618"/>
              </p:ext>
            </p:extLst>
          </p:nvPr>
        </p:nvGraphicFramePr>
        <p:xfrm>
          <a:off x="686978" y="4941168"/>
          <a:ext cx="5937250" cy="64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8660">
                  <a:extLst>
                    <a:ext uri="{9D8B030D-6E8A-4147-A177-3AD203B41FA5}">
                      <a16:colId xmlns:a16="http://schemas.microsoft.com/office/drawing/2014/main" xmlns="" val="3015227929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xmlns="" val="3228491798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xmlns="" val="41556936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INTRA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INTER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45875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LUMA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{ 10, 102, 1024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{ 6, 32, 181, 1024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88529360"/>
                  </a:ext>
                </a:extLst>
              </a:tr>
              <a:tr h="13220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CHROMA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{ 4, 24, 1024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{ 4, 25, 161, 1024 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82354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1402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95287" y="4941168"/>
            <a:ext cx="8353425" cy="158417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Encouraging BDR results</a:t>
            </a:r>
          </a:p>
          <a:p>
            <a:r>
              <a:rPr lang="en-US" dirty="0" smtClean="0"/>
              <a:t>Decoder complexity:</a:t>
            </a:r>
          </a:p>
          <a:p>
            <a:pPr lvl="1"/>
            <a:r>
              <a:rPr lang="en-US" dirty="0" smtClean="0"/>
              <a:t>Non-linear ALF more often selected as active than VTM3 ALF</a:t>
            </a:r>
          </a:p>
          <a:p>
            <a:pPr lvl="1"/>
            <a:r>
              <a:rPr lang="en-US" dirty="0" smtClean="0"/>
              <a:t>Design could benefit of SIMD implementation (not the case here)</a:t>
            </a:r>
          </a:p>
          <a:p>
            <a:r>
              <a:rPr lang="en-CA" dirty="0" smtClean="0"/>
              <a:t>Recommendation: study </a:t>
            </a:r>
            <a:r>
              <a:rPr lang="en-CA" dirty="0"/>
              <a:t>the proposed modified ALF design in a CE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Results</a:t>
            </a:r>
            <a:endParaRPr lang="en-US" altLang="ja-JP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6" y="1052736"/>
            <a:ext cx="4526026" cy="38199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469" y="1052736"/>
            <a:ext cx="4526026" cy="381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9530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6100</TotalTime>
  <Words>448</Words>
  <Application>Microsoft Office PowerPoint</Application>
  <PresentationFormat>On-screen Show (4:3)</PresentationFormat>
  <Paragraphs>146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Meiryo UI</vt:lpstr>
      <vt:lpstr>MS PGothic</vt:lpstr>
      <vt:lpstr>MS PGothic</vt:lpstr>
      <vt:lpstr>Arial</vt:lpstr>
      <vt:lpstr>Calibri</vt:lpstr>
      <vt:lpstr>Cambria Math</vt:lpstr>
      <vt:lpstr>Segoe UI</vt:lpstr>
      <vt:lpstr>Segoe UI Semibold</vt:lpstr>
      <vt:lpstr>Times New Roman</vt:lpstr>
      <vt:lpstr>Wingdings</vt:lpstr>
      <vt:lpstr>160414-PhaseV-01</vt:lpstr>
      <vt:lpstr>Non-Linear Adaptive Loop Filter (JVET-M0385)</vt:lpstr>
      <vt:lpstr>Non-Linear Adaptive Loop Filter (JVET-M0385)</vt:lpstr>
      <vt:lpstr>Introduction</vt:lpstr>
      <vt:lpstr>Filtering in Adaptive Loop Filter (VTM3.0)</vt:lpstr>
      <vt:lpstr>Proposed Non-Linear filter</vt:lpstr>
      <vt:lpstr>Non-Linear Filter</vt:lpstr>
      <vt:lpstr>Experiment</vt:lpstr>
      <vt:lpstr>Implementation in VTM3.0 (Key points)</vt:lpstr>
      <vt:lpstr>Results</vt:lpstr>
      <vt:lpstr>Thanks to Sony for cross-checking   Thanks for your attention</vt:lpstr>
      <vt:lpstr>Backup slide: Implementation in VTM3.0 (Encoder)</vt:lpstr>
      <vt:lpstr>Backup slide: Implementation in VTM3.0 (Encoder)</vt:lpstr>
    </vt:vector>
  </TitlesOfParts>
  <Company>Canon Research Centre France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Non-Linear Adaptive Loop Filter (JVET-M0385)</dc:title>
  <dc:creator>TAQUET Jonathan</dc:creator>
  <cp:lastModifiedBy>TAQUET Jonathan</cp:lastModifiedBy>
  <cp:revision>62</cp:revision>
  <dcterms:created xsi:type="dcterms:W3CDTF">2019-01-04T10:55:40Z</dcterms:created>
  <dcterms:modified xsi:type="dcterms:W3CDTF">2019-01-11T19:16:12Z</dcterms:modified>
</cp:coreProperties>
</file>