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sldIdLst>
    <p:sldId id="256" r:id="rId2"/>
    <p:sldId id="272" r:id="rId3"/>
    <p:sldId id="260" r:id="rId4"/>
    <p:sldId id="271" r:id="rId5"/>
  </p:sldIdLst>
  <p:sldSz cx="9906000" cy="6858000" type="A4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38" autoAdjust="0"/>
    <p:restoredTop sz="90545" autoAdjust="0"/>
  </p:normalViewPr>
  <p:slideViewPr>
    <p:cSldViewPr snapToGrid="0">
      <p:cViewPr>
        <p:scale>
          <a:sx n="100" d="100"/>
          <a:sy n="100" d="100"/>
        </p:scale>
        <p:origin x="1722" y="1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6" d="100"/>
          <a:sy n="86" d="100"/>
        </p:scale>
        <p:origin x="3762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A1A92C-A653-40AE-BE97-4D1148334BCE}" type="datetimeFigureOut">
              <a:rPr lang="ko-KR" altLang="en-US" smtClean="0"/>
              <a:t>2019-01-11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B42D62-479E-4C3A-BBBB-AA219B04AD4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26961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22117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907130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85045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2619" y="1268413"/>
            <a:ext cx="8640762" cy="1296987"/>
          </a:xfrm>
          <a:solidFill>
            <a:srgbClr val="EAEAEA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>
            <a:lvl1pPr algn="ctr">
              <a:defRPr kumimoji="1" lang="en-US" sz="2400" b="1" dirty="0">
                <a:latin typeface="Times New Roman" pitchFamily="18" charset="0"/>
                <a:ea typeface="돋움" pitchFamily="50" charset="-127"/>
                <a:cs typeface="Times New Roman" pitchFamily="18" charset="0"/>
              </a:defRPr>
            </a:lvl1pPr>
          </a:lstStyle>
          <a:p>
            <a:pPr marL="0" lvl="0" algn="ctr"/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568909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dirty="0" smtClean="0"/>
              <a:t>마스터 부제목 스타일 편집</a:t>
            </a:r>
            <a:endParaRPr lang="en-US" dirty="0"/>
          </a:p>
        </p:txBody>
      </p:sp>
      <p:sp>
        <p:nvSpPr>
          <p:cNvPr id="8" name="Date Placeholder 3"/>
          <p:cNvSpPr txBox="1">
            <a:spLocks/>
          </p:cNvSpPr>
          <p:nvPr userDrawn="1"/>
        </p:nvSpPr>
        <p:spPr>
          <a:xfrm>
            <a:off x="3838575" y="4939716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l" defTabSz="91440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LG Electronics Inc.</a:t>
            </a:r>
            <a:endParaRPr lang="ko-KR" altLang="en-US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91512" y="5874334"/>
            <a:ext cx="1245519" cy="682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728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2019-01-11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4021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2019-01-11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6067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738" y="64168"/>
            <a:ext cx="9344526" cy="409074"/>
          </a:xfrm>
        </p:spPr>
        <p:txBody>
          <a:bodyPr>
            <a:noAutofit/>
          </a:bodyPr>
          <a:lstStyle>
            <a:lvl1pPr algn="ctr">
              <a:defRPr sz="2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737" y="631825"/>
            <a:ext cx="9344528" cy="5545138"/>
          </a:xfrm>
        </p:spPr>
        <p:txBody>
          <a:bodyPr/>
          <a:lstStyle>
            <a:lvl1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85800" indent="-228600">
              <a:buFont typeface="Times New Roman" panose="02020603050405020304" pitchFamily="18" charset="0"/>
              <a:buChar char="–"/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buFont typeface="Times New Roman" panose="02020603050405020304" pitchFamily="18" charset="0"/>
              <a:buChar char="–"/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396414" y="6486443"/>
            <a:ext cx="2228850" cy="365125"/>
          </a:xfrm>
        </p:spPr>
        <p:txBody>
          <a:bodyPr/>
          <a:lstStyle>
            <a:lvl1pPr>
              <a:defRPr sz="1400" b="0">
                <a:solidFill>
                  <a:srgbClr val="4D4D4D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792A98D5-73AC-4510-8D37-2EB4115E457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Line 21"/>
          <p:cNvSpPr>
            <a:spLocks noChangeShapeType="1"/>
          </p:cNvSpPr>
          <p:nvPr userDrawn="1"/>
        </p:nvSpPr>
        <p:spPr bwMode="auto">
          <a:xfrm>
            <a:off x="0" y="64531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 dirty="0"/>
          </a:p>
        </p:txBody>
      </p:sp>
      <p:sp>
        <p:nvSpPr>
          <p:cNvPr id="8" name="Line 14"/>
          <p:cNvSpPr>
            <a:spLocks noChangeShapeType="1"/>
          </p:cNvSpPr>
          <p:nvPr userDrawn="1"/>
        </p:nvSpPr>
        <p:spPr bwMode="auto">
          <a:xfrm>
            <a:off x="0" y="5349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919" y="6572780"/>
            <a:ext cx="1148514" cy="192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598927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2019-01-11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6445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2019-01-11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8325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2019-01-11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7564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2019-01-11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8978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2019-01-11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0282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2019-01-11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4764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2019-01-11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9826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1E291F-1E57-488E-9A38-CB6EA5750F89}" type="datetimeFigureOut">
              <a:rPr lang="ko-KR" altLang="en-US" smtClean="0"/>
              <a:t>2019-01-11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1570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 smtClean="0"/>
              <a:t>JVET-M</a:t>
            </a:r>
            <a:r>
              <a:rPr lang="en-US" altLang="ko-KR" dirty="0" smtClean="0"/>
              <a:t>0333</a:t>
            </a:r>
            <a:br>
              <a:rPr lang="en-US" altLang="ko-KR" dirty="0" smtClean="0"/>
            </a:br>
            <a:r>
              <a:rPr lang="en-CA" altLang="ko-KR" dirty="0"/>
              <a:t>Non-CE8: Coding on block vector difference</a:t>
            </a:r>
            <a:endParaRPr lang="en-US" altLang="ko-KR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 smtClean="0"/>
              <a:t>Junghak </a:t>
            </a:r>
            <a:r>
              <a:rPr lang="en-US" altLang="ko-KR" dirty="0"/>
              <a:t>Nam, </a:t>
            </a:r>
            <a:r>
              <a:rPr lang="en-US" altLang="ko-KR" dirty="0" err="1" smtClean="0"/>
              <a:t>Jaehyun</a:t>
            </a:r>
            <a:r>
              <a:rPr lang="en-US" altLang="ko-KR" dirty="0" smtClean="0"/>
              <a:t> </a:t>
            </a:r>
            <a:r>
              <a:rPr lang="en-US" altLang="ko-KR" dirty="0"/>
              <a:t>Lim, </a:t>
            </a:r>
            <a:r>
              <a:rPr lang="en-US" altLang="ko-KR" dirty="0" err="1"/>
              <a:t>Seung</a:t>
            </a:r>
            <a:r>
              <a:rPr lang="en-US" altLang="ko-KR" dirty="0"/>
              <a:t> Hwan Kim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8467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Summary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>
                <a:ea typeface="LG스마트체 Regular" panose="020B0600000101010101" pitchFamily="50" charset="-127"/>
              </a:rPr>
              <a:t>Proposed </a:t>
            </a:r>
            <a:r>
              <a:rPr lang="en-US" altLang="ko-KR" dirty="0" smtClean="0">
                <a:ea typeface="LG스마트체 Regular" panose="020B0600000101010101" pitchFamily="50" charset="-127"/>
              </a:rPr>
              <a:t>schemes</a:t>
            </a:r>
          </a:p>
          <a:p>
            <a:pPr lvl="1"/>
            <a:r>
              <a:rPr lang="en-CA" altLang="ko-KR" dirty="0"/>
              <a:t>A </a:t>
            </a:r>
            <a:r>
              <a:rPr lang="en-CA" altLang="ko-KR" dirty="0" smtClean="0"/>
              <a:t>coding method </a:t>
            </a:r>
            <a:r>
              <a:rPr lang="en-CA" altLang="ko-KR" dirty="0"/>
              <a:t>for block vector difference in CPR mode</a:t>
            </a:r>
          </a:p>
          <a:p>
            <a:pPr lvl="1"/>
            <a:endParaRPr lang="en-US" altLang="ko-KR" dirty="0" smtClean="0">
              <a:ea typeface="LG스마트체 Regular" panose="020B0600000101010101" pitchFamily="50" charset="-127"/>
            </a:endParaRPr>
          </a:p>
          <a:p>
            <a:pPr lvl="1"/>
            <a:endParaRPr lang="en-US" altLang="ko-KR" dirty="0">
              <a:ea typeface="LG스마트체 Regular" panose="020B0600000101010101" pitchFamily="50" charset="-127"/>
            </a:endParaRPr>
          </a:p>
          <a:p>
            <a:r>
              <a:rPr lang="en-US" altLang="ko-KR" dirty="0">
                <a:ea typeface="LG스마트체 Regular" panose="020B0600000101010101" pitchFamily="50" charset="-127"/>
              </a:rPr>
              <a:t>Simulation results (over VTM-3.0 + CPR=1</a:t>
            </a:r>
            <a:r>
              <a:rPr lang="en-US" altLang="ko-KR" dirty="0" smtClean="0">
                <a:ea typeface="LG스마트체 Regular" panose="020B0600000101010101" pitchFamily="50" charset="-127"/>
              </a:rPr>
              <a:t>)</a:t>
            </a:r>
          </a:p>
          <a:p>
            <a:pPr lvl="1" hangingPunct="0"/>
            <a:r>
              <a:rPr lang="en-CA" altLang="ko-KR" dirty="0">
                <a:solidFill>
                  <a:srgbClr val="000000"/>
                </a:solidFill>
              </a:rPr>
              <a:t>AI: -0.02% (CTC), -0.19% (Class F), -0.41% (SCC)</a:t>
            </a:r>
            <a:endParaRPr lang="ko-KR" altLang="ko-KR">
              <a:solidFill>
                <a:srgbClr val="000000"/>
              </a:solidFill>
            </a:endParaRPr>
          </a:p>
          <a:p>
            <a:pPr lvl="1" hangingPunct="0"/>
            <a:r>
              <a:rPr lang="en-CA" altLang="ko-KR" dirty="0">
                <a:solidFill>
                  <a:srgbClr val="000000"/>
                </a:solidFill>
              </a:rPr>
              <a:t>RA: 0.00% (CTC), -0.27% (Class F), -0.10% (SCC)</a:t>
            </a:r>
          </a:p>
          <a:p>
            <a:pPr lvl="1" hangingPunct="0"/>
            <a:r>
              <a:rPr lang="en-CA" altLang="ko-KR" dirty="0">
                <a:solidFill>
                  <a:srgbClr val="000000"/>
                </a:solidFill>
              </a:rPr>
              <a:t>LD: 0.00% (CTC), -0.15% (Class F), -0.76% (SCC</a:t>
            </a:r>
            <a:r>
              <a:rPr lang="en-CA" altLang="ko-KR" dirty="0" smtClean="0">
                <a:solidFill>
                  <a:srgbClr val="000000"/>
                </a:solidFill>
              </a:rPr>
              <a:t>)</a:t>
            </a:r>
          </a:p>
          <a:p>
            <a:pPr lvl="1" hangingPunct="0"/>
            <a:endParaRPr lang="en-CA" altLang="ko-KR" dirty="0">
              <a:solidFill>
                <a:srgbClr val="000000"/>
              </a:solidFill>
              <a:ea typeface="LG스마트체 Regular" panose="020B0600000101010101" pitchFamily="50" charset="-127"/>
            </a:endParaRPr>
          </a:p>
          <a:p>
            <a:pPr lvl="1" hangingPunct="0"/>
            <a:endParaRPr lang="en-CA" altLang="ko-KR" dirty="0" smtClean="0">
              <a:solidFill>
                <a:srgbClr val="000000"/>
              </a:solidFill>
              <a:ea typeface="LG스마트체 Regular" panose="020B0600000101010101" pitchFamily="50" charset="-127"/>
            </a:endParaRPr>
          </a:p>
          <a:p>
            <a:pPr lvl="1" hangingPunct="0"/>
            <a:endParaRPr lang="en-CA" altLang="ko-KR" dirty="0">
              <a:solidFill>
                <a:srgbClr val="000000"/>
              </a:solidFill>
              <a:ea typeface="LG스마트체 Regular" panose="020B0600000101010101" pitchFamily="50" charset="-127"/>
            </a:endParaRPr>
          </a:p>
          <a:p>
            <a:pPr lvl="1" hangingPunct="0"/>
            <a:endParaRPr lang="en-CA" altLang="ko-KR" dirty="0" smtClean="0">
              <a:solidFill>
                <a:srgbClr val="000000"/>
              </a:solidFill>
              <a:ea typeface="LG스마트체 Regular" panose="020B0600000101010101" pitchFamily="50" charset="-127"/>
            </a:endParaRPr>
          </a:p>
          <a:p>
            <a:pPr lvl="1" hangingPunct="0"/>
            <a:endParaRPr lang="en-CA" altLang="ko-KR" dirty="0">
              <a:solidFill>
                <a:srgbClr val="000000"/>
              </a:solidFill>
              <a:ea typeface="LG스마트체 Regular" panose="020B0600000101010101" pitchFamily="50" charset="-127"/>
            </a:endParaRPr>
          </a:p>
          <a:p>
            <a:pPr lvl="1" hangingPunct="0"/>
            <a:endParaRPr lang="en-CA" altLang="ko-KR" dirty="0" smtClean="0">
              <a:solidFill>
                <a:srgbClr val="000000"/>
              </a:solidFill>
              <a:ea typeface="LG스마트체 Regular" panose="020B0600000101010101" pitchFamily="50" charset="-127"/>
            </a:endParaRPr>
          </a:p>
          <a:p>
            <a:pPr lvl="1" hangingPunct="0"/>
            <a:endParaRPr lang="en-CA" altLang="ko-KR" dirty="0">
              <a:solidFill>
                <a:srgbClr val="000000"/>
              </a:solidFill>
              <a:ea typeface="LG스마트체 Regular" panose="020B0600000101010101" pitchFamily="50" charset="-127"/>
            </a:endParaRPr>
          </a:p>
          <a:p>
            <a:pPr hangingPunct="0"/>
            <a:r>
              <a:rPr lang="en-CA" altLang="ko-KR" dirty="0" smtClean="0">
                <a:solidFill>
                  <a:srgbClr val="000000"/>
                </a:solidFill>
                <a:ea typeface="LG스마트체 Regular" panose="020B0600000101010101" pitchFamily="50" charset="-127"/>
              </a:rPr>
              <a:t>Crosscheck</a:t>
            </a:r>
            <a:r>
              <a:rPr lang="en-CA" altLang="ko-KR" dirty="0">
                <a:solidFill>
                  <a:srgbClr val="000000"/>
                </a:solidFill>
                <a:ea typeface="LG스마트체 Regular" panose="020B0600000101010101" pitchFamily="50" charset="-127"/>
              </a:rPr>
              <a:t>: </a:t>
            </a:r>
            <a:r>
              <a:rPr lang="en-CA" altLang="ko-KR" dirty="0" smtClean="0">
                <a:solidFill>
                  <a:srgbClr val="000000"/>
                </a:solidFill>
                <a:ea typeface="LG스마트체 Regular" panose="020B0600000101010101" pitchFamily="50" charset="-127"/>
              </a:rPr>
              <a:t>JVET-M0705 (by </a:t>
            </a:r>
            <a:r>
              <a:rPr lang="en-CA" altLang="ko-KR" dirty="0" err="1" smtClean="0">
                <a:solidFill>
                  <a:srgbClr val="000000"/>
                </a:solidFill>
                <a:ea typeface="LG스마트체 Regular" panose="020B0600000101010101" pitchFamily="50" charset="-127"/>
              </a:rPr>
              <a:t>Tencent</a:t>
            </a:r>
            <a:r>
              <a:rPr lang="en-CA" altLang="ko-KR" dirty="0" smtClean="0">
                <a:solidFill>
                  <a:srgbClr val="000000"/>
                </a:solidFill>
                <a:ea typeface="LG스마트체 Regular" panose="020B0600000101010101" pitchFamily="50" charset="-127"/>
              </a:rPr>
              <a:t>)</a:t>
            </a:r>
            <a:endParaRPr lang="en-CA" altLang="ko-KR" dirty="0">
              <a:solidFill>
                <a:srgbClr val="000000"/>
              </a:solidFill>
              <a:ea typeface="LG스마트체 Regular" panose="020B0600000101010101" pitchFamily="50" charset="-127"/>
            </a:endParaRPr>
          </a:p>
          <a:p>
            <a:pPr lvl="1" hangingPunct="0"/>
            <a:endParaRPr lang="en-US" altLang="ko-KR" dirty="0">
              <a:ea typeface="LG스마트체 Regular" panose="020B0600000101010101" pitchFamily="50" charset="-127"/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043501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sp>
        <p:nvSpPr>
          <p:cNvPr id="5" name="내용 개체 틀 2"/>
          <p:cNvSpPr txBox="1">
            <a:spLocks/>
          </p:cNvSpPr>
          <p:nvPr/>
        </p:nvSpPr>
        <p:spPr>
          <a:xfrm>
            <a:off x="180644" y="567985"/>
            <a:ext cx="9544713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800" dirty="0"/>
              <a:t>F</a:t>
            </a:r>
            <a:r>
              <a:rPr lang="en-CA" altLang="ko-KR" sz="1800" dirty="0" smtClean="0"/>
              <a:t>or </a:t>
            </a:r>
            <a:r>
              <a:rPr lang="en-CA" altLang="ko-KR" sz="1800" dirty="0"/>
              <a:t>CPR mode, </a:t>
            </a:r>
            <a:r>
              <a:rPr lang="en-CA" altLang="ko-KR" sz="1800" dirty="0" err="1" smtClean="0"/>
              <a:t>binarization</a:t>
            </a:r>
            <a:r>
              <a:rPr lang="en-CA" altLang="ko-KR" sz="1800" dirty="0" smtClean="0"/>
              <a:t> process of </a:t>
            </a:r>
            <a:r>
              <a:rPr lang="en-CA" altLang="ko-KR" sz="1800" b="1" dirty="0" smtClean="0"/>
              <a:t>abs_mvd_minus2</a:t>
            </a:r>
            <a:r>
              <a:rPr lang="en-CA" altLang="ko-KR" sz="1800" dirty="0" smtClean="0"/>
              <a:t> syntax is </a:t>
            </a:r>
            <a:r>
              <a:rPr lang="en-CA" altLang="ko-KR" sz="1800" dirty="0"/>
              <a:t>coded with </a:t>
            </a:r>
            <a:r>
              <a:rPr lang="en-CA" altLang="ko-KR" sz="1800" dirty="0" err="1"/>
              <a:t>Exp-Golomb</a:t>
            </a:r>
            <a:r>
              <a:rPr lang="en-CA" altLang="ko-KR" sz="1800" dirty="0"/>
              <a:t> order K equal to 3</a:t>
            </a:r>
            <a:r>
              <a:rPr lang="en-US" altLang="ko-KR" sz="1800" dirty="0" smtClean="0">
                <a:ea typeface="LG스마트체 Regular" panose="020B0600000101010101" pitchFamily="50" charset="-127"/>
              </a:rPr>
              <a:t> instead of 1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</p:txBody>
      </p:sp>
      <p:graphicFrame>
        <p:nvGraphicFramePr>
          <p:cNvPr id="10" name="표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4221257"/>
              </p:ext>
            </p:extLst>
          </p:nvPr>
        </p:nvGraphicFramePr>
        <p:xfrm>
          <a:off x="1005016" y="1935890"/>
          <a:ext cx="7315201" cy="1993560"/>
        </p:xfrm>
        <a:graphic>
          <a:graphicData uri="http://schemas.openxmlformats.org/drawingml/2006/table">
            <a:tbl>
              <a:tblPr/>
              <a:tblGrid>
                <a:gridCol w="1322403"/>
                <a:gridCol w="1950038"/>
                <a:gridCol w="1001604"/>
                <a:gridCol w="3041156"/>
              </a:tblGrid>
              <a:tr h="332260"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5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Syntax structure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5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Syntax element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5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Binarization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3226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5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Process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5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Input parameters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2260">
                <a:tc rowSpan="4">
                  <a:txBody>
                    <a:bodyPr/>
                    <a:lstStyle/>
                    <a:p>
                      <a:pPr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5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mvd_coding</a:t>
                      </a:r>
                      <a:r>
                        <a:rPr lang="en-CA" sz="105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 )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5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abs_mvd_greater0_flag[ ]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5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FL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5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cMax = 1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226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5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abs_mvd_greater1_flag[ ]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5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FL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5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cMax = 1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226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5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abs_mvd_minus2[ ]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50" dirty="0" err="1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EGk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US" altLang="ko-KR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CPR? k=3: k=1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3226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5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mvd_sign_flag[ ]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5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FL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05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cMax</a:t>
                      </a:r>
                      <a:r>
                        <a:rPr lang="en-CA" sz="105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= 1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84667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Experimental results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0255921"/>
              </p:ext>
            </p:extLst>
          </p:nvPr>
        </p:nvGraphicFramePr>
        <p:xfrm>
          <a:off x="452299" y="2863099"/>
          <a:ext cx="9172965" cy="160638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020071"/>
                <a:gridCol w="814906"/>
                <a:gridCol w="814906"/>
                <a:gridCol w="814906"/>
                <a:gridCol w="814906"/>
                <a:gridCol w="816823"/>
                <a:gridCol w="814906"/>
                <a:gridCol w="814906"/>
                <a:gridCol w="814906"/>
                <a:gridCol w="814906"/>
                <a:gridCol w="816823"/>
              </a:tblGrid>
              <a:tr h="321276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Over</a:t>
                      </a:r>
                      <a:r>
                        <a:rPr lang="en-US" altLang="ko-KR" sz="1200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 VTM-3.0</a:t>
                      </a:r>
                      <a:endParaRPr lang="ko-KR" alt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Over</a:t>
                      </a:r>
                      <a:r>
                        <a:rPr lang="en-US" altLang="ko-KR" sz="1200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 VTM-3.0 + CPR=1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21276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20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Y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V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EncT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DecT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Y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V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EncT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DecT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21276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CTC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0.08%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-0.04%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0.07%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102%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-0.03%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0.02%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101%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102%</a:t>
                      </a:r>
                    </a:p>
                  </a:txBody>
                  <a:tcPr marL="9525" marR="9525" marT="9525" marB="0" anchor="ctr"/>
                </a:tc>
              </a:tr>
              <a:tr h="321276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200" kern="12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ClassF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-9.94%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-9.92%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-10.08%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108%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102%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-0.08%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-0.04%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-0.17%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101%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103%</a:t>
                      </a:r>
                    </a:p>
                  </a:txBody>
                  <a:tcPr marL="9525" marR="9525" marT="9525" marB="0" anchor="ctr"/>
                </a:tc>
              </a:tr>
              <a:tr h="321276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SCC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-22.13%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-21.64%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-22.19%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104%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-0.10%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-0.06%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-0.09%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101%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104%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4111406"/>
              </p:ext>
            </p:extLst>
          </p:nvPr>
        </p:nvGraphicFramePr>
        <p:xfrm>
          <a:off x="452299" y="4790302"/>
          <a:ext cx="9172965" cy="160638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020071"/>
                <a:gridCol w="814906"/>
                <a:gridCol w="814906"/>
                <a:gridCol w="814906"/>
                <a:gridCol w="814906"/>
                <a:gridCol w="816823"/>
                <a:gridCol w="814906"/>
                <a:gridCol w="814906"/>
                <a:gridCol w="814906"/>
                <a:gridCol w="814906"/>
                <a:gridCol w="816823"/>
              </a:tblGrid>
              <a:tr h="321276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Over</a:t>
                      </a:r>
                      <a:r>
                        <a:rPr lang="en-US" altLang="ko-KR" sz="1200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 VTM-3.0</a:t>
                      </a:r>
                      <a:endParaRPr lang="ko-KR" alt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Over</a:t>
                      </a:r>
                      <a:r>
                        <a:rPr lang="en-US" altLang="ko-KR" sz="1200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 VTM-3.0 + CPR=1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21276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Test #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Y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V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EncT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DecT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Y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V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EncT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DecT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21276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CTC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0.09%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0.14%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0.17%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109%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102%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-0.11%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0.16%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102%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102%</a:t>
                      </a:r>
                    </a:p>
                  </a:txBody>
                  <a:tcPr marL="9525" marR="9525" marT="9525" marB="0" anchor="ctr"/>
                </a:tc>
              </a:tr>
              <a:tr h="321276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200" kern="12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ClassF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-5.27%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-5.45%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-5.58%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109%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102%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-0.15%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-0.10%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-0.13%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101%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103%</a:t>
                      </a:r>
                    </a:p>
                  </a:txBody>
                  <a:tcPr marL="9525" marR="9525" marT="9525" marB="0" anchor="ctr"/>
                </a:tc>
              </a:tr>
              <a:tr h="321276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SCC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-13.75%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-13.88%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-14.23%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110%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102%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-0.76%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-0.56%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-0.71%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102%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105%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8" name="직사각형 7"/>
          <p:cNvSpPr/>
          <p:nvPr/>
        </p:nvSpPr>
        <p:spPr>
          <a:xfrm>
            <a:off x="4820601" y="2548799"/>
            <a:ext cx="159210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altLang="ko-KR" sz="1400" dirty="0" smtClean="0">
                <a:latin typeface="Times New Roman" panose="02020603050405020304" pitchFamily="18" charset="0"/>
                <a:ea typeface="等线"/>
              </a:rPr>
              <a:t>&lt; Random access &gt;</a:t>
            </a:r>
            <a:endParaRPr lang="ko-KR" altLang="en-US" sz="1400"/>
          </a:p>
        </p:txBody>
      </p:sp>
      <p:sp>
        <p:nvSpPr>
          <p:cNvPr id="9" name="직사각형 8"/>
          <p:cNvSpPr/>
          <p:nvPr/>
        </p:nvSpPr>
        <p:spPr>
          <a:xfrm>
            <a:off x="4910260" y="4508381"/>
            <a:ext cx="14045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altLang="ko-KR" sz="1400" dirty="0" smtClean="0">
                <a:latin typeface="Times New Roman" panose="02020603050405020304" pitchFamily="18" charset="0"/>
                <a:ea typeface="等线"/>
              </a:rPr>
              <a:t>&lt; Low delay B &gt;</a:t>
            </a:r>
            <a:endParaRPr lang="ko-KR" altLang="en-US" sz="1400"/>
          </a:p>
        </p:txBody>
      </p:sp>
      <p:graphicFrame>
        <p:nvGraphicFramePr>
          <p:cNvPr id="10" name="표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8754802"/>
              </p:ext>
            </p:extLst>
          </p:nvPr>
        </p:nvGraphicFramePr>
        <p:xfrm>
          <a:off x="456415" y="910288"/>
          <a:ext cx="9172965" cy="160638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020071"/>
                <a:gridCol w="814906"/>
                <a:gridCol w="814906"/>
                <a:gridCol w="814906"/>
                <a:gridCol w="814906"/>
                <a:gridCol w="816823"/>
                <a:gridCol w="814906"/>
                <a:gridCol w="814906"/>
                <a:gridCol w="814906"/>
                <a:gridCol w="814906"/>
                <a:gridCol w="816823"/>
              </a:tblGrid>
              <a:tr h="321276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Over</a:t>
                      </a:r>
                      <a:r>
                        <a:rPr lang="en-US" altLang="ko-KR" sz="1200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 VTM-3.0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Over</a:t>
                      </a:r>
                      <a:r>
                        <a:rPr lang="en-US" altLang="ko-KR" sz="1200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 VTM-3.0 + CPR=1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21276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20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Y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V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EncT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DecT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Y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V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EncT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DecT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21276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CTC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-0.29%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-0.42%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-0.38%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137%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105%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-0.02%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-0.02%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-0.05%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102%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104%</a:t>
                      </a:r>
                    </a:p>
                  </a:txBody>
                  <a:tcPr marL="9525" marR="9525" marT="9525" marB="0" anchor="ctr"/>
                </a:tc>
              </a:tr>
              <a:tr h="321276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200" kern="12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ClassF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-12.23%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-12.17%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-12.25%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158%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105%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-0.19%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-0.18%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-0.20%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102%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107%</a:t>
                      </a:r>
                    </a:p>
                  </a:txBody>
                  <a:tcPr marL="9525" marR="9525" marT="9525" marB="0" anchor="ctr"/>
                </a:tc>
              </a:tr>
              <a:tr h="321276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SCC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-37.20%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-36.34%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-36.60%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111%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89%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-0.41%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-0.33%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-0.35%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101%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107%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11" name="직사각형 10"/>
          <p:cNvSpPr/>
          <p:nvPr/>
        </p:nvSpPr>
        <p:spPr>
          <a:xfrm>
            <a:off x="4820601" y="609010"/>
            <a:ext cx="106926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altLang="ko-KR" sz="1400" dirty="0" smtClean="0">
                <a:latin typeface="Times New Roman" panose="02020603050405020304" pitchFamily="18" charset="0"/>
                <a:ea typeface="等线"/>
              </a:rPr>
              <a:t>&lt; All intra &gt;</a:t>
            </a:r>
            <a:endParaRPr lang="ko-KR" altLang="en-US" sz="1400"/>
          </a:p>
        </p:txBody>
      </p:sp>
    </p:spTree>
    <p:extLst>
      <p:ext uri="{BB962C8B-B14F-4D97-AF65-F5344CB8AC3E}">
        <p14:creationId xmlns:p14="http://schemas.microsoft.com/office/powerpoint/2010/main" val="4243632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2822</TotalTime>
  <Words>463</Words>
  <Application>Microsoft Office PowerPoint</Application>
  <PresentationFormat>A4 용지(210x297mm)</PresentationFormat>
  <Paragraphs>188</Paragraphs>
  <Slides>4</Slides>
  <Notes>3</Notes>
  <HiddenSlides>0</HiddenSlides>
  <MMClips>0</MMClips>
  <ScaleCrop>false</ScaleCrop>
  <HeadingPairs>
    <vt:vector size="6" baseType="variant">
      <vt:variant>
        <vt:lpstr>사용한 글꼴</vt:lpstr>
      </vt:variant>
      <vt:variant>
        <vt:i4>10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5" baseType="lpstr">
      <vt:lpstr>等线</vt:lpstr>
      <vt:lpstr>LG스마트체 Regular</vt:lpstr>
      <vt:lpstr>SimSun</vt:lpstr>
      <vt:lpstr>돋움</vt:lpstr>
      <vt:lpstr>맑은 고딕</vt:lpstr>
      <vt:lpstr>Arial</vt:lpstr>
      <vt:lpstr>Calibri</vt:lpstr>
      <vt:lpstr>Calibri Light</vt:lpstr>
      <vt:lpstr>Times New Roman</vt:lpstr>
      <vt:lpstr>Wingdings</vt:lpstr>
      <vt:lpstr>Office 테마</vt:lpstr>
      <vt:lpstr>JVET-M0333 Non-CE8: Coding on block vector difference</vt:lpstr>
      <vt:lpstr>Summary</vt:lpstr>
      <vt:lpstr>Proposed method</vt:lpstr>
      <vt:lpstr>Experimental results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Simplification of</dc:title>
  <dc:creator>남정학/책임연구원/차세대표준(연)ABM팀(junghak.nam@lge.com)</dc:creator>
  <cp:lastModifiedBy>남정학/책임연구원/차세대표준(연)ABM팀(junghak.nam@lge.com)</cp:lastModifiedBy>
  <cp:revision>153</cp:revision>
  <dcterms:created xsi:type="dcterms:W3CDTF">2016-10-06T06:23:02Z</dcterms:created>
  <dcterms:modified xsi:type="dcterms:W3CDTF">2019-01-11T15:27:54Z</dcterms:modified>
</cp:coreProperties>
</file>