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2" r:id="rId2"/>
    <p:sldId id="274" r:id="rId3"/>
    <p:sldId id="292" r:id="rId4"/>
    <p:sldId id="289" r:id="rId5"/>
    <p:sldId id="290" r:id="rId6"/>
    <p:sldId id="291" r:id="rId7"/>
    <p:sldId id="285" r:id="rId8"/>
    <p:sldId id="293" r:id="rId9"/>
    <p:sldId id="271" r:id="rId10"/>
  </p:sldIdLst>
  <p:sldSz cx="9144000" cy="6858000" type="screen4x3"/>
  <p:notesSz cx="9942513" cy="676116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 autoAdjust="0"/>
    <p:restoredTop sz="83859" autoAdjust="0"/>
  </p:normalViewPr>
  <p:slideViewPr>
    <p:cSldViewPr snapToGrid="0">
      <p:cViewPr varScale="1">
        <p:scale>
          <a:sx n="73" d="100"/>
          <a:sy n="73" d="100"/>
        </p:scale>
        <p:origin x="16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37F9C-D3DD-4B02-9D3A-840F676E31C0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78ED6-108B-4D6D-A5FF-8F8C850F99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427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47FD6-90FD-4E27-9653-E2ED5ABDB01F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49638" y="844550"/>
            <a:ext cx="3043237" cy="2282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252" y="3253809"/>
            <a:ext cx="7954010" cy="266220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CAE42-7D72-48CE-9129-DEFBEE3BE0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70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55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207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提及复杂度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696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提及复杂度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CAE42-7D72-48CE-9129-DEFBEE3BE0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41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3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0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65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05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5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12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2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69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8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7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  <a:ea typeface="宋体" charset="-122"/>
              </a:defRPr>
            </a:lvl1pPr>
          </a:lstStyle>
          <a:p>
            <a:fld id="{96402A65-DF0D-47D7-AD8E-49256EACAC2B}" type="datetimeFigureOut">
              <a:rPr lang="zh-CN" altLang="en-US" smtClean="0"/>
              <a:t>2019/1/12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  <a:ea typeface="宋体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8CF25A7A-2C61-4A21-8E10-348D139875F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1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" y="6308725"/>
            <a:ext cx="91106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7" descr="C:\Documents and Settings\sqz\桌面\图片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671" r="217" b="51665"/>
          <a:stretch>
            <a:fillRect/>
          </a:stretch>
        </p:blipFill>
        <p:spPr bwMode="auto">
          <a:xfrm>
            <a:off x="1" y="0"/>
            <a:ext cx="91424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7675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Visio___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8225" y="1100261"/>
            <a:ext cx="8556575" cy="2066543"/>
          </a:xfrm>
        </p:spPr>
        <p:txBody>
          <a:bodyPr/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JVET-M0323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CE13-related: Adaptive QP to improve subjective quality for PHEC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86113" y="4458437"/>
            <a:ext cx="6400800" cy="64450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Yule Sun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Xuchang Huangfu, Lu Yu</a:t>
            </a:r>
          </a:p>
          <a:p>
            <a:endParaRPr lang="en-US" altLang="zh-CN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Zhejiang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80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27834"/>
            <a:ext cx="8318939" cy="4722724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In-loop filters disabled across face discontinuities on PHEC with 2-pixel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padding (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M0322)</a:t>
            </a:r>
            <a:endParaRPr lang="en-US" altLang="zh-CN" dirty="0" smtClean="0"/>
          </a:p>
          <a:p>
            <a:pPr lvl="1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seam artifacts are still visible when coded QP is large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(e.g. 37) near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row boundaries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49" y="3187694"/>
            <a:ext cx="4310191" cy="286466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 rot="1523117">
            <a:off x="4738717" y="5408647"/>
            <a:ext cx="1845004" cy="3874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5232" y="6018361"/>
            <a:ext cx="3514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Enlarged seam artifacts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ChairLift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14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6983"/>
            <a:ext cx="8229600" cy="1143000"/>
          </a:xfrm>
        </p:spPr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3518" y="14799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709045"/>
              </p:ext>
            </p:extLst>
          </p:nvPr>
        </p:nvGraphicFramePr>
        <p:xfrm>
          <a:off x="2081224" y="2622983"/>
          <a:ext cx="4668053" cy="3598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1" name="Visio" r:id="rId4" imgW="5391043" imgH="4143420" progId="Visio.Drawing.15">
                  <p:embed/>
                </p:oleObj>
              </mc:Choice>
              <mc:Fallback>
                <p:oleObj name="Visio" r:id="rId4" imgW="5391043" imgH="414342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24" y="2622983"/>
                        <a:ext cx="4668053" cy="3598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10734" y="1517052"/>
            <a:ext cx="7609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geometry based adaptive QP method to use lower QP on area near the face row boundaries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on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tree unit (CTU) level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3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6983"/>
            <a:ext cx="8229600" cy="1143000"/>
          </a:xfrm>
        </p:spPr>
        <p:txBody>
          <a:bodyPr/>
          <a:lstStyle/>
          <a:p>
            <a:r>
              <a:rPr lang="en-CA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3518" y="147998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815946"/>
              </p:ext>
            </p:extLst>
          </p:nvPr>
        </p:nvGraphicFramePr>
        <p:xfrm>
          <a:off x="2343807" y="3373819"/>
          <a:ext cx="3880013" cy="199931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55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4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15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 dirty="0">
                          <a:effectLst/>
                        </a:rPr>
                        <a:t>Slice QP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50">
                          <a:effectLst/>
                        </a:rPr>
                        <a:t>Coded QP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 0 - 31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Slice QP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32 - 35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 32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36 - 39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34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40 - 43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36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44 - 47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38 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48 - 51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40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52 - 55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 42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56 - 59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44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46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60 - 63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46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29771" y="5453013"/>
            <a:ext cx="4482916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Table 1</a:t>
            </a:r>
            <a:r>
              <a:rPr kumimoji="0" lang="en-US" altLang="zh-CN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. Coded QP of boundary CTUs according to slice QP in current VTM.</a:t>
            </a:r>
            <a:endParaRPr kumimoji="0" lang="en-US" altLang="zh-CN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340" y="1785528"/>
            <a:ext cx="4487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Times New Roman" panose="02020603050405020304" pitchFamily="18" charset="0"/>
                <a:ea typeface="等线"/>
              </a:rPr>
              <a:t>Enabled </a:t>
            </a:r>
            <a:r>
              <a:rPr lang="en-US" altLang="zh-CN" dirty="0">
                <a:latin typeface="Times New Roman" panose="02020603050405020304" pitchFamily="18" charset="0"/>
                <a:ea typeface="等线"/>
              </a:rPr>
              <a:t>on the slice with QP larger than 32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505340" y="2232876"/>
                <a:ext cx="6701705" cy="780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altLang="zh-CN" dirty="0" smtClean="0">
                    <a:latin typeface="Times New Roman" panose="02020603050405020304" pitchFamily="18" charset="0"/>
                    <a:ea typeface="等线"/>
                  </a:rPr>
                  <a:t>QP offsets of boundary CTUs are derived according to slice QP:</a:t>
                </a:r>
                <a:endParaRPr lang="zh-CN" altLang="zh-CN" dirty="0">
                  <a:effectLst/>
                  <a:latin typeface="Times New Roman" panose="02020603050405020304" pitchFamily="18" charset="0"/>
                  <a:ea typeface="等线"/>
                </a:endParaRPr>
              </a:p>
              <a:p>
                <a:pPr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1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QP</m:t>
                          </m:r>
                          <m:r>
                            <a:rPr lang="en-US" altLang="zh-CN" sz="1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_</m:t>
                          </m:r>
                          <m:r>
                            <m:rPr>
                              <m:sty m:val="p"/>
                            </m:rPr>
                            <a:rPr lang="en-US" altLang="zh-CN" sz="1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off</m:t>
                          </m:r>
                        </m:e>
                        <m:sub>
                          <m:r>
                            <a:rPr lang="en-US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𝑖</m:t>
                          </m:r>
                        </m:sub>
                      </m:sSub>
                      <m:r>
                        <a:rPr lang="en-US" altLang="zh-CN" sz="1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/>
                        </a:rPr>
                        <m:t>=</m:t>
                      </m:r>
                      <m:r>
                        <a:rPr lang="en-US" altLang="zh-CN" sz="12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/>
                        </a:rPr>
                        <m:t>2</m:t>
                      </m:r>
                      <m:r>
                        <a:rPr lang="en-US" altLang="zh-CN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/>
                        </a:rPr>
                        <m:t>∗</m:t>
                      </m:r>
                      <m:d>
                        <m:dPr>
                          <m:begChr m:val="⌊"/>
                          <m:endChr m:val="⌋"/>
                          <m:ctrlPr>
                            <a:rPr lang="zh-CN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zh-CN" altLang="zh-CN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zh-CN" altLang="zh-CN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2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等线"/>
                                    </a:rPr>
                                    <m:t>(</m:t>
                                  </m:r>
                                  <m:r>
                                    <a:rPr lang="en-US" altLang="zh-CN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等线"/>
                                    </a:rPr>
                                    <m:t>𝑠𝑙𝑖𝑐𝑒</m:t>
                                  </m:r>
                                  <m:r>
                                    <a:rPr lang="en-US" altLang="zh-CN" sz="12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等线"/>
                                    </a:rPr>
                                    <m:t> </m:t>
                                  </m:r>
                                  <m:r>
                                    <a:rPr lang="en-US" altLang="zh-CN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等线"/>
                                    </a:rPr>
                                    <m:t>𝑄𝑃</m:t>
                                  </m:r>
                                </m:e>
                                <m:sub>
                                  <m:r>
                                    <a:rPr lang="en-US" altLang="zh-CN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等线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等线"/>
                                </a:rPr>
                                <m:t>−</m:t>
                              </m:r>
                              <m:r>
                                <a:rPr lang="en-US" altLang="zh-CN" sz="12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等线"/>
                                </a:rPr>
                                <m:t>32)</m:t>
                              </m:r>
                            </m:num>
                            <m:den>
                              <m:r>
                                <a:rPr lang="en-US" altLang="zh-CN" sz="12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等线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altLang="zh-CN" sz="1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/>
                        </a:rPr>
                        <m:t>+</m:t>
                      </m:r>
                      <m:sSub>
                        <m:sSubPr>
                          <m:ctrlPr>
                            <a:rPr lang="zh-CN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𝑠𝑙𝑖𝑐𝑒</m:t>
                          </m:r>
                          <m:r>
                            <a:rPr lang="en-US" altLang="zh-CN" sz="12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 </m:t>
                          </m:r>
                          <m:r>
                            <a:rPr lang="en-US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𝑄𝑃</m:t>
                          </m:r>
                        </m:e>
                        <m:sub>
                          <m:r>
                            <a:rPr lang="en-US" altLang="zh-CN" sz="1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等线"/>
                            </a:rPr>
                            <m:t>𝑖</m:t>
                          </m:r>
                        </m:sub>
                      </m:sSub>
                      <m:r>
                        <a:rPr lang="en-US" altLang="zh-CN" sz="12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等线"/>
                        </a:rPr>
                        <m:t> % 4</m:t>
                      </m:r>
                    </m:oMath>
                  </m:oMathPara>
                </a14:m>
                <a:endParaRPr lang="zh-CN" altLang="zh-CN" dirty="0">
                  <a:effectLst/>
                  <a:latin typeface="Times New Roman" panose="02020603050405020304" pitchFamily="18" charset="0"/>
                  <a:ea typeface="等线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340" y="2232876"/>
                <a:ext cx="6701705" cy="780214"/>
              </a:xfrm>
              <a:prstGeom prst="rect">
                <a:avLst/>
              </a:prstGeom>
              <a:blipFill>
                <a:blip r:embed="rId3"/>
                <a:stretch>
                  <a:fillRect l="-637" t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062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setting</a:t>
            </a:r>
          </a:p>
          <a:p>
            <a:pPr lvl="1"/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Ba</a:t>
            </a:r>
            <a:r>
              <a:rPr lang="en-US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sed on 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360Lib-8.0 </a:t>
            </a:r>
            <a:r>
              <a:rPr lang="en-CA" altLang="zh-CN" sz="20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and 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VTM </a:t>
            </a:r>
            <a:r>
              <a:rPr lang="en-CA" altLang="zh-CN" sz="2000" dirty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3</a:t>
            </a:r>
            <a:r>
              <a:rPr lang="en-CA" altLang="zh-CN" sz="2000" dirty="0" smtClean="0">
                <a:latin typeface="Times New Roman" panose="02020603050405020304" pitchFamily="18" charset="0"/>
                <a:ea typeface="等线"/>
                <a:cs typeface="Times New Roman" panose="02020603050405020304" pitchFamily="18" charset="0"/>
              </a:rPr>
              <a:t>.0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PHEC (3*2 layout, Face width is 1280)</a:t>
            </a:r>
          </a:p>
          <a:p>
            <a:pPr marL="342900" lvl="1" indent="0">
              <a:buNone/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Overall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936357"/>
              </p:ext>
            </p:extLst>
          </p:nvPr>
        </p:nvGraphicFramePr>
        <p:xfrm>
          <a:off x="2024646" y="3717735"/>
          <a:ext cx="4946424" cy="230124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053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06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8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43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145"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Anchor: PHEC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Anchor</a:t>
                      </a:r>
                      <a:r>
                        <a:rPr lang="zh-CN" sz="900">
                          <a:effectLst/>
                        </a:rPr>
                        <a:t>：</a:t>
                      </a:r>
                      <a:r>
                        <a:rPr lang="en-US" sz="900">
                          <a:effectLst/>
                        </a:rPr>
                        <a:t>CE test 1.1 (b)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endParaRPr lang="zh-CN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SkateboardInLot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2.77%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-0.75%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0.25%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2.63%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-0.26%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-0.13%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ChairLift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2.32%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-2.80%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2.39%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-2.69%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KiteFlite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0.65%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-4.09%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0.68%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-3.92%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Harbor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1.32%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-5.09%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-4.71%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1.42%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-4.79%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-4.64%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Trolley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1.42%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-3.03%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-3.19%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1.46%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-2.92%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-2.96%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GasLamp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0.37%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-6.11%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-5.60%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0.44%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-5.96%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-5.43%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Balboa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3.80%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1.81%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2.65%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3.75%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2.26%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2.56%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Broadway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3.84%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1.29%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3.77%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1.40%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1.25%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Landing2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3.37%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-1.91%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0.37%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3.41%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-0.56%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1.39%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BranCastle2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4.06%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1.52%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2.23%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4.05%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1.33%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2.12%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S1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1.48%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-3.65%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-3.24%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1.50%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-3.46%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-3.19%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Class S2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3.77%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0.68%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1.60%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3.75%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>
                          <a:effectLst/>
                        </a:rPr>
                        <a:t>1.11%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dirty="0">
                          <a:effectLst/>
                        </a:rPr>
                        <a:t>1.83%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1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2.39%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-1.92%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-1.31%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2.40%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-1.63%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-1.18%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5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6933"/>
            <a:ext cx="8229600" cy="4525963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Enlarged seam artifacts (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ChairLift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Frame=165)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20" y="1965385"/>
            <a:ext cx="8401050" cy="3887511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 rot="1513543">
            <a:off x="2404235" y="4843009"/>
            <a:ext cx="1974850" cy="7841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9020" y="5893571"/>
            <a:ext cx="8401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Left: PHEC with 2-pixel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padding (QP=37) 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Right: Adaptive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(QP=38)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geometry based adaptive QP method with in-loop filters disabled across face discontinuities and padding to improve subjective quality of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PHEC is proposed. </a:t>
            </a:r>
          </a:p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significantly improves subjective quality while it has 2.40% coding loss compared to PHEC with in-loop filters disabled across face discontinuities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Further on CU level.</a:t>
            </a:r>
            <a:endParaRPr lang="zh-CN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88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altLang="zh-CN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InterDigital</a:t>
            </a: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cross-checking!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3771" y="2840627"/>
            <a:ext cx="8186057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  <a:endParaRPr lang="zh-CN" alt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75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87DBA51D-D766-45A8-B940-8CC558A96F3D}" vid="{BAEEBBC5-623C-4E03-B3DE-50A7FA4A426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22896</TotalTime>
  <Words>516</Words>
  <Application>Microsoft Office PowerPoint</Application>
  <PresentationFormat>全屏显示(4:3)</PresentationFormat>
  <Paragraphs>163</Paragraphs>
  <Slides>9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宋体</vt:lpstr>
      <vt:lpstr>Arial</vt:lpstr>
      <vt:lpstr>Calibri</vt:lpstr>
      <vt:lpstr>Cambria Math</vt:lpstr>
      <vt:lpstr>Times New Roman</vt:lpstr>
      <vt:lpstr>主题1</vt:lpstr>
      <vt:lpstr>Visio</vt:lpstr>
      <vt:lpstr>JVET-M0323  CE13-related: Adaptive QP to improve subjective quality for PHEC</vt:lpstr>
      <vt:lpstr> Introduction </vt:lpstr>
      <vt:lpstr>Proposed method</vt:lpstr>
      <vt:lpstr>Proposed method</vt:lpstr>
      <vt:lpstr>Experimental results</vt:lpstr>
      <vt:lpstr>Experimental results</vt:lpstr>
      <vt:lpstr>Conclusion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jvet-h0035</dc:title>
  <dc:creator>YuleSun</dc:creator>
  <cp:lastModifiedBy>Yule Sun</cp:lastModifiedBy>
  <cp:revision>407</cp:revision>
  <cp:lastPrinted>2018-04-08T11:55:51Z</cp:lastPrinted>
  <dcterms:created xsi:type="dcterms:W3CDTF">2015-10-24T05:17:44Z</dcterms:created>
  <dcterms:modified xsi:type="dcterms:W3CDTF">2019-01-12T17:38:37Z</dcterms:modified>
</cp:coreProperties>
</file>