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webextensions/webextension3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5"/>
  </p:sldMasterIdLst>
  <p:notesMasterIdLst>
    <p:notesMasterId r:id="rId14"/>
  </p:notesMasterIdLst>
  <p:handoutMasterIdLst>
    <p:handoutMasterId r:id="rId15"/>
  </p:handoutMasterIdLst>
  <p:sldIdLst>
    <p:sldId id="1476" r:id="rId6"/>
    <p:sldId id="1511" r:id="rId7"/>
    <p:sldId id="1497" r:id="rId8"/>
    <p:sldId id="1507" r:id="rId9"/>
    <p:sldId id="1508" r:id="rId10"/>
    <p:sldId id="1509" r:id="rId11"/>
    <p:sldId id="1510" r:id="rId12"/>
    <p:sldId id="1470" r:id="rId13"/>
  </p:sldIdLst>
  <p:sldSz cx="12192000" cy="6858000"/>
  <p:notesSz cx="6724650" cy="9874250"/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5" userDrawn="1">
          <p15:clr>
            <a:srgbClr val="A4A3A4"/>
          </p15:clr>
        </p15:guide>
        <p15:guide id="2" pos="846" userDrawn="1">
          <p15:clr>
            <a:srgbClr val="A4A3A4"/>
          </p15:clr>
        </p15:guide>
        <p15:guide id="3" pos="52" userDrawn="1">
          <p15:clr>
            <a:srgbClr val="A4A3A4"/>
          </p15:clr>
        </p15:guide>
        <p15:guide id="4" pos="3341" userDrawn="1">
          <p15:clr>
            <a:srgbClr val="A4A3A4"/>
          </p15:clr>
        </p15:guide>
        <p15:guide id="5" pos="7582" userDrawn="1">
          <p15:clr>
            <a:srgbClr val="A4A3A4"/>
          </p15:clr>
        </p15:guide>
        <p15:guide id="6" orient="horz" pos="2523" userDrawn="1">
          <p15:clr>
            <a:srgbClr val="A4A3A4"/>
          </p15:clr>
        </p15:guide>
        <p15:guide id="7" orient="horz" pos="3022" userDrawn="1">
          <p15:clr>
            <a:srgbClr val="A4A3A4"/>
          </p15:clr>
        </p15:guide>
        <p15:guide id="8" orient="horz" pos="3181" userDrawn="1">
          <p15:clr>
            <a:srgbClr val="A4A3A4"/>
          </p15:clr>
        </p15:guide>
        <p15:guide id="10" pos="4248" userDrawn="1">
          <p15:clr>
            <a:srgbClr val="A4A3A4"/>
          </p15:clr>
        </p15:guide>
        <p15:guide id="11" orient="horz" pos="2028">
          <p15:clr>
            <a:srgbClr val="A4A3A4"/>
          </p15:clr>
        </p15:guide>
        <p15:guide id="12" pos="1925">
          <p15:clr>
            <a:srgbClr val="A4A3A4"/>
          </p15:clr>
        </p15:guide>
        <p15:guide id="13" pos="40">
          <p15:clr>
            <a:srgbClr val="A4A3A4"/>
          </p15:clr>
        </p15:guide>
        <p15:guide id="14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 MIGNAN Christophe" initials="LMC" lastIdx="0" clrIdx="0">
    <p:extLst/>
  </p:cmAuthor>
  <p:cmAuthor id="2" name="Taylor James" initials="TJ" lastIdx="35" clrIdx="1">
    <p:extLst/>
  </p:cmAuthor>
  <p:cmAuthor id="3" name="Merrien Claudine" initials="MC" lastIdx="44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6969"/>
    <a:srgbClr val="9E2882"/>
    <a:srgbClr val="4330A0"/>
    <a:srgbClr val="167E9A"/>
    <a:srgbClr val="13B9F2"/>
    <a:srgbClr val="515151"/>
    <a:srgbClr val="1B1B1B"/>
    <a:srgbClr val="848484"/>
    <a:srgbClr val="7D7D7D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82" autoAdjust="0"/>
    <p:restoredTop sz="89452" autoAdjust="0"/>
  </p:normalViewPr>
  <p:slideViewPr>
    <p:cSldViewPr snapToGrid="0" showGuides="1">
      <p:cViewPr varScale="1">
        <p:scale>
          <a:sx n="113" d="100"/>
          <a:sy n="113" d="100"/>
        </p:scale>
        <p:origin x="762" y="90"/>
      </p:cViewPr>
      <p:guideLst>
        <p:guide orient="horz" pos="1865"/>
        <p:guide pos="846"/>
        <p:guide pos="52"/>
        <p:guide pos="3341"/>
        <p:guide pos="7582"/>
        <p:guide orient="horz" pos="2523"/>
        <p:guide orient="horz" pos="3022"/>
        <p:guide orient="horz" pos="3181"/>
        <p:guide pos="4248"/>
        <p:guide orient="horz" pos="2028"/>
        <p:guide pos="1925"/>
        <p:guide pos="4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796"/>
    </p:cViewPr>
  </p:sorterViewPr>
  <p:notesViewPr>
    <p:cSldViewPr snapToGrid="0">
      <p:cViewPr varScale="1">
        <p:scale>
          <a:sx n="64" d="100"/>
          <a:sy n="64" d="100"/>
        </p:scale>
        <p:origin x="3144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4015" cy="493713"/>
          </a:xfrm>
          <a:prstGeom prst="rect">
            <a:avLst/>
          </a:prstGeom>
        </p:spPr>
        <p:txBody>
          <a:bodyPr vert="horz" lIns="92749" tIns="46374" rIns="92749" bIns="4637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9079" y="1"/>
            <a:ext cx="2914015" cy="493713"/>
          </a:xfrm>
          <a:prstGeom prst="rect">
            <a:avLst/>
          </a:prstGeom>
        </p:spPr>
        <p:txBody>
          <a:bodyPr vert="horz" lIns="92749" tIns="46374" rIns="92749" bIns="46374" rtlCol="0"/>
          <a:lstStyle>
            <a:lvl1pPr algn="r">
              <a:defRPr sz="1200"/>
            </a:lvl1pPr>
          </a:lstStyle>
          <a:p>
            <a:fld id="{FDE3AF2C-8D47-424A-B8A1-FB98767FE6FA}" type="datetimeFigureOut">
              <a:rPr lang="en-US" smtClean="0"/>
              <a:t>1/2/2019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378825"/>
            <a:ext cx="2914015" cy="493713"/>
          </a:xfrm>
          <a:prstGeom prst="rect">
            <a:avLst/>
          </a:prstGeom>
        </p:spPr>
        <p:txBody>
          <a:bodyPr vert="horz" lIns="92749" tIns="46374" rIns="92749" bIns="4637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9079" y="9378825"/>
            <a:ext cx="2914015" cy="493713"/>
          </a:xfrm>
          <a:prstGeom prst="rect">
            <a:avLst/>
          </a:prstGeom>
        </p:spPr>
        <p:txBody>
          <a:bodyPr vert="horz" lIns="92749" tIns="46374" rIns="92749" bIns="46374" rtlCol="0" anchor="b"/>
          <a:lstStyle>
            <a:lvl1pPr algn="r">
              <a:defRPr sz="1200"/>
            </a:lvl1pPr>
          </a:lstStyle>
          <a:p>
            <a:fld id="{DEA22A18-292E-424C-A450-8AEFD1F0598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407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4015" cy="495428"/>
          </a:xfrm>
          <a:prstGeom prst="rect">
            <a:avLst/>
          </a:prstGeom>
        </p:spPr>
        <p:txBody>
          <a:bodyPr vert="horz" lIns="92749" tIns="46374" rIns="92749" bIns="46374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9079" y="0"/>
            <a:ext cx="2914015" cy="495428"/>
          </a:xfrm>
          <a:prstGeom prst="rect">
            <a:avLst/>
          </a:prstGeom>
        </p:spPr>
        <p:txBody>
          <a:bodyPr vert="horz" lIns="92749" tIns="46374" rIns="92749" bIns="46374" rtlCol="0"/>
          <a:lstStyle>
            <a:lvl1pPr algn="r">
              <a:defRPr sz="1200"/>
            </a:lvl1pPr>
          </a:lstStyle>
          <a:p>
            <a:fld id="{75ABB56C-F54C-49EB-A8DB-D3E2F8FC6E96}" type="datetimeFigureOut">
              <a:rPr lang="en-GB" smtClean="0"/>
              <a:t>02/01/2019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1638" y="1233488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49" tIns="46374" rIns="92749" bIns="46374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2465" y="4751983"/>
            <a:ext cx="5379720" cy="3887986"/>
          </a:xfrm>
          <a:prstGeom prst="rect">
            <a:avLst/>
          </a:prstGeom>
        </p:spPr>
        <p:txBody>
          <a:bodyPr vert="horz" lIns="92749" tIns="46374" rIns="92749" bIns="4637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14015" cy="495427"/>
          </a:xfrm>
          <a:prstGeom prst="rect">
            <a:avLst/>
          </a:prstGeom>
        </p:spPr>
        <p:txBody>
          <a:bodyPr vert="horz" lIns="92749" tIns="46374" rIns="92749" bIns="46374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9079" y="9378825"/>
            <a:ext cx="2914015" cy="495427"/>
          </a:xfrm>
          <a:prstGeom prst="rect">
            <a:avLst/>
          </a:prstGeom>
        </p:spPr>
        <p:txBody>
          <a:bodyPr vert="horz" lIns="92749" tIns="46374" rIns="92749" bIns="46374" rtlCol="0" anchor="b"/>
          <a:lstStyle>
            <a:lvl1pPr algn="r">
              <a:defRPr sz="1200"/>
            </a:lvl1pPr>
          </a:lstStyle>
          <a:p>
            <a:fld id="{984E5FEB-C6F8-4AA6-95CF-7DCBFC1F7289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2457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E5FEB-C6F8-4AA6-95CF-7DCBFC1F7289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8647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 (for image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886"/>
          <a:stretch/>
        </p:blipFill>
        <p:spPr>
          <a:xfrm>
            <a:off x="1" y="0"/>
            <a:ext cx="6597570" cy="6858000"/>
          </a:xfrm>
          <a:prstGeom prst="rect">
            <a:avLst/>
          </a:prstGeom>
          <a:solidFill>
            <a:schemeClr val="tx1"/>
          </a:solidFill>
          <a:ln w="19050">
            <a:noFill/>
          </a:ln>
          <a:effectLst/>
        </p:spPr>
      </p:pic>
      <p:sp>
        <p:nvSpPr>
          <p:cNvPr id="27" name="TextBox 8"/>
          <p:cNvSpPr txBox="1"/>
          <p:nvPr userDrawn="1"/>
        </p:nvSpPr>
        <p:spPr>
          <a:xfrm>
            <a:off x="995469" y="6003660"/>
            <a:ext cx="3572540" cy="368416"/>
          </a:xfrm>
          <a:prstGeom prst="rect">
            <a:avLst/>
          </a:prstGeom>
          <a:noFill/>
        </p:spPr>
        <p:txBody>
          <a:bodyPr wrap="square" lIns="0" tIns="45606" rIns="91210" bIns="45606" rtlCol="0">
            <a:spAutoFit/>
          </a:bodyPr>
          <a:lstStyle/>
          <a:p>
            <a:r>
              <a:rPr lang="en-GB" sz="1795" spc="60" baseline="0" dirty="0">
                <a:solidFill>
                  <a:schemeClr val="bg1">
                    <a:lumMod val="50000"/>
                  </a:schemeClr>
                </a:solidFill>
              </a:rPr>
              <a:t>technicolor.com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3376" y="1371600"/>
            <a:ext cx="5281061" cy="2271221"/>
          </a:xfrm>
        </p:spPr>
        <p:txBody>
          <a:bodyPr anchor="b">
            <a:normAutofit/>
          </a:bodyPr>
          <a:lstStyle>
            <a:lvl1pPr algn="r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b="1" kern="1200" cap="all" baseline="0" dirty="0">
                <a:ln w="12700">
                  <a:noFill/>
                </a:ln>
                <a:solidFill>
                  <a:schemeClr val="bg1"/>
                </a:solidFill>
                <a:effectLst>
                  <a:outerShdw blurRad="495300" algn="ctr" rotWithShape="0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3375" y="3665896"/>
            <a:ext cx="5281061" cy="912814"/>
          </a:xfrm>
        </p:spPr>
        <p:txBody>
          <a:bodyPr>
            <a:normAutofit/>
          </a:bodyPr>
          <a:lstStyle>
            <a:lvl1pPr marL="0" indent="0" algn="r">
              <a:buNone/>
              <a:defRPr sz="1600" b="1" cap="all" baseline="0">
                <a:solidFill>
                  <a:schemeClr val="bg1">
                    <a:lumMod val="85000"/>
                  </a:schemeClr>
                </a:solidFill>
                <a:effectLst>
                  <a:outerShdw blurRad="495300" algn="t" rotWithShape="0">
                    <a:prstClr val="black">
                      <a:alpha val="70000"/>
                    </a:prstClr>
                  </a:outerShdw>
                </a:effectLst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3868898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XED LINES White Background - Title,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107696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8" name="Groupe 7"/>
          <p:cNvGrpSpPr/>
          <p:nvPr userDrawn="1"/>
        </p:nvGrpSpPr>
        <p:grpSpPr>
          <a:xfrm>
            <a:off x="10275216" y="-4763"/>
            <a:ext cx="1916783" cy="1076960"/>
            <a:chOff x="4907281" y="0"/>
            <a:chExt cx="7284720" cy="1076960"/>
          </a:xfrm>
        </p:grpSpPr>
        <p:sp>
          <p:nvSpPr>
            <p:cNvPr id="9" name="Rectangle 8"/>
            <p:cNvSpPr/>
            <p:nvPr/>
          </p:nvSpPr>
          <p:spPr>
            <a:xfrm>
              <a:off x="4907281" y="0"/>
              <a:ext cx="7284720" cy="1076960"/>
            </a:xfrm>
            <a:prstGeom prst="rect">
              <a:avLst/>
            </a:prstGeom>
            <a:solidFill>
              <a:srgbClr val="0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" name="Connecteur droit 9"/>
            <p:cNvCxnSpPr/>
            <p:nvPr/>
          </p:nvCxnSpPr>
          <p:spPr>
            <a:xfrm>
              <a:off x="4919242" y="0"/>
              <a:ext cx="0" cy="1076960"/>
            </a:xfrm>
            <a:prstGeom prst="line">
              <a:avLst/>
            </a:prstGeom>
            <a:ln w="15875">
              <a:solidFill>
                <a:srgbClr val="00B9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/>
            <p:cNvCxnSpPr/>
            <p:nvPr/>
          </p:nvCxnSpPr>
          <p:spPr>
            <a:xfrm>
              <a:off x="5244769" y="0"/>
              <a:ext cx="0" cy="1076960"/>
            </a:xfrm>
            <a:prstGeom prst="line">
              <a:avLst/>
            </a:prstGeom>
            <a:ln w="15875">
              <a:solidFill>
                <a:srgbClr val="008F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/>
            <p:cNvCxnSpPr/>
            <p:nvPr/>
          </p:nvCxnSpPr>
          <p:spPr>
            <a:xfrm>
              <a:off x="5425225" y="0"/>
              <a:ext cx="0" cy="1076960"/>
            </a:xfrm>
            <a:prstGeom prst="line">
              <a:avLst/>
            </a:prstGeom>
            <a:ln w="15875">
              <a:solidFill>
                <a:srgbClr val="034E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>
              <a:off x="6826408" y="0"/>
              <a:ext cx="0" cy="1076960"/>
            </a:xfrm>
            <a:prstGeom prst="line">
              <a:avLst/>
            </a:prstGeom>
            <a:ln w="22225">
              <a:solidFill>
                <a:srgbClr val="662D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>
              <a:off x="7024555" y="0"/>
              <a:ext cx="0" cy="1076960"/>
            </a:xfrm>
            <a:prstGeom prst="line">
              <a:avLst/>
            </a:prstGeom>
            <a:ln w="15875">
              <a:solidFill>
                <a:srgbClr val="9429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/>
            <p:cNvCxnSpPr/>
            <p:nvPr/>
          </p:nvCxnSpPr>
          <p:spPr>
            <a:xfrm>
              <a:off x="8216976" y="0"/>
              <a:ext cx="0" cy="1076960"/>
            </a:xfrm>
            <a:prstGeom prst="line">
              <a:avLst/>
            </a:prstGeom>
            <a:ln w="15875">
              <a:solidFill>
                <a:srgbClr val="BF2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/>
            <p:cNvCxnSpPr/>
            <p:nvPr/>
          </p:nvCxnSpPr>
          <p:spPr>
            <a:xfrm>
              <a:off x="9253709" y="0"/>
              <a:ext cx="0" cy="1076960"/>
            </a:xfrm>
            <a:prstGeom prst="line">
              <a:avLst/>
            </a:prstGeom>
            <a:ln w="22225">
              <a:solidFill>
                <a:srgbClr val="F265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>
              <a:off x="9512008" y="0"/>
              <a:ext cx="0" cy="1076960"/>
            </a:xfrm>
            <a:prstGeom prst="line">
              <a:avLst/>
            </a:prstGeom>
            <a:ln w="25400">
              <a:solidFill>
                <a:srgbClr val="FFC2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>
              <a:off x="9685387" y="0"/>
              <a:ext cx="0" cy="1076960"/>
            </a:xfrm>
            <a:prstGeom prst="line">
              <a:avLst/>
            </a:prstGeom>
            <a:ln w="15875">
              <a:solidFill>
                <a:srgbClr val="FFC2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/>
            <p:cNvCxnSpPr/>
            <p:nvPr/>
          </p:nvCxnSpPr>
          <p:spPr>
            <a:xfrm>
              <a:off x="9830459" y="0"/>
              <a:ext cx="0" cy="1076960"/>
            </a:xfrm>
            <a:prstGeom prst="line">
              <a:avLst/>
            </a:prstGeom>
            <a:ln w="15875">
              <a:solidFill>
                <a:srgbClr val="CBDB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/>
            <p:cNvCxnSpPr/>
            <p:nvPr/>
          </p:nvCxnSpPr>
          <p:spPr>
            <a:xfrm>
              <a:off x="9989684" y="0"/>
              <a:ext cx="0" cy="1076960"/>
            </a:xfrm>
            <a:prstGeom prst="line">
              <a:avLst/>
            </a:prstGeom>
            <a:ln w="15875">
              <a:solidFill>
                <a:srgbClr val="8DC6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/>
            <p:cNvCxnSpPr/>
            <p:nvPr/>
          </p:nvCxnSpPr>
          <p:spPr>
            <a:xfrm>
              <a:off x="11587835" y="0"/>
              <a:ext cx="0" cy="1076960"/>
            </a:xfrm>
            <a:prstGeom prst="line">
              <a:avLst/>
            </a:prstGeom>
            <a:ln w="22225">
              <a:solidFill>
                <a:srgbClr val="00A6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/>
            <p:cNvCxnSpPr/>
            <p:nvPr/>
          </p:nvCxnSpPr>
          <p:spPr>
            <a:xfrm>
              <a:off x="11794238" y="0"/>
              <a:ext cx="0" cy="1076960"/>
            </a:xfrm>
            <a:prstGeom prst="line">
              <a:avLst/>
            </a:prstGeom>
            <a:ln w="15875">
              <a:solidFill>
                <a:srgbClr val="008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38125" y="6518277"/>
            <a:ext cx="762000" cy="196850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99F39DE-7F43-4ABA-BE16-DC797CC76ADB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381001" y="0"/>
            <a:ext cx="9855468" cy="1076959"/>
          </a:xfrm>
        </p:spPr>
        <p:txBody>
          <a:bodyPr vert="horz" lIns="0" tIns="0" rIns="0" bIns="0" rtlCol="0" anchor="ctr" anchorCtr="0">
            <a:normAutofit/>
          </a:bodyPr>
          <a:lstStyle>
            <a:lvl1pPr>
              <a:defRPr lang="en-GB" sz="3000" b="0" spc="10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81000" y="1412240"/>
            <a:ext cx="11506200" cy="4597400"/>
          </a:xfrm>
        </p:spPr>
        <p:txBody>
          <a:bodyPr>
            <a:normAutofit/>
          </a:bodyPr>
          <a:lstStyle>
            <a:lvl1pPr>
              <a:defRPr sz="2800" b="1">
                <a:solidFill>
                  <a:srgbClr val="696969"/>
                </a:solidFill>
              </a:defRPr>
            </a:lvl1pPr>
            <a:lvl2pPr marL="361936" indent="-361936">
              <a:buClr>
                <a:schemeClr val="tx1">
                  <a:lumMod val="65000"/>
                  <a:lumOff val="35000"/>
                </a:schemeClr>
              </a:buClr>
              <a:buSzPct val="84000"/>
              <a:buFont typeface="Arial" panose="020B0604020202020204" pitchFamily="34" charset="0"/>
              <a:buChar char="►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568325" indent="-284163">
              <a:buClr>
                <a:schemeClr val="tx1">
                  <a:lumMod val="50000"/>
                  <a:lumOff val="50000"/>
                </a:schemeClr>
              </a:buClr>
              <a:buSzPct val="150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890588" indent="-265113">
              <a:buSzPct val="100000"/>
              <a:buFont typeface="Arial" panose="020B0604020202020204" pitchFamily="34" charset="0"/>
              <a:buChar char="‒"/>
              <a:defRPr sz="1800"/>
            </a:lvl4pPr>
            <a:lvl5pPr marL="1076325" indent="-185738"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5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648" y="6172200"/>
            <a:ext cx="842764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75035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XED LINES White Background - Title, Text,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107696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8" name="Groupe 7"/>
          <p:cNvGrpSpPr/>
          <p:nvPr userDrawn="1"/>
        </p:nvGrpSpPr>
        <p:grpSpPr>
          <a:xfrm>
            <a:off x="10275216" y="0"/>
            <a:ext cx="1916783" cy="1076960"/>
            <a:chOff x="4907281" y="0"/>
            <a:chExt cx="7284720" cy="1076960"/>
          </a:xfrm>
        </p:grpSpPr>
        <p:sp>
          <p:nvSpPr>
            <p:cNvPr id="9" name="Rectangle 8"/>
            <p:cNvSpPr/>
            <p:nvPr/>
          </p:nvSpPr>
          <p:spPr>
            <a:xfrm>
              <a:off x="4907281" y="0"/>
              <a:ext cx="7284720" cy="1076960"/>
            </a:xfrm>
            <a:prstGeom prst="rect">
              <a:avLst/>
            </a:prstGeom>
            <a:solidFill>
              <a:srgbClr val="0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" name="Connecteur droit 9"/>
            <p:cNvCxnSpPr/>
            <p:nvPr/>
          </p:nvCxnSpPr>
          <p:spPr>
            <a:xfrm>
              <a:off x="4919242" y="0"/>
              <a:ext cx="0" cy="1076960"/>
            </a:xfrm>
            <a:prstGeom prst="line">
              <a:avLst/>
            </a:prstGeom>
            <a:ln w="15875">
              <a:solidFill>
                <a:srgbClr val="00B9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/>
            <p:cNvCxnSpPr/>
            <p:nvPr/>
          </p:nvCxnSpPr>
          <p:spPr>
            <a:xfrm>
              <a:off x="5244769" y="0"/>
              <a:ext cx="0" cy="1076960"/>
            </a:xfrm>
            <a:prstGeom prst="line">
              <a:avLst/>
            </a:prstGeom>
            <a:ln w="15875">
              <a:solidFill>
                <a:srgbClr val="008F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/>
            <p:cNvCxnSpPr/>
            <p:nvPr/>
          </p:nvCxnSpPr>
          <p:spPr>
            <a:xfrm>
              <a:off x="5425225" y="0"/>
              <a:ext cx="0" cy="1076960"/>
            </a:xfrm>
            <a:prstGeom prst="line">
              <a:avLst/>
            </a:prstGeom>
            <a:ln w="15875">
              <a:solidFill>
                <a:srgbClr val="034E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>
              <a:off x="6826408" y="0"/>
              <a:ext cx="0" cy="1076960"/>
            </a:xfrm>
            <a:prstGeom prst="line">
              <a:avLst/>
            </a:prstGeom>
            <a:ln w="22225">
              <a:solidFill>
                <a:srgbClr val="662D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>
              <a:off x="7024555" y="0"/>
              <a:ext cx="0" cy="1076960"/>
            </a:xfrm>
            <a:prstGeom prst="line">
              <a:avLst/>
            </a:prstGeom>
            <a:ln w="15875">
              <a:solidFill>
                <a:srgbClr val="9429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/>
            <p:cNvCxnSpPr/>
            <p:nvPr/>
          </p:nvCxnSpPr>
          <p:spPr>
            <a:xfrm>
              <a:off x="8216976" y="0"/>
              <a:ext cx="0" cy="1076960"/>
            </a:xfrm>
            <a:prstGeom prst="line">
              <a:avLst/>
            </a:prstGeom>
            <a:ln w="15875">
              <a:solidFill>
                <a:srgbClr val="BF2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/>
            <p:cNvCxnSpPr/>
            <p:nvPr/>
          </p:nvCxnSpPr>
          <p:spPr>
            <a:xfrm>
              <a:off x="9253709" y="0"/>
              <a:ext cx="0" cy="1076960"/>
            </a:xfrm>
            <a:prstGeom prst="line">
              <a:avLst/>
            </a:prstGeom>
            <a:ln w="22225">
              <a:solidFill>
                <a:srgbClr val="F265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>
              <a:off x="9512008" y="0"/>
              <a:ext cx="0" cy="1076960"/>
            </a:xfrm>
            <a:prstGeom prst="line">
              <a:avLst/>
            </a:prstGeom>
            <a:ln w="25400">
              <a:solidFill>
                <a:srgbClr val="FFC2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>
              <a:off x="9685387" y="0"/>
              <a:ext cx="0" cy="1076960"/>
            </a:xfrm>
            <a:prstGeom prst="line">
              <a:avLst/>
            </a:prstGeom>
            <a:ln w="15875">
              <a:solidFill>
                <a:srgbClr val="FFC2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/>
            <p:cNvCxnSpPr/>
            <p:nvPr/>
          </p:nvCxnSpPr>
          <p:spPr>
            <a:xfrm>
              <a:off x="9830459" y="0"/>
              <a:ext cx="0" cy="1076960"/>
            </a:xfrm>
            <a:prstGeom prst="line">
              <a:avLst/>
            </a:prstGeom>
            <a:ln w="15875">
              <a:solidFill>
                <a:srgbClr val="CBDB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/>
            <p:cNvCxnSpPr/>
            <p:nvPr/>
          </p:nvCxnSpPr>
          <p:spPr>
            <a:xfrm>
              <a:off x="9989684" y="0"/>
              <a:ext cx="0" cy="1076960"/>
            </a:xfrm>
            <a:prstGeom prst="line">
              <a:avLst/>
            </a:prstGeom>
            <a:ln w="15875">
              <a:solidFill>
                <a:srgbClr val="8DC6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/>
            <p:cNvCxnSpPr/>
            <p:nvPr/>
          </p:nvCxnSpPr>
          <p:spPr>
            <a:xfrm>
              <a:off x="11587835" y="0"/>
              <a:ext cx="0" cy="1076960"/>
            </a:xfrm>
            <a:prstGeom prst="line">
              <a:avLst/>
            </a:prstGeom>
            <a:ln w="22225">
              <a:solidFill>
                <a:srgbClr val="00A6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/>
            <p:cNvCxnSpPr/>
            <p:nvPr/>
          </p:nvCxnSpPr>
          <p:spPr>
            <a:xfrm>
              <a:off x="11794238" y="0"/>
              <a:ext cx="0" cy="1076960"/>
            </a:xfrm>
            <a:prstGeom prst="line">
              <a:avLst/>
            </a:prstGeom>
            <a:ln w="15875">
              <a:solidFill>
                <a:srgbClr val="008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38125" y="6518277"/>
            <a:ext cx="762000" cy="196850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99F39DE-7F43-4ABA-BE16-DC797CC76ADB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9839907" cy="1076959"/>
          </a:xfrm>
        </p:spPr>
        <p:txBody>
          <a:bodyPr vert="horz" lIns="0" tIns="0" rIns="0" bIns="0" rtlCol="0" anchor="ctr" anchorCtr="0">
            <a:normAutofit/>
          </a:bodyPr>
          <a:lstStyle>
            <a:lvl1pPr>
              <a:defRPr lang="en-GB" sz="3000" b="0" spc="10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81000" y="1412240"/>
            <a:ext cx="6458216" cy="4597400"/>
          </a:xfrm>
        </p:spPr>
        <p:txBody>
          <a:bodyPr/>
          <a:lstStyle>
            <a:lvl1pPr>
              <a:defRPr sz="2400" b="1">
                <a:solidFill>
                  <a:srgbClr val="696969"/>
                </a:solidFill>
              </a:defRPr>
            </a:lvl1pPr>
            <a:lvl2pPr marL="361936" indent="-361936">
              <a:buClr>
                <a:schemeClr val="tx1">
                  <a:lumMod val="65000"/>
                  <a:lumOff val="35000"/>
                </a:schemeClr>
              </a:buClr>
              <a:buSzPct val="84000"/>
              <a:buFont typeface="Arial" panose="020B0604020202020204" pitchFamily="34" charset="0"/>
              <a:buChar char="►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568325" indent="-284163">
              <a:buClr>
                <a:schemeClr val="tx1">
                  <a:lumMod val="65000"/>
                  <a:lumOff val="35000"/>
                </a:schemeClr>
              </a:buClr>
              <a:buSzPct val="150000"/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890588" indent="-265113">
              <a:buSzPct val="100000"/>
              <a:buFont typeface="Arial" panose="020B0604020202020204" pitchFamily="34" charset="0"/>
              <a:buChar char="‒"/>
              <a:defRPr sz="1400"/>
            </a:lvl4pPr>
            <a:lvl5pPr marL="1076325" indent="-185738">
              <a:buFont typeface="Arial" panose="020B0604020202020204" pitchFamily="34" charset="0"/>
              <a:buChar char="•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5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648" y="6172200"/>
            <a:ext cx="842764" cy="457200"/>
          </a:xfrm>
          <a:prstGeom prst="rect">
            <a:avLst/>
          </a:prstGeom>
        </p:spPr>
      </p:pic>
      <p:sp>
        <p:nvSpPr>
          <p:cNvPr id="23" name="ZoneTexte 22"/>
          <p:cNvSpPr txBox="1"/>
          <p:nvPr userDrawn="1"/>
        </p:nvSpPr>
        <p:spPr>
          <a:xfrm>
            <a:off x="7014258" y="1076960"/>
            <a:ext cx="5194034" cy="494284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outerShdw blurRad="304800" dist="152400" dir="9000000" sx="94000" sy="94000" algn="t" rotWithShape="0">
              <a:prstClr val="black">
                <a:alpha val="40000"/>
              </a:prstClr>
            </a:outerShdw>
          </a:effectLst>
        </p:spPr>
        <p:txBody>
          <a:bodyPr wrap="square" lIns="107733" tIns="71822" bIns="71822" rtlCol="0">
            <a:noAutofit/>
          </a:bodyPr>
          <a:lstStyle>
            <a:defPPr>
              <a:defRPr lang="en-US"/>
            </a:defPPr>
            <a:lvl1pPr marL="7938" indent="-7938" defTabSz="914300">
              <a:spcAft>
                <a:spcPts val="400"/>
              </a:spcAft>
              <a:defRPr sz="1400">
                <a:solidFill>
                  <a:srgbClr val="4B5257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fontAlgn="base">
              <a:spcBef>
                <a:spcPct val="0"/>
              </a:spcBef>
            </a:pPr>
            <a:endParaRPr lang="en-US" sz="1397" dirty="0">
              <a:latin typeface="Arial"/>
              <a:cs typeface="Arial" charset="0"/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14"/>
          </p:nvPr>
        </p:nvSpPr>
        <p:spPr>
          <a:xfrm>
            <a:off x="7188200" y="1412875"/>
            <a:ext cx="4845050" cy="4597400"/>
          </a:xfrm>
        </p:spPr>
        <p:txBody>
          <a:bodyPr/>
          <a:lstStyle/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70775449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 2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  <a:solidFill>
            <a:schemeClr val="tx1"/>
          </a:solidFill>
          <a:ln w="19050">
            <a:noFill/>
          </a:ln>
          <a:effectLst/>
        </p:spPr>
      </p:pic>
      <p:sp>
        <p:nvSpPr>
          <p:cNvPr id="24" name="Rectangle 23"/>
          <p:cNvSpPr/>
          <p:nvPr userDrawn="1"/>
        </p:nvSpPr>
        <p:spPr>
          <a:xfrm>
            <a:off x="10080882" y="1"/>
            <a:ext cx="2137646" cy="685800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178464" y="1"/>
            <a:ext cx="3687264" cy="6858000"/>
          </a:xfrm>
          <a:prstGeom prst="rect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Rectangle 25"/>
          <p:cNvSpPr/>
          <p:nvPr userDrawn="1"/>
        </p:nvSpPr>
        <p:spPr>
          <a:xfrm>
            <a:off x="10080880" y="1"/>
            <a:ext cx="196975" cy="6858000"/>
          </a:xfrm>
          <a:prstGeom prst="rect">
            <a:avLst/>
          </a:pr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27" name="Groupe 26"/>
          <p:cNvGrpSpPr/>
          <p:nvPr userDrawn="1"/>
        </p:nvGrpSpPr>
        <p:grpSpPr>
          <a:xfrm>
            <a:off x="4178463" y="1"/>
            <a:ext cx="7731885" cy="6858000"/>
            <a:chOff x="5506583" y="0"/>
            <a:chExt cx="977832" cy="6979533"/>
          </a:xfrm>
        </p:grpSpPr>
        <p:cxnSp>
          <p:nvCxnSpPr>
            <p:cNvPr id="28" name="Connecteur droit 27"/>
            <p:cNvCxnSpPr/>
            <p:nvPr/>
          </p:nvCxnSpPr>
          <p:spPr>
            <a:xfrm>
              <a:off x="5976257" y="0"/>
              <a:ext cx="0" cy="6979533"/>
            </a:xfrm>
            <a:prstGeom prst="line">
              <a:avLst/>
            </a:prstGeom>
            <a:ln w="22225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/>
            <p:cNvCxnSpPr/>
            <p:nvPr/>
          </p:nvCxnSpPr>
          <p:spPr>
            <a:xfrm>
              <a:off x="5506583" y="0"/>
              <a:ext cx="0" cy="6979533"/>
            </a:xfrm>
            <a:prstGeom prst="line">
              <a:avLst/>
            </a:prstGeom>
            <a:ln w="158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/>
            <p:cNvCxnSpPr/>
            <p:nvPr/>
          </p:nvCxnSpPr>
          <p:spPr>
            <a:xfrm>
              <a:off x="6138817" y="0"/>
              <a:ext cx="0" cy="6979533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/>
            <p:cNvCxnSpPr/>
            <p:nvPr/>
          </p:nvCxnSpPr>
          <p:spPr>
            <a:xfrm>
              <a:off x="6235337" y="0"/>
              <a:ext cx="0" cy="6979533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/>
            <p:cNvCxnSpPr/>
            <p:nvPr/>
          </p:nvCxnSpPr>
          <p:spPr>
            <a:xfrm>
              <a:off x="6289304" y="0"/>
              <a:ext cx="0" cy="6979533"/>
            </a:xfrm>
            <a:prstGeom prst="line">
              <a:avLst/>
            </a:prstGeom>
            <a:ln w="53975">
              <a:solidFill>
                <a:srgbClr val="A125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/>
            <p:cNvCxnSpPr/>
            <p:nvPr/>
          </p:nvCxnSpPr>
          <p:spPr>
            <a:xfrm>
              <a:off x="6353068" y="0"/>
              <a:ext cx="0" cy="6979533"/>
            </a:xfrm>
            <a:prstGeom prst="line">
              <a:avLst/>
            </a:prstGeom>
            <a:ln w="82550">
              <a:solidFill>
                <a:srgbClr val="D31F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/>
            <p:cNvCxnSpPr/>
            <p:nvPr/>
          </p:nvCxnSpPr>
          <p:spPr>
            <a:xfrm>
              <a:off x="6411859" y="0"/>
              <a:ext cx="0" cy="6979533"/>
            </a:xfrm>
            <a:prstGeom prst="line">
              <a:avLst/>
            </a:prstGeom>
            <a:ln w="47625">
              <a:solidFill>
                <a:srgbClr val="E56A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/>
            <p:cNvCxnSpPr/>
            <p:nvPr/>
          </p:nvCxnSpPr>
          <p:spPr>
            <a:xfrm>
              <a:off x="6457579" y="0"/>
              <a:ext cx="0" cy="6979533"/>
            </a:xfrm>
            <a:prstGeom prst="line">
              <a:avLst/>
            </a:prstGeom>
            <a:ln w="38100">
              <a:solidFill>
                <a:srgbClr val="FFA30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/>
            <p:cNvCxnSpPr/>
            <p:nvPr/>
          </p:nvCxnSpPr>
          <p:spPr>
            <a:xfrm>
              <a:off x="6484415" y="0"/>
              <a:ext cx="0" cy="6979533"/>
            </a:xfrm>
            <a:prstGeom prst="line">
              <a:avLst/>
            </a:prstGeom>
            <a:ln w="19050">
              <a:solidFill>
                <a:srgbClr val="F6C0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8" name="Pictur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618" y="5875219"/>
            <a:ext cx="1108764" cy="601067"/>
          </a:xfrm>
          <a:prstGeom prst="rect">
            <a:avLst/>
          </a:prstGeom>
        </p:spPr>
      </p:pic>
      <p:sp>
        <p:nvSpPr>
          <p:cNvPr id="43" name="Espace réservé du texte 42"/>
          <p:cNvSpPr>
            <a:spLocks noGrp="1"/>
          </p:cNvSpPr>
          <p:nvPr>
            <p:ph type="body" sz="quarter" idx="10" hasCustomPrompt="1"/>
          </p:nvPr>
        </p:nvSpPr>
        <p:spPr>
          <a:xfrm>
            <a:off x="4178300" y="2585600"/>
            <a:ext cx="3713163" cy="1334211"/>
          </a:xfrm>
        </p:spPr>
        <p:txBody>
          <a:bodyPr anchor="ctr">
            <a:spAutoFit/>
          </a:bodyPr>
          <a:lstStyle>
            <a:lvl1pPr algn="ctr">
              <a:lnSpc>
                <a:spcPct val="85000"/>
              </a:lnSpc>
              <a:spcAft>
                <a:spcPts val="0"/>
              </a:spcAft>
              <a:defRPr lang="fr-FR" sz="3400" b="0" kern="1200" cap="all" baseline="0" dirty="0" smtClean="0">
                <a:ln w="9525">
                  <a:noFill/>
                  <a:miter lim="800000"/>
                </a:ln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4pPr marL="627063" indent="0">
              <a:buNone/>
              <a:defRPr/>
            </a:lvl4pPr>
          </a:lstStyle>
          <a:p>
            <a:pPr lvl="0"/>
            <a:r>
              <a:rPr lang="en-US" dirty="0"/>
              <a:t>Click to edit Master title style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5431265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1" y="520700"/>
            <a:ext cx="10248900" cy="9525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1" y="1473201"/>
            <a:ext cx="10248900" cy="46148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1501" y="6518277"/>
            <a:ext cx="10248900" cy="1968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>
                <a:solidFill>
                  <a:schemeClr val="tx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8125" y="6518277"/>
            <a:ext cx="762000" cy="1968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>
                <a:solidFill>
                  <a:schemeClr val="tx2"/>
                </a:solidFill>
              </a:defRPr>
            </a:lvl1pPr>
          </a:lstStyle>
          <a:p>
            <a:fld id="{F99F39DE-7F43-4ABA-BE16-DC797CC76ADB}" type="slidenum">
              <a:rPr lang="en-GB" smtClean="0"/>
              <a:pPr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5831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9" r:id="rId2"/>
    <p:sldLayoutId id="2147483710" r:id="rId3"/>
    <p:sldLayoutId id="2147483718" r:id="rId4"/>
  </p:sldLayoutIdLst>
  <p:transition>
    <p:fade/>
  </p:transition>
  <p:hf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sz="2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363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Font typeface="Arial" panose="020B0604020202020204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1936" indent="-361936" algn="l" defTabSz="914363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►"/>
        <a:defRPr sz="1500" kern="1200">
          <a:solidFill>
            <a:schemeClr val="tx2"/>
          </a:solidFill>
          <a:latin typeface="+mn-lt"/>
          <a:ea typeface="+mn-ea"/>
          <a:cs typeface="+mn-cs"/>
        </a:defRPr>
      </a:lvl2pPr>
      <a:lvl3pPr marL="568325" indent="-284163" algn="l" defTabSz="914363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SzPct val="100000"/>
        <a:buFont typeface="Arial" panose="020B0604020202020204" pitchFamily="34" charset="0"/>
        <a:buChar char="►"/>
        <a:defRPr sz="14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627063" indent="179388" algn="l" defTabSz="914363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SzPct val="100000"/>
        <a:buFont typeface="Arial" panose="020B0604020202020204" pitchFamily="34" charset="0"/>
        <a:buChar char="•"/>
        <a:defRPr lang="en-US" sz="13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9388" algn="l" defTabSz="914363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‒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794" y="0"/>
            <a:ext cx="5668567" cy="6858002"/>
          </a:xfrm>
          <a:prstGeom prst="rect">
            <a:avLst/>
          </a:prstGeom>
        </p:spPr>
      </p:pic>
      <p:sp>
        <p:nvSpPr>
          <p:cNvPr id="5" name="Titr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>
                <a:ln w="12700">
                  <a:noFill/>
                </a:ln>
                <a:solidFill>
                  <a:schemeClr val="bg1">
                    <a:lumMod val="50000"/>
                  </a:schemeClr>
                </a:solidFill>
              </a:rPr>
              <a:t>CE7-related</a:t>
            </a:r>
            <a:br>
              <a:rPr lang="fr-FR" dirty="0">
                <a:ln w="12700">
                  <a:noFill/>
                </a:ln>
              </a:rPr>
            </a:br>
            <a:r>
              <a:rPr lang="fr-FR" dirty="0">
                <a:ln w="12700">
                  <a:noFill/>
                </a:ln>
              </a:rPr>
              <a:t>QP </a:t>
            </a:r>
            <a:r>
              <a:rPr lang="fr-FR" dirty="0" err="1">
                <a:ln w="12700">
                  <a:noFill/>
                </a:ln>
              </a:rPr>
              <a:t>prediction</a:t>
            </a:r>
            <a:r>
              <a:rPr lang="fr-FR" dirty="0">
                <a:ln w="12700">
                  <a:noFill/>
                </a:ln>
              </a:rPr>
              <a:t> and </a:t>
            </a:r>
            <a:r>
              <a:rPr lang="fr-FR" dirty="0" err="1">
                <a:ln w="12700">
                  <a:noFill/>
                </a:ln>
              </a:rPr>
              <a:t>neighbor</a:t>
            </a:r>
            <a:r>
              <a:rPr lang="fr-FR" dirty="0">
                <a:ln w="12700">
                  <a:noFill/>
                </a:ln>
              </a:rPr>
              <a:t> </a:t>
            </a:r>
            <a:r>
              <a:rPr lang="fr-FR" dirty="0" err="1">
                <a:ln w="12700">
                  <a:noFill/>
                </a:ln>
              </a:rPr>
              <a:t>availability</a:t>
            </a:r>
            <a:endParaRPr lang="fr-FR" dirty="0">
              <a:ln w="12700">
                <a:noFill/>
              </a:ln>
            </a:endParaRPr>
          </a:p>
        </p:txBody>
      </p:sp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JVET-M0318</a:t>
            </a:r>
          </a:p>
        </p:txBody>
      </p:sp>
      <p:grpSp>
        <p:nvGrpSpPr>
          <p:cNvPr id="8" name="Groupe 10"/>
          <p:cNvGrpSpPr/>
          <p:nvPr/>
        </p:nvGrpSpPr>
        <p:grpSpPr>
          <a:xfrm>
            <a:off x="5877336" y="1"/>
            <a:ext cx="1224406" cy="6858000"/>
            <a:chOff x="5260009" y="0"/>
            <a:chExt cx="1224406" cy="6979533"/>
          </a:xfrm>
        </p:grpSpPr>
        <p:cxnSp>
          <p:nvCxnSpPr>
            <p:cNvPr id="9" name="Connecteur droit 11"/>
            <p:cNvCxnSpPr/>
            <p:nvPr/>
          </p:nvCxnSpPr>
          <p:spPr>
            <a:xfrm>
              <a:off x="5522909" y="0"/>
              <a:ext cx="0" cy="6979533"/>
            </a:xfrm>
            <a:prstGeom prst="line">
              <a:avLst/>
            </a:prstGeom>
            <a:ln w="22225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12"/>
            <p:cNvCxnSpPr/>
            <p:nvPr/>
          </p:nvCxnSpPr>
          <p:spPr>
            <a:xfrm>
              <a:off x="5260009" y="0"/>
              <a:ext cx="0" cy="6979533"/>
            </a:xfrm>
            <a:prstGeom prst="line">
              <a:avLst/>
            </a:prstGeom>
            <a:ln w="158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3"/>
            <p:cNvCxnSpPr/>
            <p:nvPr/>
          </p:nvCxnSpPr>
          <p:spPr>
            <a:xfrm>
              <a:off x="5673137" y="0"/>
              <a:ext cx="0" cy="6979533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4"/>
            <p:cNvCxnSpPr/>
            <p:nvPr/>
          </p:nvCxnSpPr>
          <p:spPr>
            <a:xfrm>
              <a:off x="5762336" y="0"/>
              <a:ext cx="0" cy="6979533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20"/>
            <p:cNvCxnSpPr/>
            <p:nvPr/>
          </p:nvCxnSpPr>
          <p:spPr>
            <a:xfrm>
              <a:off x="5812209" y="0"/>
              <a:ext cx="0" cy="6979533"/>
            </a:xfrm>
            <a:prstGeom prst="line">
              <a:avLst/>
            </a:prstGeom>
            <a:ln w="53975">
              <a:solidFill>
                <a:srgbClr val="A125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21"/>
            <p:cNvCxnSpPr/>
            <p:nvPr/>
          </p:nvCxnSpPr>
          <p:spPr>
            <a:xfrm>
              <a:off x="5871136" y="0"/>
              <a:ext cx="0" cy="6979533"/>
            </a:xfrm>
            <a:prstGeom prst="line">
              <a:avLst/>
            </a:prstGeom>
            <a:ln w="82550">
              <a:solidFill>
                <a:srgbClr val="D31F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22"/>
            <p:cNvCxnSpPr/>
            <p:nvPr/>
          </p:nvCxnSpPr>
          <p:spPr>
            <a:xfrm>
              <a:off x="5925467" y="0"/>
              <a:ext cx="0" cy="6979533"/>
            </a:xfrm>
            <a:prstGeom prst="line">
              <a:avLst/>
            </a:prstGeom>
            <a:ln w="47625">
              <a:solidFill>
                <a:srgbClr val="E56A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23"/>
            <p:cNvCxnSpPr/>
            <p:nvPr/>
          </p:nvCxnSpPr>
          <p:spPr>
            <a:xfrm>
              <a:off x="5967719" y="0"/>
              <a:ext cx="0" cy="6979533"/>
            </a:xfrm>
            <a:prstGeom prst="line">
              <a:avLst/>
            </a:prstGeom>
            <a:ln w="38100">
              <a:solidFill>
                <a:srgbClr val="FFA30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24"/>
            <p:cNvCxnSpPr/>
            <p:nvPr/>
          </p:nvCxnSpPr>
          <p:spPr>
            <a:xfrm>
              <a:off x="6139073" y="0"/>
              <a:ext cx="0" cy="6979533"/>
            </a:xfrm>
            <a:prstGeom prst="line">
              <a:avLst/>
            </a:prstGeom>
            <a:ln w="25400">
              <a:solidFill>
                <a:srgbClr val="FFDA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25"/>
            <p:cNvCxnSpPr/>
            <p:nvPr/>
          </p:nvCxnSpPr>
          <p:spPr>
            <a:xfrm>
              <a:off x="6484415" y="0"/>
              <a:ext cx="0" cy="6979533"/>
            </a:xfrm>
            <a:prstGeom prst="line">
              <a:avLst/>
            </a:prstGeom>
            <a:ln w="19050">
              <a:solidFill>
                <a:srgbClr val="F6C0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1931" y="6003660"/>
            <a:ext cx="1158731" cy="628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2538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F39DE-7F43-4ABA-BE16-DC797CC76ADB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</a:t>
            </a:r>
            <a:endParaRPr lang="fr-FR" dirty="0"/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1"/>
            <a:r>
              <a:rPr lang="fr-FR" sz="2400" dirty="0"/>
              <a:t>QP </a:t>
            </a:r>
            <a:r>
              <a:rPr lang="fr-FR" sz="2400" dirty="0" err="1"/>
              <a:t>prediction</a:t>
            </a:r>
            <a:r>
              <a:rPr lang="fr-FR" sz="2400" dirty="0"/>
              <a:t> </a:t>
            </a:r>
            <a:r>
              <a:rPr lang="fr-FR" sz="2400" dirty="0" err="1"/>
              <a:t>current</a:t>
            </a:r>
            <a:r>
              <a:rPr lang="fr-FR" sz="2400" dirty="0"/>
              <a:t> </a:t>
            </a:r>
            <a:r>
              <a:rPr lang="fr-FR" sz="2400" dirty="0" err="1"/>
              <a:t>status</a:t>
            </a:r>
            <a:r>
              <a:rPr lang="fr-FR" sz="2400" dirty="0"/>
              <a:t> (A and B </a:t>
            </a:r>
            <a:r>
              <a:rPr lang="fr-FR" sz="2400" dirty="0" err="1"/>
              <a:t>neighbors</a:t>
            </a:r>
            <a:r>
              <a:rPr lang="fr-FR" sz="2400" dirty="0"/>
              <a:t>)</a:t>
            </a:r>
          </a:p>
          <a:p>
            <a:pPr lvl="1"/>
            <a:r>
              <a:rPr lang="fr-FR" sz="2400" dirty="0" err="1"/>
              <a:t>Proposal</a:t>
            </a:r>
            <a:r>
              <a:rPr lang="fr-FR" sz="2400" dirty="0"/>
              <a:t> #1: </a:t>
            </a:r>
            <a:r>
              <a:rPr lang="fr-FR" sz="2400" dirty="0" err="1"/>
              <a:t>avoid</a:t>
            </a:r>
            <a:r>
              <a:rPr lang="fr-FR" sz="2400" dirty="0"/>
              <a:t> </a:t>
            </a:r>
            <a:r>
              <a:rPr lang="fr-FR" sz="2400" dirty="0" err="1"/>
              <a:t>using</a:t>
            </a:r>
            <a:r>
              <a:rPr lang="fr-FR" sz="2400" dirty="0"/>
              <a:t> QP</a:t>
            </a:r>
            <a:r>
              <a:rPr lang="fr-FR" sz="2400" baseline="-25000" dirty="0"/>
              <a:t>Y_PREV</a:t>
            </a:r>
            <a:r>
              <a:rPr lang="fr-FR" sz="2400" dirty="0"/>
              <a:t> </a:t>
            </a:r>
            <a:r>
              <a:rPr lang="fr-FR" sz="2400" dirty="0" err="1"/>
              <a:t>when</a:t>
            </a:r>
            <a:r>
              <a:rPr lang="fr-FR" sz="2400" dirty="0"/>
              <a:t> </a:t>
            </a:r>
            <a:r>
              <a:rPr lang="fr-FR" sz="2400" dirty="0" err="1"/>
              <a:t>either</a:t>
            </a:r>
            <a:r>
              <a:rPr lang="fr-FR" sz="2400" dirty="0"/>
              <a:t> A or B </a:t>
            </a:r>
            <a:r>
              <a:rPr lang="fr-FR" sz="2400" dirty="0" err="1"/>
              <a:t>is</a:t>
            </a:r>
            <a:r>
              <a:rPr lang="fr-FR" sz="2400" dirty="0"/>
              <a:t> </a:t>
            </a:r>
            <a:r>
              <a:rPr lang="fr-FR" sz="2400" dirty="0" err="1"/>
              <a:t>unavailable</a:t>
            </a:r>
            <a:endParaRPr lang="fr-FR" sz="2400" dirty="0"/>
          </a:p>
          <a:p>
            <a:pPr lvl="1"/>
            <a:r>
              <a:rPr lang="fr-FR" sz="2400" dirty="0" err="1"/>
              <a:t>Proposal</a:t>
            </a:r>
            <a:r>
              <a:rPr lang="fr-FR" sz="2400" dirty="0"/>
              <a:t> #2: </a:t>
            </a:r>
            <a:r>
              <a:rPr lang="fr-FR" sz="2400" dirty="0" err="1"/>
              <a:t>allow</a:t>
            </a:r>
            <a:r>
              <a:rPr lang="fr-FR" sz="2400" dirty="0"/>
              <a:t> use of out-of-CTB </a:t>
            </a:r>
            <a:r>
              <a:rPr lang="fr-FR" sz="2400" dirty="0" err="1"/>
              <a:t>left</a:t>
            </a:r>
            <a:r>
              <a:rPr lang="fr-FR" sz="2400" dirty="0"/>
              <a:t> </a:t>
            </a:r>
            <a:r>
              <a:rPr lang="fr-FR" sz="2400" dirty="0" err="1"/>
              <a:t>neighbor</a:t>
            </a:r>
            <a:r>
              <a:rPr lang="fr-FR" sz="2400" dirty="0"/>
              <a:t> (A)</a:t>
            </a:r>
          </a:p>
          <a:p>
            <a:pPr lvl="1"/>
            <a:r>
              <a:rPr lang="fr-FR" sz="2400" dirty="0" err="1"/>
              <a:t>Proposal</a:t>
            </a:r>
            <a:r>
              <a:rPr lang="fr-FR" sz="2400" dirty="0"/>
              <a:t> #3: use middle-</a:t>
            </a:r>
            <a:r>
              <a:rPr lang="fr-FR" sz="2400" dirty="0" err="1"/>
              <a:t>left</a:t>
            </a:r>
            <a:r>
              <a:rPr lang="fr-FR" sz="2400" dirty="0"/>
              <a:t> (A) and middle-top (B) </a:t>
            </a:r>
            <a:r>
              <a:rPr lang="fr-FR" sz="2400" dirty="0" err="1"/>
              <a:t>neighbors</a:t>
            </a:r>
            <a:r>
              <a:rPr lang="fr-FR" sz="2400" dirty="0"/>
              <a:t> </a:t>
            </a:r>
            <a:r>
              <a:rPr lang="fr-FR" sz="2400" dirty="0" err="1"/>
              <a:t>instead</a:t>
            </a:r>
            <a:r>
              <a:rPr lang="fr-FR" sz="2400" dirty="0"/>
              <a:t> of top-</a:t>
            </a:r>
            <a:r>
              <a:rPr lang="fr-FR" sz="2400" dirty="0" err="1"/>
              <a:t>left</a:t>
            </a:r>
            <a:r>
              <a:rPr lang="fr-FR" sz="2400" dirty="0"/>
              <a:t> </a:t>
            </a:r>
            <a:r>
              <a:rPr lang="fr-FR" sz="2400" dirty="0" err="1"/>
              <a:t>sample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220958845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F39DE-7F43-4ABA-BE16-DC797CC76ADB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FR" dirty="0"/>
              <a:t>As in HEVC</a:t>
            </a:r>
          </a:p>
          <a:p>
            <a:pPr lvl="1"/>
            <a:r>
              <a:rPr lang="fr-FR" sz="2000" dirty="0"/>
              <a:t>One QP </a:t>
            </a:r>
            <a:r>
              <a:rPr lang="fr-FR" sz="2000" dirty="0" err="1"/>
              <a:t>prediction</a:t>
            </a:r>
            <a:r>
              <a:rPr lang="fr-FR" sz="2000" dirty="0"/>
              <a:t> per </a:t>
            </a:r>
            <a:r>
              <a:rPr lang="fr-FR" sz="2000" dirty="0" err="1"/>
              <a:t>quantization</a:t>
            </a:r>
            <a:r>
              <a:rPr lang="fr-FR" sz="2000" dirty="0"/>
              <a:t> group</a:t>
            </a:r>
          </a:p>
          <a:p>
            <a:pPr lvl="1"/>
            <a:r>
              <a:rPr lang="fr-FR" sz="2000" dirty="0"/>
              <a:t>Inside </a:t>
            </a:r>
            <a:r>
              <a:rPr lang="fr-FR" sz="2000" dirty="0" err="1"/>
              <a:t>luma</a:t>
            </a:r>
            <a:r>
              <a:rPr lang="fr-FR" sz="2000" dirty="0"/>
              <a:t> CTB, use A (</a:t>
            </a:r>
            <a:r>
              <a:rPr lang="fr-FR" sz="2000" dirty="0" err="1"/>
              <a:t>left</a:t>
            </a:r>
            <a:r>
              <a:rPr lang="fr-FR" sz="2000" dirty="0"/>
              <a:t>) and B (top) </a:t>
            </a:r>
            <a:r>
              <a:rPr lang="fr-FR" sz="2000" dirty="0" err="1"/>
              <a:t>neighbors</a:t>
            </a:r>
            <a:r>
              <a:rPr lang="fr-FR" sz="2000" dirty="0"/>
              <a:t> of </a:t>
            </a:r>
            <a:r>
              <a:rPr lang="fr-FR" sz="2000" dirty="0" err="1"/>
              <a:t>QG’s</a:t>
            </a:r>
            <a:r>
              <a:rPr lang="fr-FR" sz="2000" dirty="0"/>
              <a:t> top-</a:t>
            </a:r>
            <a:r>
              <a:rPr lang="fr-FR" sz="2000" dirty="0" err="1"/>
              <a:t>left</a:t>
            </a:r>
            <a:r>
              <a:rPr lang="fr-FR" sz="2000" dirty="0"/>
              <a:t> corner to </a:t>
            </a:r>
            <a:r>
              <a:rPr lang="fr-FR" sz="2000" dirty="0" err="1"/>
              <a:t>predict</a:t>
            </a:r>
            <a:r>
              <a:rPr lang="fr-FR" sz="2000" dirty="0"/>
              <a:t> </a:t>
            </a:r>
            <a:r>
              <a:rPr lang="fr-FR" sz="2000" dirty="0" err="1"/>
              <a:t>luma</a:t>
            </a:r>
            <a:r>
              <a:rPr lang="fr-FR" sz="2000" dirty="0"/>
              <a:t> QP.</a:t>
            </a:r>
          </a:p>
          <a:p>
            <a:pPr lvl="1"/>
            <a:r>
              <a:rPr lang="en-US" sz="2000" dirty="0" err="1"/>
              <a:t>qP</a:t>
            </a:r>
            <a:r>
              <a:rPr lang="en-US" sz="2000" baseline="-25000" dirty="0" err="1"/>
              <a:t>Y_PRED</a:t>
            </a:r>
            <a:r>
              <a:rPr lang="en-US" sz="2000" dirty="0"/>
              <a:t> = ( </a:t>
            </a:r>
            <a:r>
              <a:rPr lang="en-US" sz="2000" dirty="0" err="1"/>
              <a:t>qP</a:t>
            </a:r>
            <a:r>
              <a:rPr lang="en-US" sz="2000" baseline="-25000" dirty="0" err="1"/>
              <a:t>Y_A</a:t>
            </a:r>
            <a:r>
              <a:rPr lang="en-US" sz="2000" dirty="0"/>
              <a:t> + </a:t>
            </a:r>
            <a:r>
              <a:rPr lang="en-US" sz="2000" dirty="0" err="1"/>
              <a:t>qP</a:t>
            </a:r>
            <a:r>
              <a:rPr lang="en-US" sz="2000" baseline="-25000" dirty="0" err="1"/>
              <a:t>Y_B</a:t>
            </a:r>
            <a:r>
              <a:rPr lang="en-US" sz="2000" dirty="0"/>
              <a:t> + 1 )  &gt;&gt;  1</a:t>
            </a:r>
            <a:endParaRPr lang="fr-FR" sz="2000" dirty="0"/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QP prediction – current status</a:t>
            </a:r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3FFCB35-9876-4D47-BF3D-B58639F314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7662" y="2101119"/>
            <a:ext cx="4810932" cy="390852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F1A9ABB-3FB8-471F-9358-744870AB0252}"/>
              </a:ext>
            </a:extLst>
          </p:cNvPr>
          <p:cNvSpPr/>
          <p:nvPr/>
        </p:nvSpPr>
        <p:spPr>
          <a:xfrm>
            <a:off x="7197662" y="1387347"/>
            <a:ext cx="39789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i="1" dirty="0"/>
              <a:t>Example CTB; </a:t>
            </a:r>
            <a:r>
              <a:rPr lang="fr-FR" sz="1400" i="1" dirty="0" err="1"/>
              <a:t>solid</a:t>
            </a:r>
            <a:r>
              <a:rPr lang="fr-FR" sz="1400" i="1" dirty="0"/>
              <a:t> </a:t>
            </a:r>
            <a:r>
              <a:rPr lang="fr-FR" sz="1400" i="1" dirty="0" err="1"/>
              <a:t>lines</a:t>
            </a:r>
            <a:r>
              <a:rPr lang="fr-FR" sz="1400" i="1" dirty="0"/>
              <a:t> = </a:t>
            </a:r>
            <a:r>
              <a:rPr lang="fr-FR" sz="1400" i="1" dirty="0" err="1"/>
              <a:t>QGs</a:t>
            </a:r>
            <a:r>
              <a:rPr lang="fr-FR" sz="1400" i="1" dirty="0"/>
              <a:t>, </a:t>
            </a:r>
            <a:r>
              <a:rPr lang="fr-FR" sz="1400" i="1" dirty="0" err="1"/>
              <a:t>dashed</a:t>
            </a:r>
            <a:r>
              <a:rPr lang="fr-FR" sz="1400" i="1" dirty="0"/>
              <a:t> = </a:t>
            </a:r>
            <a:r>
              <a:rPr lang="fr-FR" sz="1400" i="1" dirty="0" err="1"/>
              <a:t>CBs</a:t>
            </a:r>
            <a:endParaRPr lang="fr-FR" sz="1400" i="1" dirty="0"/>
          </a:p>
          <a:p>
            <a:r>
              <a:rPr lang="fr-FR" sz="1400" i="1" dirty="0"/>
              <a:t>Labels = </a:t>
            </a:r>
            <a:r>
              <a:rPr lang="fr-FR" sz="1400" i="1" dirty="0" err="1"/>
              <a:t>coding</a:t>
            </a:r>
            <a:r>
              <a:rPr lang="fr-FR" sz="1400" i="1" dirty="0"/>
              <a:t> </a:t>
            </a:r>
            <a:r>
              <a:rPr lang="fr-FR" sz="1400" i="1" dirty="0" err="1"/>
              <a:t>order</a:t>
            </a:r>
            <a:endParaRPr lang="fr-FR" sz="1400" i="1" dirty="0"/>
          </a:p>
        </p:txBody>
      </p:sp>
    </p:spTree>
    <p:extLst>
      <p:ext uri="{BB962C8B-B14F-4D97-AF65-F5344CB8AC3E}">
        <p14:creationId xmlns:p14="http://schemas.microsoft.com/office/powerpoint/2010/main" val="4200136578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F39DE-7F43-4ABA-BE16-DC797CC76ADB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13"/>
          </p:nvPr>
        </p:nvSpPr>
        <p:spPr>
          <a:xfrm>
            <a:off x="381000" y="1412240"/>
            <a:ext cx="11506200" cy="1349248"/>
          </a:xfrm>
        </p:spPr>
        <p:txBody>
          <a:bodyPr>
            <a:normAutofit/>
          </a:bodyPr>
          <a:lstStyle/>
          <a:p>
            <a:r>
              <a:rPr lang="fr-FR" dirty="0"/>
              <a:t>If A or B are </a:t>
            </a:r>
            <a:r>
              <a:rPr lang="fr-FR" dirty="0" err="1"/>
              <a:t>unavailable</a:t>
            </a:r>
            <a:r>
              <a:rPr lang="fr-FR" dirty="0"/>
              <a:t> (out of CTB)</a:t>
            </a:r>
          </a:p>
          <a:p>
            <a:pPr lvl="1"/>
            <a:r>
              <a:rPr lang="fr-FR" dirty="0" err="1"/>
              <a:t>Replaced</a:t>
            </a:r>
            <a:r>
              <a:rPr lang="fr-FR" dirty="0"/>
              <a:t> by </a:t>
            </a:r>
            <a:r>
              <a:rPr lang="fr-FR" dirty="0" err="1"/>
              <a:t>qP</a:t>
            </a:r>
            <a:r>
              <a:rPr lang="fr-FR" baseline="-25000" dirty="0" err="1"/>
              <a:t>Y_PREV</a:t>
            </a:r>
            <a:r>
              <a:rPr lang="fr-FR" dirty="0"/>
              <a:t> = QP of </a:t>
            </a:r>
            <a:r>
              <a:rPr lang="fr-FR" dirty="0" err="1"/>
              <a:t>previous</a:t>
            </a:r>
            <a:r>
              <a:rPr lang="fr-FR" dirty="0"/>
              <a:t> </a:t>
            </a:r>
            <a:r>
              <a:rPr lang="fr-FR" dirty="0" err="1"/>
              <a:t>coded</a:t>
            </a:r>
            <a:r>
              <a:rPr lang="fr-FR" dirty="0"/>
              <a:t> block in </a:t>
            </a:r>
            <a:r>
              <a:rPr lang="fr-FR" dirty="0" err="1"/>
              <a:t>coding</a:t>
            </a:r>
            <a:r>
              <a:rPr lang="fr-FR" dirty="0"/>
              <a:t> </a:t>
            </a:r>
            <a:r>
              <a:rPr lang="fr-FR" dirty="0" err="1"/>
              <a:t>order</a:t>
            </a:r>
            <a:endParaRPr lang="fr-FR" dirty="0"/>
          </a:p>
          <a:p>
            <a:pPr lvl="1"/>
            <a:r>
              <a:rPr lang="fr-FR" dirty="0"/>
              <a:t>Can </a:t>
            </a:r>
            <a:r>
              <a:rPr lang="fr-FR" dirty="0" err="1"/>
              <a:t>be</a:t>
            </a:r>
            <a:r>
              <a:rPr lang="fr-FR" dirty="0"/>
              <a:t> far </a:t>
            </a:r>
            <a:r>
              <a:rPr lang="fr-FR" dirty="0" err="1"/>
              <a:t>away</a:t>
            </a:r>
            <a:r>
              <a:rPr lang="fr-FR" dirty="0"/>
              <a:t> (</a:t>
            </a:r>
            <a:r>
              <a:rPr lang="fr-FR" dirty="0" err="1"/>
              <a:t>bad</a:t>
            </a:r>
            <a:r>
              <a:rPr lang="fr-FR" dirty="0"/>
              <a:t> </a:t>
            </a:r>
            <a:r>
              <a:rPr lang="fr-FR" dirty="0" err="1"/>
              <a:t>predictor</a:t>
            </a:r>
            <a:r>
              <a:rPr lang="fr-FR" dirty="0"/>
              <a:t> = more bits to code QP-delta)</a:t>
            </a: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Neighbor availability – current status (problem)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44B40AE-A76B-44AA-93F1-CEEBE790FF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4485" y="2888662"/>
            <a:ext cx="2932257" cy="321691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9E10736-BA54-44A2-9502-374F526C4A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0603" y="3174187"/>
            <a:ext cx="3141704" cy="293139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9C14F93-EE19-493C-A29A-B28269BF1394}"/>
              </a:ext>
            </a:extLst>
          </p:cNvPr>
          <p:cNvSpPr/>
          <p:nvPr/>
        </p:nvSpPr>
        <p:spPr>
          <a:xfrm>
            <a:off x="1979227" y="6078863"/>
            <a:ext cx="21627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dirty="0" err="1"/>
              <a:t>example</a:t>
            </a:r>
            <a:r>
              <a:rPr lang="fr-FR" sz="1400" dirty="0"/>
              <a:t> for top </a:t>
            </a:r>
            <a:r>
              <a:rPr lang="fr-FR" sz="1400" dirty="0" err="1"/>
              <a:t>neighbor</a:t>
            </a:r>
            <a:endParaRPr lang="fr-FR" sz="14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14D060-3BAF-4E8C-8171-B820911B9A3E}"/>
              </a:ext>
            </a:extLst>
          </p:cNvPr>
          <p:cNvSpPr/>
          <p:nvPr/>
        </p:nvSpPr>
        <p:spPr>
          <a:xfrm>
            <a:off x="6295195" y="6105578"/>
            <a:ext cx="21531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dirty="0" err="1"/>
              <a:t>example</a:t>
            </a:r>
            <a:r>
              <a:rPr lang="fr-FR" sz="1400" dirty="0"/>
              <a:t> for </a:t>
            </a:r>
            <a:r>
              <a:rPr lang="fr-FR" sz="1400" dirty="0" err="1"/>
              <a:t>left</a:t>
            </a:r>
            <a:r>
              <a:rPr lang="fr-FR" sz="1400" dirty="0"/>
              <a:t> </a:t>
            </a:r>
            <a:r>
              <a:rPr lang="fr-FR" sz="1400" dirty="0" err="1"/>
              <a:t>neighbor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390000161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F39DE-7F43-4ABA-BE16-DC797CC76ADB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13"/>
          </p:nvPr>
        </p:nvSpPr>
        <p:spPr>
          <a:xfrm>
            <a:off x="381000" y="1412240"/>
            <a:ext cx="11506200" cy="1349248"/>
          </a:xfrm>
        </p:spPr>
        <p:txBody>
          <a:bodyPr>
            <a:normAutofit/>
          </a:bodyPr>
          <a:lstStyle/>
          <a:p>
            <a:r>
              <a:rPr lang="fr-FR" dirty="0"/>
              <a:t>If A or B are </a:t>
            </a:r>
            <a:r>
              <a:rPr lang="fr-FR" dirty="0" err="1"/>
              <a:t>unavailable</a:t>
            </a:r>
            <a:r>
              <a:rPr lang="fr-FR" dirty="0"/>
              <a:t> (out of CTB)</a:t>
            </a:r>
          </a:p>
          <a:p>
            <a:pPr lvl="1"/>
            <a:r>
              <a:rPr lang="fr-FR" dirty="0"/>
              <a:t>Ignore </a:t>
            </a:r>
            <a:r>
              <a:rPr lang="fr-FR" dirty="0" err="1"/>
              <a:t>it</a:t>
            </a:r>
            <a:r>
              <a:rPr lang="fr-FR" dirty="0"/>
              <a:t> (or replace by </a:t>
            </a:r>
            <a:r>
              <a:rPr lang="fr-FR" dirty="0" err="1"/>
              <a:t>available</a:t>
            </a:r>
            <a:r>
              <a:rPr lang="fr-FR" dirty="0"/>
              <a:t> one). </a:t>
            </a:r>
            <a:r>
              <a:rPr lang="fr-FR" dirty="0" err="1"/>
              <a:t>Same</a:t>
            </a:r>
            <a:r>
              <a:rPr lang="fr-FR" dirty="0"/>
              <a:t> as JCTVC-H0189</a:t>
            </a:r>
          </a:p>
          <a:p>
            <a:pPr lvl="1"/>
            <a:r>
              <a:rPr lang="fr-FR" dirty="0"/>
              <a:t>If none </a:t>
            </a:r>
            <a:r>
              <a:rPr lang="fr-FR" dirty="0" err="1"/>
              <a:t>available</a:t>
            </a:r>
            <a:r>
              <a:rPr lang="fr-FR" dirty="0"/>
              <a:t>, use </a:t>
            </a:r>
            <a:r>
              <a:rPr lang="fr-FR" dirty="0" err="1"/>
              <a:t>qP</a:t>
            </a:r>
            <a:r>
              <a:rPr lang="fr-FR" baseline="-25000" dirty="0" err="1"/>
              <a:t>Y_PREV</a:t>
            </a:r>
            <a:endParaRPr lang="fr-FR" baseline="-25000" dirty="0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Neighbor availability – proposal #1</a:t>
            </a:r>
            <a:endParaRPr lang="fr-FR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9C14F93-EE19-493C-A29A-B28269BF1394}"/>
              </a:ext>
            </a:extLst>
          </p:cNvPr>
          <p:cNvSpPr/>
          <p:nvPr/>
        </p:nvSpPr>
        <p:spPr>
          <a:xfrm>
            <a:off x="1979227" y="6078863"/>
            <a:ext cx="21627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dirty="0" err="1"/>
              <a:t>example</a:t>
            </a:r>
            <a:r>
              <a:rPr lang="fr-FR" sz="1400" dirty="0"/>
              <a:t> for top </a:t>
            </a:r>
            <a:r>
              <a:rPr lang="fr-FR" sz="1400" dirty="0" err="1"/>
              <a:t>neighbor</a:t>
            </a:r>
            <a:endParaRPr lang="fr-FR" sz="14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14D060-3BAF-4E8C-8171-B820911B9A3E}"/>
              </a:ext>
            </a:extLst>
          </p:cNvPr>
          <p:cNvSpPr/>
          <p:nvPr/>
        </p:nvSpPr>
        <p:spPr>
          <a:xfrm>
            <a:off x="6295195" y="6105578"/>
            <a:ext cx="21531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dirty="0" err="1"/>
              <a:t>example</a:t>
            </a:r>
            <a:r>
              <a:rPr lang="fr-FR" sz="1400" dirty="0"/>
              <a:t> for </a:t>
            </a:r>
            <a:r>
              <a:rPr lang="fr-FR" sz="1400" dirty="0" err="1"/>
              <a:t>left</a:t>
            </a:r>
            <a:r>
              <a:rPr lang="fr-FR" sz="1400" dirty="0"/>
              <a:t> </a:t>
            </a:r>
            <a:r>
              <a:rPr lang="fr-FR" sz="1400" dirty="0" err="1"/>
              <a:t>neighbor</a:t>
            </a:r>
            <a:endParaRPr lang="fr-FR" sz="1400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52DE5E2-93CE-4C42-B141-7C6A16A7C1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685" y="2888662"/>
            <a:ext cx="2932257" cy="321691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A14A431-5214-4F17-A4ED-57A6A8C1E7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0603" y="3174734"/>
            <a:ext cx="3141704" cy="293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361191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F39DE-7F43-4ABA-BE16-DC797CC76ADB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13"/>
          </p:nvPr>
        </p:nvSpPr>
        <p:spPr>
          <a:xfrm>
            <a:off x="381000" y="1412240"/>
            <a:ext cx="11506200" cy="1349248"/>
          </a:xfrm>
        </p:spPr>
        <p:txBody>
          <a:bodyPr>
            <a:normAutofit fontScale="92500" lnSpcReduction="10000"/>
          </a:bodyPr>
          <a:lstStyle/>
          <a:p>
            <a:r>
              <a:rPr lang="fr-FR" dirty="0" err="1"/>
              <a:t>Allow</a:t>
            </a:r>
            <a:r>
              <a:rPr lang="fr-FR" dirty="0"/>
              <a:t> </a:t>
            </a:r>
            <a:r>
              <a:rPr lang="fr-FR" dirty="0" err="1"/>
              <a:t>using</a:t>
            </a:r>
            <a:r>
              <a:rPr lang="fr-FR" dirty="0"/>
              <a:t> </a:t>
            </a:r>
            <a:r>
              <a:rPr lang="fr-FR" dirty="0" err="1"/>
              <a:t>left</a:t>
            </a:r>
            <a:r>
              <a:rPr lang="fr-FR" dirty="0"/>
              <a:t> </a:t>
            </a:r>
            <a:r>
              <a:rPr lang="fr-FR" dirty="0" err="1"/>
              <a:t>neighbor</a:t>
            </a:r>
            <a:r>
              <a:rPr lang="fr-FR" dirty="0"/>
              <a:t> on the </a:t>
            </a:r>
            <a:r>
              <a:rPr lang="fr-FR" dirty="0" err="1"/>
              <a:t>left</a:t>
            </a:r>
            <a:r>
              <a:rPr lang="fr-FR" dirty="0"/>
              <a:t> </a:t>
            </a:r>
            <a:r>
              <a:rPr lang="fr-FR" dirty="0" err="1"/>
              <a:t>edge</a:t>
            </a:r>
            <a:endParaRPr lang="fr-FR" dirty="0"/>
          </a:p>
          <a:p>
            <a:pPr lvl="1"/>
            <a:r>
              <a:rPr lang="fr-FR" dirty="0"/>
              <a:t>Inside CTB, </a:t>
            </a:r>
            <a:r>
              <a:rPr lang="fr-FR" dirty="0" err="1"/>
              <a:t>QPs</a:t>
            </a:r>
            <a:r>
              <a:rPr lang="fr-FR" dirty="0"/>
              <a:t> of A and B </a:t>
            </a:r>
            <a:r>
              <a:rPr lang="fr-FR" dirty="0" err="1"/>
              <a:t>form</a:t>
            </a:r>
            <a:r>
              <a:rPr lang="fr-FR" dirty="0"/>
              <a:t> a </a:t>
            </a:r>
            <a:r>
              <a:rPr lang="fr-FR" dirty="0" err="1"/>
              <a:t>wavefront</a:t>
            </a:r>
            <a:r>
              <a:rPr lang="fr-FR" dirty="0"/>
              <a:t> </a:t>
            </a:r>
            <a:r>
              <a:rPr lang="fr-FR" dirty="0" err="1"/>
              <a:t>when</a:t>
            </a:r>
            <a:r>
              <a:rPr lang="fr-FR" dirty="0"/>
              <a:t> scanning </a:t>
            </a:r>
            <a:r>
              <a:rPr lang="fr-FR" dirty="0" err="1"/>
              <a:t>CBs</a:t>
            </a:r>
            <a:r>
              <a:rPr lang="fr-FR" dirty="0"/>
              <a:t> in </a:t>
            </a:r>
            <a:r>
              <a:rPr lang="fr-FR" dirty="0" err="1"/>
              <a:t>coding</a:t>
            </a:r>
            <a:r>
              <a:rPr lang="fr-FR" dirty="0"/>
              <a:t> </a:t>
            </a:r>
            <a:r>
              <a:rPr lang="fr-FR" dirty="0" err="1"/>
              <a:t>order</a:t>
            </a:r>
            <a:endParaRPr lang="fr-FR" dirty="0"/>
          </a:p>
          <a:p>
            <a:pPr lvl="1"/>
            <a:r>
              <a:rPr lang="fr-FR" dirty="0"/>
              <a:t>Vertical front (orange, for A </a:t>
            </a:r>
            <a:r>
              <a:rPr lang="fr-FR" dirty="0" err="1"/>
              <a:t>neighbor</a:t>
            </a:r>
            <a:r>
              <a:rPr lang="fr-FR" dirty="0"/>
              <a:t>) can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reused</a:t>
            </a:r>
            <a:r>
              <a:rPr lang="fr-FR" dirty="0"/>
              <a:t> at no </a:t>
            </a:r>
            <a:r>
              <a:rPr lang="fr-FR" dirty="0" err="1"/>
              <a:t>cost</a:t>
            </a:r>
            <a:r>
              <a:rPr lang="fr-FR" dirty="0"/>
              <a:t> for </a:t>
            </a:r>
            <a:r>
              <a:rPr lang="fr-FR" dirty="0" err="1"/>
              <a:t>next</a:t>
            </a:r>
            <a:r>
              <a:rPr lang="fr-FR" dirty="0"/>
              <a:t> CTB (</a:t>
            </a:r>
            <a:r>
              <a:rPr lang="fr-FR" dirty="0" err="1"/>
              <a:t>which</a:t>
            </a:r>
            <a:r>
              <a:rPr lang="fr-FR" dirty="0"/>
              <a:t> </a:t>
            </a:r>
            <a:r>
              <a:rPr lang="fr-FR" dirty="0" err="1"/>
              <a:t>follows</a:t>
            </a:r>
            <a:r>
              <a:rPr lang="fr-FR" dirty="0"/>
              <a:t> on the right in raster scan </a:t>
            </a:r>
            <a:r>
              <a:rPr lang="fr-FR" dirty="0" err="1"/>
              <a:t>order</a:t>
            </a:r>
            <a:r>
              <a:rPr lang="fr-FR" dirty="0"/>
              <a:t>)</a:t>
            </a:r>
            <a:endParaRPr lang="fr-FR" baseline="-25000" dirty="0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Neighbor availability – proposal #2</a:t>
            </a:r>
            <a:endParaRPr lang="fr-FR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9C14F93-EE19-493C-A29A-B28269BF1394}"/>
              </a:ext>
            </a:extLst>
          </p:cNvPr>
          <p:cNvSpPr/>
          <p:nvPr/>
        </p:nvSpPr>
        <p:spPr>
          <a:xfrm>
            <a:off x="1208223" y="6078863"/>
            <a:ext cx="37047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1400" dirty="0" err="1"/>
              <a:t>Wavefront</a:t>
            </a:r>
            <a:r>
              <a:rPr lang="fr-FR" sz="1400" dirty="0"/>
              <a:t>-style QP </a:t>
            </a:r>
            <a:r>
              <a:rPr lang="fr-FR" sz="1400" dirty="0" err="1"/>
              <a:t>storage</a:t>
            </a:r>
            <a:r>
              <a:rPr lang="fr-FR" sz="1400" dirty="0"/>
              <a:t> </a:t>
            </a:r>
            <a:r>
              <a:rPr lang="fr-FR" sz="1400" dirty="0" err="1"/>
              <a:t>inside</a:t>
            </a:r>
            <a:r>
              <a:rPr lang="fr-FR" sz="1400" dirty="0"/>
              <a:t> </a:t>
            </a:r>
            <a:r>
              <a:rPr lang="fr-FR" sz="1400" dirty="0" err="1"/>
              <a:t>luma</a:t>
            </a:r>
            <a:r>
              <a:rPr lang="fr-FR" sz="1400" dirty="0"/>
              <a:t> CTB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14D060-3BAF-4E8C-8171-B820911B9A3E}"/>
              </a:ext>
            </a:extLst>
          </p:cNvPr>
          <p:cNvSpPr/>
          <p:nvPr/>
        </p:nvSpPr>
        <p:spPr>
          <a:xfrm>
            <a:off x="6179243" y="6105578"/>
            <a:ext cx="23850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1400" dirty="0" err="1"/>
              <a:t>Using</a:t>
            </a:r>
            <a:r>
              <a:rPr lang="fr-FR" sz="1400" dirty="0"/>
              <a:t> A on </a:t>
            </a:r>
            <a:r>
              <a:rPr lang="fr-FR" sz="1400" dirty="0" err="1"/>
              <a:t>left</a:t>
            </a:r>
            <a:r>
              <a:rPr lang="fr-FR" sz="1400" dirty="0"/>
              <a:t> </a:t>
            </a:r>
            <a:r>
              <a:rPr lang="fr-FR" sz="1400" dirty="0" err="1"/>
              <a:t>edge</a:t>
            </a:r>
            <a:r>
              <a:rPr lang="fr-FR" sz="1400" dirty="0"/>
              <a:t> of CTB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B1FD09E-1149-4662-B2B3-F83C4E98C1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423" y="2803005"/>
            <a:ext cx="3017939" cy="3302573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E960D956-B403-4DE7-9E6F-0E5653ED6A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5112" y="3174187"/>
            <a:ext cx="3151224" cy="293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191527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F39DE-7F43-4ABA-BE16-DC797CC76ADB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In VVC, QG alignment changes significantly</a:t>
            </a:r>
          </a:p>
          <a:p>
            <a:pPr lvl="1"/>
            <a:r>
              <a:rPr lang="en-US" sz="2000" dirty="0"/>
              <a:t>Neighbors of top-left corner may not be the best choice</a:t>
            </a:r>
          </a:p>
          <a:p>
            <a:pPr lvl="1"/>
            <a:r>
              <a:rPr lang="en-US" sz="2000" dirty="0"/>
              <a:t>Could use neighbors of middle-left and middle-top samples</a:t>
            </a:r>
          </a:p>
          <a:p>
            <a:pPr lvl="1"/>
            <a:r>
              <a:rPr lang="en-US" sz="2000" dirty="0"/>
              <a:t>Or more complex rule (closest surface, longest common boundary length, …)</a:t>
            </a: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A &amp; B neighbors – proposal #3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3945E5A-5F56-43FE-AD55-61D9CDD5C3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1018" y="1756679"/>
            <a:ext cx="3909676" cy="390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936985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4178300" y="2856716"/>
            <a:ext cx="3713163" cy="444737"/>
          </a:xfrm>
        </p:spPr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</a:t>
            </a:r>
            <a:r>
              <a:rPr lang="fr-FR" dirty="0" err="1"/>
              <a:t>you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6227148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Technicolor Template (blue)">
  <a:themeElements>
    <a:clrScheme name="BLUE TEMPLATE">
      <a:dk1>
        <a:srgbClr val="000000"/>
      </a:dk1>
      <a:lt1>
        <a:sysClr val="window" lastClr="FFFFFF"/>
      </a:lt1>
      <a:dk2>
        <a:srgbClr val="4096CA"/>
      </a:dk2>
      <a:lt2>
        <a:srgbClr val="E7E6E6"/>
      </a:lt2>
      <a:accent1>
        <a:srgbClr val="064A77"/>
      </a:accent1>
      <a:accent2>
        <a:srgbClr val="4594D0"/>
      </a:accent2>
      <a:accent3>
        <a:srgbClr val="8DC5EB"/>
      </a:accent3>
      <a:accent4>
        <a:srgbClr val="91C5EB"/>
      </a:accent4>
      <a:accent5>
        <a:srgbClr val="6CACDE"/>
      </a:accent5>
      <a:accent6>
        <a:srgbClr val="2570B5"/>
      </a:accent6>
      <a:hlink>
        <a:srgbClr val="0563C1"/>
      </a:hlink>
      <a:folHlink>
        <a:srgbClr val="1761A9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chnicolor Presentation Template (purple) 161214_1.potx" id="{1CB2EE62-E000-485E-8312-86A4A309569E}" vid="{751A49F1-3A7C-46D3-9040-43EA09D38F6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3" Type="http://schemas.microsoft.com/office/2011/relationships/webextension" Target="webextension3.xml"/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8">
    <wetp:webextensionref xmlns:r="http://schemas.openxmlformats.org/officeDocument/2006/relationships" r:id="rId1"/>
  </wetp:taskpane>
  <wetp:taskpane dockstate="right" visibility="0" width="350" row="9">
    <wetp:webextensionref xmlns:r="http://schemas.openxmlformats.org/officeDocument/2006/relationships" r:id="rId2"/>
  </wetp:taskpane>
  <wetp:taskpane dockstate="right" visibility="0" width="350" row="10">
    <wetp:webextensionref xmlns:r="http://schemas.openxmlformats.org/officeDocument/2006/relationships" r:id="rId3"/>
  </wetp:taskpane>
</wetp:taskpanes>
</file>

<file path=ppt/webextensions/webextension1.xml><?xml version="1.0" encoding="utf-8"?>
<we:webextension xmlns:we="http://schemas.microsoft.com/office/webextensions/webextension/2010/11" id="{A26E38A1-0103-47F5-846A-D06CB43AF87B}">
  <we:reference id="wa104178141" version="3.0.9.5" store="en-US" storeType="OMEX"/>
  <we:alternateReferences/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7ED9DCC5-12BF-408D-BA25-231C1C13C80D}">
  <we:reference id="wa104379997" version="1.0.0.2" store="en-US" storeType="OMEX"/>
  <we:alternateReferences/>
  <we:properties/>
  <we:bindings/>
  <we:snapshot xmlns:r="http://schemas.openxmlformats.org/officeDocument/2006/relationships"/>
</we:webextension>
</file>

<file path=ppt/webextensions/webextension3.xml><?xml version="1.0" encoding="utf-8"?>
<we:webextension xmlns:we="http://schemas.microsoft.com/office/webextensions/webextension/2010/11" id="{2E95742E-E1F3-4DF4-877A-3CC81F581A9F}">
  <we:reference id="wa104380508" version="1.1.0.1" store="en-US" storeType="OMEX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E43B44DBA7E5A459B7A8B0361BDFDBA" ma:contentTypeVersion="10" ma:contentTypeDescription="Create a new document." ma:contentTypeScope="" ma:versionID="9771953b36641fedbd146b14df277d26">
  <xsd:schema xmlns:xsd="http://www.w3.org/2001/XMLSchema" xmlns:xs="http://www.w3.org/2001/XMLSchema" xmlns:p="http://schemas.microsoft.com/office/2006/metadata/properties" xmlns:ns1="http://schemas.microsoft.com/sharepoint/v3" xmlns:ns2="9e2d2145-7778-45b9-924c-4b2caeb6da2f" xmlns:ns3="83d7255b-46b8-4f9d-b619-b25039a55d35" targetNamespace="http://schemas.microsoft.com/office/2006/metadata/properties" ma:root="true" ma:fieldsID="74d123a43da5398d402a97c6e9279980" ns1:_="" ns2:_="" ns3:_="">
    <xsd:import namespace="http://schemas.microsoft.com/sharepoint/v3"/>
    <xsd:import namespace="9e2d2145-7778-45b9-924c-4b2caeb6da2f"/>
    <xsd:import namespace="83d7255b-46b8-4f9d-b619-b25039a55d3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4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 ma:readOnly="false">
      <xsd:simpleType>
        <xsd:restriction base="dms:Unknown"/>
      </xsd:simpleType>
    </xsd:element>
    <xsd:element name="PublishingExpirationDate" ma:index="5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 ma:readOnly="fals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2d2145-7778-45b9-924c-4b2caeb6da2f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d7255b-46b8-4f9d-b619-b25039a55d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_dlc_DocId xmlns="9e2d2145-7778-45b9-924c-4b2caeb6da2f">UZARMENNDTMD-1779200451-452</_dlc_DocId>
    <_dlc_DocIdUrl xmlns="9e2d2145-7778-45b9-924c-4b2caeb6da2f">
      <Url>https://technicolor.sharepoint.com/sites/mytechnicolor/companyinfo/businessorganization/transversalfunctions/marketingandbranding/_layouts/15/DocIdRedir.aspx?ID=UZARMENNDTMD-1779200451-452</Url>
      <Description>UZARMENNDTMD-1779200451-452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7D8DEFA-55B8-45F8-A7FA-3B2D12FAFBA4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1E45D0DD-C88A-4CC1-9E25-D85978ACAD3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9e2d2145-7778-45b9-924c-4b2caeb6da2f"/>
    <ds:schemaRef ds:uri="83d7255b-46b8-4f9d-b619-b25039a55d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306FC5E-99D9-4D8C-9578-D2EE70264A98}">
  <ds:schemaRefs>
    <ds:schemaRef ds:uri="http://purl.org/dc/terms/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83d7255b-46b8-4f9d-b619-b25039a55d35"/>
    <ds:schemaRef ds:uri="9e2d2145-7778-45b9-924c-4b2caeb6da2f"/>
    <ds:schemaRef ds:uri="http://schemas.microsoft.com/office/2006/metadata/properties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C9202315-7FE1-4377-BE95-AA79F94E5FF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Technicolor Template (blue).potx</Template>
  <TotalTime>22967</TotalTime>
  <Words>347</Words>
  <Application>Microsoft Office PowerPoint</Application>
  <PresentationFormat>Grand écran</PresentationFormat>
  <Paragraphs>45</Paragraphs>
  <Slides>8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1" baseType="lpstr">
      <vt:lpstr>Arial</vt:lpstr>
      <vt:lpstr>Calibri</vt:lpstr>
      <vt:lpstr>Technicolor Template (blue)</vt:lpstr>
      <vt:lpstr>CE7-related QP prediction and neighbor availability</vt:lpstr>
      <vt:lpstr>Contents</vt:lpstr>
      <vt:lpstr>QP prediction – current status</vt:lpstr>
      <vt:lpstr>Neighbor availability – current status (problem)</vt:lpstr>
      <vt:lpstr>Neighbor availability – proposal #1</vt:lpstr>
      <vt:lpstr>Neighbor availability – proposal #2</vt:lpstr>
      <vt:lpstr>Which A &amp; B neighbors – proposal #3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Technicolor</dc:creator>
  <cp:keywords/>
  <dc:description/>
  <cp:lastModifiedBy>De Lagrange Philippe</cp:lastModifiedBy>
  <cp:revision>1995</cp:revision>
  <cp:lastPrinted>2017-02-16T10:36:22Z</cp:lastPrinted>
  <dcterms:created xsi:type="dcterms:W3CDTF">2014-12-08T11:56:32Z</dcterms:created>
  <dcterms:modified xsi:type="dcterms:W3CDTF">2019-01-02T11:12:51Z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0x0101001E43B44DBA7E5A459B7A8B0361BDFDBA</vt:lpwstr>
  </property>
  <property fmtid="{D5CDD505-2E9C-101B-9397-08002B2CF9AE}" pid="3" name="_dlc_DocIdItemGuid">
    <vt:lpwstr>969fdbcf-bacd-4f26-ae3c-a69f81b6eea4</vt:lpwstr>
  </property>
</Properties>
</file>