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257" r:id="rId4"/>
    <p:sldId id="341" r:id="rId5"/>
    <p:sldId id="342" r:id="rId6"/>
    <p:sldId id="343" r:id="rId7"/>
    <p:sldId id="344" r:id="rId8"/>
    <p:sldId id="332" r:id="rId9"/>
    <p:sldId id="328" r:id="rId10"/>
    <p:sldId id="329" r:id="rId11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00EE"/>
    <a:srgbClr val="0041C0"/>
    <a:srgbClr val="DA0000"/>
    <a:srgbClr val="6BA14D"/>
    <a:srgbClr val="003EEE"/>
    <a:srgbClr val="1356DB"/>
    <a:srgbClr val="00299E"/>
    <a:srgbClr val="0B2B93"/>
    <a:srgbClr val="003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>
      <p:cViewPr varScale="1">
        <p:scale>
          <a:sx n="113" d="100"/>
          <a:sy n="113" d="100"/>
        </p:scale>
        <p:origin x="1464" y="108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08.01.2019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100" kern="0" dirty="0">
                <a:latin typeface="Arial"/>
                <a:ea typeface="ＭＳ Ｐゴシック" charset="0"/>
                <a:cs typeface="Arial"/>
              </a:rPr>
              <a:t>JVET-M0316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CE9-related: simplification of BDOF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Ru-Ling Liao Chong Soon Lim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Simplification of bi-directional optical flow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Removing up to </a:t>
            </a: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98% multiplication operations of BDOF</a:t>
            </a:r>
          </a:p>
          <a:p>
            <a:pPr>
              <a:spcBef>
                <a:spcPts val="1200"/>
              </a:spcBef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Reduce 60% on chip buffer of BDOF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0.15% loss, 99% </a:t>
            </a:r>
            <a:r>
              <a:rPr lang="en-US" dirty="0" err="1">
                <a:sym typeface="Wingdings" panose="05000000000000000000" pitchFamily="2" charset="2"/>
              </a:rPr>
              <a:t>EncT</a:t>
            </a:r>
            <a:r>
              <a:rPr lang="en-US" dirty="0">
                <a:sym typeface="Wingdings" panose="05000000000000000000" pitchFamily="2" charset="2"/>
              </a:rPr>
              <a:t>, </a:t>
            </a: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95% </a:t>
            </a:r>
            <a:r>
              <a:rPr lang="en-US" dirty="0" err="1">
                <a:solidFill>
                  <a:srgbClr val="0000E6"/>
                </a:solidFill>
                <a:sym typeface="Wingdings" panose="05000000000000000000" pitchFamily="2" charset="2"/>
              </a:rPr>
              <a:t>DecT</a:t>
            </a:r>
            <a:r>
              <a:rPr lang="en-US" dirty="0">
                <a:solidFill>
                  <a:srgbClr val="0000E6"/>
                </a:solidFill>
                <a:sym typeface="Wingdings" panose="05000000000000000000" pitchFamily="2" charset="2"/>
              </a:rPr>
              <a:t> </a:t>
            </a:r>
            <a:r>
              <a:rPr lang="en-US" dirty="0">
                <a:sym typeface="Wingdings" panose="05000000000000000000" pitchFamily="2" charset="2"/>
              </a:rPr>
              <a:t>in RA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Complexity of BDOF in VTM-3.0</a:t>
            </a:r>
            <a:endParaRPr lang="en-SG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23" y="556022"/>
            <a:ext cx="6660356" cy="4175522"/>
          </a:xfrm>
        </p:spPr>
        <p:txBody>
          <a:bodyPr/>
          <a:lstStyle/>
          <a:p>
            <a:pPr>
              <a:defRPr/>
            </a:pPr>
            <a:r>
              <a:rPr lang="en-US" dirty="0"/>
              <a:t>Overall, </a:t>
            </a:r>
            <a:r>
              <a:rPr lang="en-US" dirty="0">
                <a:solidFill>
                  <a:srgbClr val="0000E6"/>
                </a:solidFill>
              </a:rPr>
              <a:t>15% increase in multiplications</a:t>
            </a:r>
          </a:p>
          <a:p>
            <a:pPr>
              <a:defRPr/>
            </a:pPr>
            <a:r>
              <a:rPr lang="en-US" dirty="0"/>
              <a:t>From pipeline point of view, </a:t>
            </a:r>
            <a:r>
              <a:rPr lang="en-US" dirty="0">
                <a:solidFill>
                  <a:srgbClr val="0000E6"/>
                </a:solidFill>
              </a:rPr>
              <a:t>253%</a:t>
            </a:r>
            <a:r>
              <a:rPr lang="en-US" dirty="0"/>
              <a:t> increase in multiplications in reconstruction stage</a:t>
            </a:r>
          </a:p>
          <a:p>
            <a:pPr>
              <a:defRPr/>
            </a:pPr>
            <a:endParaRPr lang="en-S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01" y="1635646"/>
            <a:ext cx="6709998" cy="300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2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0" y="11906"/>
            <a:ext cx="6858000" cy="471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Proposal’s complexity reduction</a:t>
            </a:r>
            <a:endParaRPr lang="en-SG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823" y="556022"/>
            <a:ext cx="6660356" cy="4175522"/>
          </a:xfrm>
        </p:spPr>
        <p:txBody>
          <a:bodyPr/>
          <a:lstStyle/>
          <a:p>
            <a:pPr>
              <a:defRPr/>
            </a:pPr>
            <a:r>
              <a:rPr lang="en-US" dirty="0"/>
              <a:t>All 32-bit multiplications are removed</a:t>
            </a:r>
          </a:p>
          <a:p>
            <a:pPr>
              <a:defRPr/>
            </a:pPr>
            <a:r>
              <a:rPr lang="en-US" dirty="0"/>
              <a:t>Up to 98% multiplications in BDOF are removed</a:t>
            </a:r>
            <a:endParaRPr lang="en-S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r="24245"/>
          <a:stretch/>
        </p:blipFill>
        <p:spPr>
          <a:xfrm>
            <a:off x="74001" y="1635646"/>
            <a:ext cx="5083191" cy="3004492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CC0E99E-CB16-44C5-A9C3-9817E9674FB0}"/>
              </a:ext>
            </a:extLst>
          </p:cNvPr>
          <p:cNvCxnSpPr/>
          <p:nvPr/>
        </p:nvCxnSpPr>
        <p:spPr>
          <a:xfrm>
            <a:off x="2924944" y="2931790"/>
            <a:ext cx="576064" cy="1708348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5436CBF-BBAA-4950-B397-EBFDB45F2E2D}"/>
              </a:ext>
            </a:extLst>
          </p:cNvPr>
          <p:cNvCxnSpPr/>
          <p:nvPr/>
        </p:nvCxnSpPr>
        <p:spPr>
          <a:xfrm>
            <a:off x="3753036" y="2977493"/>
            <a:ext cx="576064" cy="1708348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E3F5467-E75C-4B95-BADD-BDC078D61E7C}"/>
              </a:ext>
            </a:extLst>
          </p:cNvPr>
          <p:cNvSpPr txBox="1"/>
          <p:nvPr/>
        </p:nvSpPr>
        <p:spPr>
          <a:xfrm>
            <a:off x="2954465" y="2608161"/>
            <a:ext cx="134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removed</a:t>
            </a:r>
          </a:p>
        </p:txBody>
      </p:sp>
    </p:spTree>
    <p:extLst>
      <p:ext uri="{BB962C8B-B14F-4D97-AF65-F5344CB8AC3E}">
        <p14:creationId xmlns:p14="http://schemas.microsoft.com/office/powerpoint/2010/main" val="3336770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algorithm</a:t>
            </a:r>
            <a:endParaRPr lang="en-SG" dirty="0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35C5DFBE-74AC-473F-AD16-9F82891F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735" y="458986"/>
            <a:ext cx="5766164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38618" tIns="19309" rIns="38618" bIns="19309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dirty="0">
                <a:solidFill>
                  <a:schemeClr val="bg1"/>
                </a:solidFill>
              </a:rPr>
              <a:t>Proposed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88640" y="1701583"/>
                <a:ext cx="5358609" cy="407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dirty="0"/>
                  <a:t>s</a:t>
                </a:r>
                <a:r>
                  <a:rPr lang="pt-BR" baseline="-25000" dirty="0"/>
                  <a:t>3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/>
                          </a:rPr>
                          <m:t>[</m:t>
                        </m:r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</a:rPr>
                          <m:t>]∊Ω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sup>
                      <m:e>
                        <m:r>
                          <a:rPr lang="en-US" b="0" i="1" smtClean="0">
                            <a:latin typeface="Cambria Math"/>
                          </a:rPr>
                          <m:t>𝑠𝑖𝑔𝑛</m:t>
                        </m:r>
                        <m:d>
                          <m:d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𝐼</m:t>
                            </m:r>
                            <m:r>
                              <a:rPr lang="en-US" i="1" baseline="-25000">
                                <a:latin typeface="Cambria Math"/>
                              </a:rPr>
                              <m:t>𝑥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𝐼𝑥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0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dirty="0"/>
                          <m:t>×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baseline="30000" smtClean="0">
                            <a:latin typeface="Cambria Math"/>
                          </a:rPr>
                          <m:t>1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baseline="30000" smtClean="0">
                            <a:latin typeface="Cambria Math"/>
                          </a:rPr>
                          <m:t>0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0" y="1701583"/>
                <a:ext cx="5358609" cy="407227"/>
              </a:xfrm>
              <a:prstGeom prst="rect">
                <a:avLst/>
              </a:prstGeom>
              <a:blipFill>
                <a:blip r:embed="rId2"/>
                <a:stretch>
                  <a:fillRect l="-1024" t="-107463" b="-159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8640" y="2203797"/>
                <a:ext cx="5358609" cy="407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dirty="0"/>
                  <a:t>s</a:t>
                </a:r>
                <a:r>
                  <a:rPr lang="pt-BR" baseline="-25000" dirty="0"/>
                  <a:t>4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/>
                          </a:rPr>
                          <m:t>[</m:t>
                        </m:r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</a:rPr>
                          <m:t>]∊Ω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sup>
                      <m:e>
                        <m:r>
                          <a:rPr lang="en-US" b="0" i="1" smtClean="0">
                            <a:latin typeface="Cambria Math"/>
                          </a:rPr>
                          <m:t>𝑠𝑖𝑔𝑛</m:t>
                        </m:r>
                        <m:d>
                          <m:d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𝐼</m:t>
                            </m:r>
                            <m:r>
                              <a:rPr lang="en-US" i="1" baseline="-25000">
                                <a:latin typeface="Cambria Math"/>
                              </a:rPr>
                              <m:t>𝑦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𝐼𝑦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0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dirty="0"/>
                          <m:t>×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baseline="30000" smtClean="0">
                            <a:latin typeface="Cambria Math"/>
                          </a:rPr>
                          <m:t>1</m:t>
                        </m:r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baseline="30000" smtClean="0">
                            <a:latin typeface="Cambria Math"/>
                          </a:rPr>
                          <m:t>0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0" y="2203797"/>
                <a:ext cx="5358609" cy="407227"/>
              </a:xfrm>
              <a:prstGeom prst="rect">
                <a:avLst/>
              </a:prstGeom>
              <a:blipFill>
                <a:blip r:embed="rId3"/>
                <a:stretch>
                  <a:fillRect l="-1024" t="-109091" b="-16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D1FE08-53C6-43C9-8DC8-E8C7B5BE8F8E}"/>
                  </a:ext>
                </a:extLst>
              </p:cNvPr>
              <p:cNvSpPr txBox="1"/>
              <p:nvPr/>
            </p:nvSpPr>
            <p:spPr>
              <a:xfrm>
                <a:off x="188640" y="555526"/>
                <a:ext cx="3773574" cy="407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dirty="0"/>
                  <a:t>s</a:t>
                </a:r>
                <a:r>
                  <a:rPr lang="pt-BR" baseline="-25000" dirty="0"/>
                  <a:t>1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/>
                          </a:rPr>
                          <m:t>[</m:t>
                        </m:r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</a:rPr>
                          <m:t>]∊Ω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sup>
                      <m:e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𝐼</m:t>
                            </m:r>
                            <m:r>
                              <a:rPr lang="en-US" b="0" i="1" baseline="-25000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en-US" b="0" i="1" baseline="30000" smtClean="0">
                                <a:latin typeface="Cambria Math"/>
                              </a:rPr>
                              <m:t>1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𝐼</m:t>
                            </m:r>
                            <m:r>
                              <a:rPr lang="en-US" i="1" baseline="-25000">
                                <a:latin typeface="Cambria Math"/>
                              </a:rPr>
                              <m:t>𝑥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0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FD1FE08-53C6-43C9-8DC8-E8C7B5BE8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0" y="555526"/>
                <a:ext cx="3773574" cy="407227"/>
              </a:xfrm>
              <a:prstGeom prst="rect">
                <a:avLst/>
              </a:prstGeom>
              <a:blipFill>
                <a:blip r:embed="rId4"/>
                <a:stretch>
                  <a:fillRect l="-1454" t="-107463" b="-159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843D07F-FC45-4046-A62A-0583B5E6950B}"/>
                  </a:ext>
                </a:extLst>
              </p:cNvPr>
              <p:cNvSpPr txBox="1"/>
              <p:nvPr/>
            </p:nvSpPr>
            <p:spPr>
              <a:xfrm>
                <a:off x="188640" y="1116440"/>
                <a:ext cx="3773574" cy="407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t-BR" dirty="0"/>
                  <a:t>s</a:t>
                </a:r>
                <a:r>
                  <a:rPr lang="pt-BR" baseline="-25000" dirty="0"/>
                  <a:t>2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/>
                          </a:rPr>
                          <m:t>[</m:t>
                        </m:r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  <m:r>
                          <a:rPr lang="en-US" b="0" i="1" smtClean="0">
                            <a:latin typeface="Cambria Math"/>
                          </a:rPr>
                          <m:t>]∊Ω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 </m:t>
                        </m:r>
                      </m:sup>
                      <m:e>
                        <m:r>
                          <a:rPr lang="en-US" b="0" i="1" smtClean="0">
                            <a:latin typeface="Cambria Math"/>
                          </a:rPr>
                          <m:t>𝑎𝑏𝑠</m:t>
                        </m:r>
                        <m:d>
                          <m:dPr>
                            <m:ctrlPr>
                              <a:rPr lang="pt-B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𝐼</m:t>
                            </m:r>
                            <m:r>
                              <a:rPr lang="en-US" b="0" i="1" baseline="-25000" smtClean="0">
                                <a:latin typeface="Cambria Math"/>
                              </a:rPr>
                              <m:t>𝑦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1</m:t>
                            </m:r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𝐼𝑦</m:t>
                            </m:r>
                            <m:r>
                              <a:rPr lang="en-US" i="1" baseline="30000">
                                <a:latin typeface="Cambria Math"/>
                              </a:rPr>
                              <m:t>0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843D07F-FC45-4046-A62A-0583B5E69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40" y="1116440"/>
                <a:ext cx="3773574" cy="407227"/>
              </a:xfrm>
              <a:prstGeom prst="rect">
                <a:avLst/>
              </a:prstGeom>
              <a:blipFill>
                <a:blip r:embed="rId5"/>
                <a:stretch>
                  <a:fillRect l="-1454" t="-107463" b="-159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3ADA4FA-4B5B-42F2-8481-58CA83ED24E8}"/>
                  </a:ext>
                </a:extLst>
              </p:cNvPr>
              <p:cNvSpPr/>
              <p:nvPr/>
            </p:nvSpPr>
            <p:spPr>
              <a:xfrm>
                <a:off x="232806" y="2715766"/>
                <a:ext cx="2635138" cy="2655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If S1 &gt; </a:t>
                </a:r>
                <a:r>
                  <a:rPr lang="en-CA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</a:t>
                </a:r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&amp; s2 &lt; </a:t>
                </a:r>
                <a:r>
                  <a:rPr lang="en-CA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</a:t>
                </a:r>
                <a:endParaRPr lang="en-CA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 hangingPunct="0"/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hangingPunct="0"/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Else If S2 &gt; </a:t>
                </a:r>
                <a:r>
                  <a:rPr lang="en-CA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</a:t>
                </a:r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&amp; s2 &lt; </a:t>
                </a:r>
                <a:r>
                  <a:rPr lang="en-CA" dirty="0" err="1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</a:t>
                </a:r>
                <a:endParaRPr lang="en-CA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 hangingPunct="0"/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0, </a:t>
                </a:r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SG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hangingPunct="0"/>
                <a:r>
                  <a:rPr lang="en-CA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Else</a:t>
                </a:r>
                <a:endParaRPr lang="en-SG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pt-BR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v</a:t>
                </a:r>
                <a:r>
                  <a:rPr lang="pt-BR" baseline="-25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y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en-US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en-SG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3ADA4FA-4B5B-42F2-8481-58CA83ED24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06" y="2715766"/>
                <a:ext cx="2635138" cy="2655727"/>
              </a:xfrm>
              <a:prstGeom prst="rect">
                <a:avLst/>
              </a:prstGeom>
              <a:blipFill>
                <a:blip r:embed="rId6"/>
                <a:stretch>
                  <a:fillRect l="-1852" t="-1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1718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BDOF on-chip buffer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VTM3.0: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M*N*5*32bit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Proposal: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M*N*4*16bit (60% reduction)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M*N is block size to store </a:t>
            </a:r>
            <a:r>
              <a:rPr lang="en-US"/>
              <a:t>intermediate values</a:t>
            </a:r>
            <a:endParaRPr lang="en-S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532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0.15% B-D rate loss</a:t>
            </a:r>
          </a:p>
          <a:p>
            <a:r>
              <a:rPr lang="en-US" dirty="0"/>
              <a:t>5% </a:t>
            </a:r>
            <a:r>
              <a:rPr lang="en-US" dirty="0" err="1"/>
              <a:t>DecT</a:t>
            </a:r>
            <a:r>
              <a:rPr lang="en-US" dirty="0"/>
              <a:t> reduction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932410"/>
              </p:ext>
            </p:extLst>
          </p:nvPr>
        </p:nvGraphicFramePr>
        <p:xfrm>
          <a:off x="1581340" y="1543050"/>
          <a:ext cx="3695321" cy="2057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Simplification of BDOF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96%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0.11%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97%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48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Simplification of BDOF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Removing </a:t>
            </a:r>
            <a:r>
              <a:rPr lang="en-US" dirty="0">
                <a:solidFill>
                  <a:srgbClr val="0000E6"/>
                </a:solidFill>
              </a:rPr>
              <a:t>98% multiplication operations of BDOF</a:t>
            </a:r>
          </a:p>
          <a:p>
            <a:endParaRPr lang="en-US" dirty="0">
              <a:solidFill>
                <a:srgbClr val="0000E6"/>
              </a:solidFill>
            </a:endParaRPr>
          </a:p>
          <a:p>
            <a:r>
              <a:rPr lang="en-US" dirty="0">
                <a:solidFill>
                  <a:srgbClr val="0000E6"/>
                </a:solidFill>
              </a:rPr>
              <a:t>Reduce 60% on-chip buffer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0.15% loss with </a:t>
            </a:r>
            <a:r>
              <a:rPr lang="en-US" dirty="0">
                <a:solidFill>
                  <a:srgbClr val="0000E6"/>
                </a:solidFill>
              </a:rPr>
              <a:t>5% </a:t>
            </a:r>
            <a:r>
              <a:rPr lang="en-US" dirty="0" err="1">
                <a:solidFill>
                  <a:srgbClr val="0000E6"/>
                </a:solidFill>
              </a:rPr>
              <a:t>DecT</a:t>
            </a:r>
            <a:r>
              <a:rPr lang="en-US" dirty="0">
                <a:solidFill>
                  <a:srgbClr val="0000E6"/>
                </a:solidFill>
              </a:rPr>
              <a:t> reduction </a:t>
            </a:r>
            <a:r>
              <a:rPr lang="en-US" dirty="0"/>
              <a:t>in RA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is suggested to adopt this proposal to VVC</a:t>
            </a:r>
            <a:endParaRPr lang="en-SG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 LG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332</Words>
  <Application>Microsoft Office PowerPoint</Application>
  <PresentationFormat>Custom</PresentationFormat>
  <Paragraphs>112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ＭＳ Ｐゴシック</vt:lpstr>
      <vt:lpstr>游ゴシック</vt:lpstr>
      <vt:lpstr>Yu Mincho</vt:lpstr>
      <vt:lpstr>Arial</vt:lpstr>
      <vt:lpstr>Calibri</vt:lpstr>
      <vt:lpstr>Cambria Math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Complexity of BDOF in VTM-3.0</vt:lpstr>
      <vt:lpstr>Proposal’s complexity reduction</vt:lpstr>
      <vt:lpstr>Proposed algorithm</vt:lpstr>
      <vt:lpstr>BDOF on-chip buffer</vt:lpstr>
      <vt:lpstr>Simulation results</vt:lpstr>
      <vt:lpstr>Conclusions</vt:lpstr>
      <vt:lpstr>Acknowledgments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2019-01-08T20:34:32Z</dcterms:modified>
</cp:coreProperties>
</file>