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2"/>
  </p:notesMasterIdLst>
  <p:handoutMasterIdLst>
    <p:handoutMasterId r:id="rId23"/>
  </p:handoutMasterIdLst>
  <p:sldIdLst>
    <p:sldId id="418" r:id="rId16"/>
    <p:sldId id="420" r:id="rId17"/>
    <p:sldId id="436" r:id="rId18"/>
    <p:sldId id="440" r:id="rId19"/>
    <p:sldId id="437" r:id="rId20"/>
    <p:sldId id="438" r:id="rId21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D0FFD7"/>
    <a:srgbClr val="39FF6E"/>
    <a:srgbClr val="8EFFA2"/>
    <a:srgbClr val="C6F5CE"/>
    <a:srgbClr val="00B050"/>
    <a:srgbClr val="F6FAFA"/>
    <a:srgbClr val="EEFFF5"/>
    <a:srgbClr val="ECFFFE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87" autoAdjust="0"/>
    <p:restoredTop sz="95500" autoAdjust="0"/>
  </p:normalViewPr>
  <p:slideViewPr>
    <p:cSldViewPr snapToGrid="0">
      <p:cViewPr varScale="1">
        <p:scale>
          <a:sx n="159" d="100"/>
          <a:sy n="159" d="100"/>
        </p:scale>
        <p:origin x="184" y="3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4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13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3320606"/>
          </a:xfrm>
        </p:spPr>
        <p:txBody>
          <a:bodyPr/>
          <a:lstStyle/>
          <a:p>
            <a:pPr algn="ctr"/>
            <a:r>
              <a:rPr lang="en-US" sz="4000" dirty="0"/>
              <a:t>CE6-related:</a:t>
            </a:r>
          </a:p>
          <a:p>
            <a:pPr algn="ctr"/>
            <a:r>
              <a:rPr lang="en-US" sz="4000" dirty="0"/>
              <a:t>2-mode MTS with shape adaptive transform selection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JVET-M0304</a:t>
            </a:r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-US" sz="2400" dirty="0"/>
              <a:t>2-mode MTS</a:t>
            </a:r>
          </a:p>
          <a:p>
            <a:pPr lvl="1"/>
            <a:r>
              <a:rPr lang="en-US" sz="2000" dirty="0"/>
              <a:t>As proposed earlier e.g. by LGE (JVET-L0292) and Ericsson (JVET-L0489)</a:t>
            </a:r>
          </a:p>
          <a:p>
            <a:pPr lvl="1"/>
            <a:r>
              <a:rPr lang="en-US" sz="2000" dirty="0"/>
              <a:t>Uses only DCT2-DCT2 and DST7-DST7 pairs (two first modes in VTM-3)</a:t>
            </a:r>
          </a:p>
          <a:p>
            <a:r>
              <a:rPr lang="en-US" sz="2400" dirty="0"/>
              <a:t>Allow TT and BT splits for 64x64 CUs also Intra slice</a:t>
            </a:r>
          </a:p>
          <a:p>
            <a:pPr lvl="1"/>
            <a:r>
              <a:rPr lang="en-US" sz="2000" dirty="0"/>
              <a:t>Set MAX_BT_SIZE, MAX_TT_SIZE and MAX_TT_SIZE_C to 64</a:t>
            </a:r>
          </a:p>
          <a:p>
            <a:r>
              <a:rPr lang="en-US" sz="2400" dirty="0"/>
              <a:t>Shape adaptive transform selection of CE6-3.1(b)</a:t>
            </a:r>
          </a:p>
          <a:p>
            <a:pPr lvl="1"/>
            <a:r>
              <a:rPr lang="en-US" sz="2000" dirty="0"/>
              <a:t>If MTS flag is 0, use DST7 for the shorter side of the block</a:t>
            </a:r>
          </a:p>
          <a:p>
            <a:pPr lvl="1"/>
            <a:r>
              <a:rPr lang="en-US" sz="2000" dirty="0"/>
              <a:t>Used for intra TUs if shorter side is at most 16 samples in luma, 8 in chroma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JVET-M0304: </a:t>
            </a:r>
            <a:r>
              <a:rPr lang="en" dirty="0"/>
              <a:t>2-mode MTS with shape adaptive transform selection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JVET-M0304: </a:t>
            </a:r>
            <a:r>
              <a:rPr lang="en" dirty="0"/>
              <a:t>2-mode MTS with shape adaptive transform selection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Coding efficiency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BF208F8-B5BC-BF48-8782-FD07B6F1C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626724"/>
              </p:ext>
            </p:extLst>
          </p:nvPr>
        </p:nvGraphicFramePr>
        <p:xfrm>
          <a:off x="3309804" y="1443133"/>
          <a:ext cx="5729921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163891">
                  <a:extLst>
                    <a:ext uri="{9D8B030D-6E8A-4147-A177-3AD203B41FA5}">
                      <a16:colId xmlns:a16="http://schemas.microsoft.com/office/drawing/2014/main" val="691054830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3780433668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402410041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923358093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4126246453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881877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954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-1.68 %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389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475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75896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0DA9705-4892-B647-A20B-0121BFCD6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995925"/>
              </p:ext>
            </p:extLst>
          </p:nvPr>
        </p:nvGraphicFramePr>
        <p:xfrm>
          <a:off x="3309804" y="3231940"/>
          <a:ext cx="572992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163526">
                  <a:extLst>
                    <a:ext uri="{9D8B030D-6E8A-4147-A177-3AD203B41FA5}">
                      <a16:colId xmlns:a16="http://schemas.microsoft.com/office/drawing/2014/main" val="1147738036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3813697518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1427146468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2277652316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3830218008"/>
                    </a:ext>
                  </a:extLst>
                </a:gridCol>
                <a:gridCol w="914710">
                  <a:extLst>
                    <a:ext uri="{9D8B030D-6E8A-4147-A177-3AD203B41FA5}">
                      <a16:colId xmlns:a16="http://schemas.microsoft.com/office/drawing/2014/main" val="457879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80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-1.48 %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FF6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437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49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62367"/>
                  </a:ext>
                </a:extLst>
              </a:tr>
            </a:tbl>
          </a:graphicData>
        </a:graphic>
      </p:graphicFrame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3E6C449-D429-654A-99F6-FBF7DE822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4154488" cy="1806575"/>
          </a:xfrm>
        </p:spPr>
        <p:txBody>
          <a:bodyPr/>
          <a:lstStyle/>
          <a:p>
            <a:r>
              <a:rPr lang="en" sz="2000" dirty="0"/>
              <a:t>Proposed configuration</a:t>
            </a:r>
          </a:p>
          <a:p>
            <a:pPr lvl="1"/>
            <a:r>
              <a:rPr lang="fi-FI" sz="1800" dirty="0"/>
              <a:t>2-mode MTS</a:t>
            </a:r>
          </a:p>
          <a:p>
            <a:pPr lvl="1"/>
            <a:r>
              <a:rPr lang="en" sz="1800" dirty="0"/>
              <a:t>QT/TT/BT for 64x64</a:t>
            </a:r>
          </a:p>
          <a:p>
            <a:pPr lvl="1"/>
            <a:r>
              <a:rPr lang="en" sz="1800" dirty="0"/>
              <a:t>Shape adaptivity</a:t>
            </a:r>
          </a:p>
          <a:p>
            <a:pPr lvl="1"/>
            <a:r>
              <a:rPr lang="en" sz="1800" dirty="0"/>
              <a:t>Longest AI run: 37h -&gt; 26h (71%)</a:t>
            </a:r>
          </a:p>
          <a:p>
            <a:r>
              <a:rPr lang="en" sz="2000" dirty="0"/>
              <a:t>Good alternative</a:t>
            </a:r>
          </a:p>
          <a:p>
            <a:pPr lvl="1"/>
            <a:r>
              <a:rPr lang="fi-FI" sz="1800" dirty="0"/>
              <a:t>2-mode MTS</a:t>
            </a:r>
          </a:p>
          <a:p>
            <a:pPr lvl="1"/>
            <a:r>
              <a:rPr lang="en" sz="1800" dirty="0"/>
              <a:t>QT/TT</a:t>
            </a:r>
            <a:r>
              <a:rPr lang="en" sz="1800" strike="sngStrike" dirty="0">
                <a:solidFill>
                  <a:srgbClr val="C00000"/>
                </a:solidFill>
              </a:rPr>
              <a:t>/BT</a:t>
            </a:r>
            <a:r>
              <a:rPr lang="en" sz="1800" dirty="0"/>
              <a:t> for 64x64</a:t>
            </a:r>
          </a:p>
          <a:p>
            <a:pPr lvl="1"/>
            <a:r>
              <a:rPr lang="en" sz="1800" dirty="0"/>
              <a:t>Shape adaptivity</a:t>
            </a:r>
          </a:p>
          <a:p>
            <a:pPr lvl="1"/>
            <a:r>
              <a:rPr lang="en" sz="1800" dirty="0"/>
              <a:t>Longest AI run: 37h -&gt; 23h (61%)</a:t>
            </a:r>
          </a:p>
          <a:p>
            <a:pPr lvl="2"/>
            <a:endParaRPr lang="en" sz="1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01555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JVET-M0304: </a:t>
            </a:r>
            <a:r>
              <a:rPr lang="en" dirty="0"/>
              <a:t>2-mode MTS with shape adaptive transform selection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Coding efficiency: no shape adaptivity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BF208F8-B5BC-BF48-8782-FD07B6F1C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04436"/>
              </p:ext>
            </p:extLst>
          </p:nvPr>
        </p:nvGraphicFramePr>
        <p:xfrm>
          <a:off x="3309804" y="1443133"/>
          <a:ext cx="5729921" cy="1003935"/>
        </p:xfrm>
        <a:graphic>
          <a:graphicData uri="http://schemas.openxmlformats.org/drawingml/2006/table">
            <a:tbl>
              <a:tblPr firstRow="1" firstCol="1" bandRow="1"/>
              <a:tblGrid>
                <a:gridCol w="1163891">
                  <a:extLst>
                    <a:ext uri="{9D8B030D-6E8A-4147-A177-3AD203B41FA5}">
                      <a16:colId xmlns:a16="http://schemas.microsoft.com/office/drawing/2014/main" val="691054830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3780433668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402410041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923358093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4126246453"/>
                    </a:ext>
                  </a:extLst>
                </a:gridCol>
                <a:gridCol w="913206">
                  <a:extLst>
                    <a:ext uri="{9D8B030D-6E8A-4147-A177-3AD203B41FA5}">
                      <a16:colId xmlns:a16="http://schemas.microsoft.com/office/drawing/2014/main" val="881877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954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-1.65 %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-1.66 %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389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-0.64 %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475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75896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0DA9705-4892-B647-A20B-0121BFCD6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40861"/>
              </p:ext>
            </p:extLst>
          </p:nvPr>
        </p:nvGraphicFramePr>
        <p:xfrm>
          <a:off x="3309804" y="3231940"/>
          <a:ext cx="5729920" cy="1003935"/>
        </p:xfrm>
        <a:graphic>
          <a:graphicData uri="http://schemas.openxmlformats.org/drawingml/2006/table">
            <a:tbl>
              <a:tblPr firstRow="1" firstCol="1" bandRow="1"/>
              <a:tblGrid>
                <a:gridCol w="1163526">
                  <a:extLst>
                    <a:ext uri="{9D8B030D-6E8A-4147-A177-3AD203B41FA5}">
                      <a16:colId xmlns:a16="http://schemas.microsoft.com/office/drawing/2014/main" val="1147738036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3813697518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1427146468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2277652316"/>
                    </a:ext>
                  </a:extLst>
                </a:gridCol>
                <a:gridCol w="912921">
                  <a:extLst>
                    <a:ext uri="{9D8B030D-6E8A-4147-A177-3AD203B41FA5}">
                      <a16:colId xmlns:a16="http://schemas.microsoft.com/office/drawing/2014/main" val="3830218008"/>
                    </a:ext>
                  </a:extLst>
                </a:gridCol>
                <a:gridCol w="914710">
                  <a:extLst>
                    <a:ext uri="{9D8B030D-6E8A-4147-A177-3AD203B41FA5}">
                      <a16:colId xmlns:a16="http://schemas.microsoft.com/office/drawing/2014/main" val="457879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80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-1.43 %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FF6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437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49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62367"/>
                  </a:ext>
                </a:extLst>
              </a:tr>
            </a:tbl>
          </a:graphicData>
        </a:graphic>
      </p:graphicFrame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3E6C449-D429-654A-99F6-FBF7DE822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4154488" cy="1806575"/>
          </a:xfrm>
        </p:spPr>
        <p:txBody>
          <a:bodyPr/>
          <a:lstStyle/>
          <a:p>
            <a:r>
              <a:rPr lang="en" sz="2000" dirty="0"/>
              <a:t>Proposed configuration</a:t>
            </a:r>
          </a:p>
          <a:p>
            <a:pPr lvl="1"/>
            <a:r>
              <a:rPr lang="fi-FI" sz="1800" dirty="0"/>
              <a:t>2-mode MTS</a:t>
            </a:r>
          </a:p>
          <a:p>
            <a:pPr lvl="1"/>
            <a:r>
              <a:rPr lang="en" sz="1800" dirty="0"/>
              <a:t>QT/TT/BT for 64x64</a:t>
            </a:r>
          </a:p>
          <a:p>
            <a:pPr lvl="1"/>
            <a:r>
              <a:rPr lang="en" sz="1800" strike="sngStrike" dirty="0">
                <a:solidFill>
                  <a:srgbClr val="C00000"/>
                </a:solidFill>
              </a:rPr>
              <a:t>Shape adaptivity</a:t>
            </a:r>
          </a:p>
          <a:p>
            <a:pPr lvl="1"/>
            <a:r>
              <a:rPr lang="en" sz="1800" dirty="0"/>
              <a:t>Longest AI run: 37h -&gt; 26h (70%)</a:t>
            </a:r>
          </a:p>
          <a:p>
            <a:r>
              <a:rPr lang="en" sz="2000" dirty="0"/>
              <a:t>Good alternative</a:t>
            </a:r>
          </a:p>
          <a:p>
            <a:pPr lvl="1"/>
            <a:r>
              <a:rPr lang="fi-FI" sz="1800" dirty="0"/>
              <a:t>2-mode MTS</a:t>
            </a:r>
          </a:p>
          <a:p>
            <a:pPr lvl="1"/>
            <a:r>
              <a:rPr lang="en" sz="1800" dirty="0"/>
              <a:t>QT/TT</a:t>
            </a:r>
            <a:r>
              <a:rPr lang="en" sz="1800" strike="sngStrike" dirty="0">
                <a:solidFill>
                  <a:srgbClr val="C00000"/>
                </a:solidFill>
              </a:rPr>
              <a:t>/BT</a:t>
            </a:r>
            <a:r>
              <a:rPr lang="en" sz="1800" dirty="0"/>
              <a:t> for 64x64</a:t>
            </a:r>
          </a:p>
          <a:p>
            <a:pPr lvl="1"/>
            <a:r>
              <a:rPr lang="en" sz="1800" strike="sngStrike" dirty="0">
                <a:solidFill>
                  <a:srgbClr val="C00000"/>
                </a:solidFill>
              </a:rPr>
              <a:t>Shape adaptivity</a:t>
            </a:r>
          </a:p>
          <a:p>
            <a:pPr lvl="1"/>
            <a:r>
              <a:rPr lang="en" sz="1800" dirty="0"/>
              <a:t>Longest AI run: 37h -&gt; 24h (64%)</a:t>
            </a:r>
          </a:p>
          <a:p>
            <a:pPr lvl="2"/>
            <a:endParaRPr lang="en" sz="1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06390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FAFA31B-3A7F-8D46-A9AC-AB522EB11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223861"/>
              </p:ext>
            </p:extLst>
          </p:nvPr>
        </p:nvGraphicFramePr>
        <p:xfrm>
          <a:off x="832734" y="441158"/>
          <a:ext cx="7478531" cy="4053840"/>
        </p:xfrm>
        <a:graphic>
          <a:graphicData uri="http://schemas.openxmlformats.org/drawingml/2006/table">
            <a:tbl>
              <a:tblPr firstRow="1" firstCol="1" bandRow="1"/>
              <a:tblGrid>
                <a:gridCol w="555794">
                  <a:extLst>
                    <a:ext uri="{9D8B030D-6E8A-4147-A177-3AD203B41FA5}">
                      <a16:colId xmlns:a16="http://schemas.microsoft.com/office/drawing/2014/main" val="376942453"/>
                    </a:ext>
                  </a:extLst>
                </a:gridCol>
                <a:gridCol w="667110">
                  <a:extLst>
                    <a:ext uri="{9D8B030D-6E8A-4147-A177-3AD203B41FA5}">
                      <a16:colId xmlns:a16="http://schemas.microsoft.com/office/drawing/2014/main" val="696393767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2202011095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3515700568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485869891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784256845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552579007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3680723609"/>
                    </a:ext>
                  </a:extLst>
                </a:gridCol>
                <a:gridCol w="893661">
                  <a:extLst>
                    <a:ext uri="{9D8B030D-6E8A-4147-A177-3AD203B41FA5}">
                      <a16:colId xmlns:a16="http://schemas.microsoft.com/office/drawing/2014/main" val="1448821520"/>
                    </a:ext>
                  </a:extLst>
                </a:gridCol>
              </a:tblGrid>
              <a:tr h="17404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181669"/>
                  </a:ext>
                </a:extLst>
              </a:tr>
              <a:tr h="17404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off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2-mode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895569"/>
                  </a:ext>
                </a:extLst>
              </a:tr>
              <a:tr h="17404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ShapeAdapt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44300"/>
                  </a:ext>
                </a:extLst>
              </a:tr>
              <a:tr h="17404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64x64 I-split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QT-TT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QT-TT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QTBT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QTBT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670933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-0.39 %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2FF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279716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-0.24 %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-1.51 %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-1.68 %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-1.65 %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328583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-1.43 %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-1.73 %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718684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2FF6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401431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92504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643302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-0.69 %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604366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-0.84 %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-0.59 %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-0.61 %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-0.64 %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896099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577042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708977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458673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241457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0.22 %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-0.32 %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776724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169867"/>
                  </a:ext>
                </a:extLst>
              </a:tr>
              <a:tr h="174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814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3450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" sz="2400" dirty="0"/>
              <a:t>Proposal 1: Adopt the 2-mode MTS</a:t>
            </a:r>
          </a:p>
          <a:p>
            <a:pPr lvl="1"/>
            <a:r>
              <a:rPr lang="en" sz="2000" dirty="0"/>
              <a:t>Good trade-off between complexity and coding efficiency.</a:t>
            </a:r>
          </a:p>
          <a:p>
            <a:r>
              <a:rPr lang="en" sz="2400" dirty="0"/>
              <a:t>Proposal 2: Align the inter and intra TT and BB splitting</a:t>
            </a:r>
          </a:p>
          <a:p>
            <a:pPr lvl="1"/>
            <a:r>
              <a:rPr lang="en" sz="2000" dirty="0"/>
              <a:t>Increase the Intra slice maximum TT and BB split thresholds to 64</a:t>
            </a:r>
          </a:p>
          <a:p>
            <a:pPr lvl="1"/>
            <a:r>
              <a:rPr lang="en" sz="2000" dirty="0"/>
              <a:t>Alternatively, only the TT split size could be increased to 64 </a:t>
            </a:r>
            <a:endParaRPr lang="en" sz="2400" dirty="0"/>
          </a:p>
          <a:p>
            <a:r>
              <a:rPr lang="en" sz="2400" dirty="0"/>
              <a:t>Proposal 3: Adopt the shape adaptive transform selection tool</a:t>
            </a:r>
          </a:p>
          <a:p>
            <a:pPr lvl="1"/>
            <a:r>
              <a:rPr lang="en" sz="2000" dirty="0"/>
              <a:t>Positive impact on coding efficiency when 2-mode MTS is enabled</a:t>
            </a:r>
          </a:p>
          <a:p>
            <a:pPr lvl="1"/>
            <a:r>
              <a:rPr lang="en" sz="2000" dirty="0"/>
              <a:t>Especially desirable effects in practical encoders if MTS needs to be disabled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JVET-M0304: </a:t>
            </a:r>
            <a:r>
              <a:rPr lang="en" dirty="0"/>
              <a:t>2-mode MTS with shape adaptive transform selection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3815131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829</Words>
  <Application>Microsoft Macintosh PowerPoint</Application>
  <PresentationFormat>On-screen Show (16:9)</PresentationFormat>
  <Paragraphs>307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6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JVET-M0304: 2-mode MTS with shape adaptive transform selection</vt:lpstr>
      <vt:lpstr>JVET-M0304: 2-mode MTS with shape adaptive transform selection</vt:lpstr>
      <vt:lpstr>JVET-M0304: 2-mode MTS with shape adaptive transform selection</vt:lpstr>
      <vt:lpstr>PowerPoint Presentation</vt:lpstr>
      <vt:lpstr>JVET-M0304: 2-mode MTS with shape adaptive transform selection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2019-01-12T09:36:09Z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