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90" r:id="rId2"/>
    <p:sldId id="403" r:id="rId3"/>
    <p:sldId id="404" r:id="rId4"/>
    <p:sldId id="406" r:id="rId5"/>
    <p:sldId id="405" r:id="rId6"/>
    <p:sldId id="399" r:id="rId7"/>
    <p:sldId id="386" r:id="rId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3" userDrawn="1">
          <p15:clr>
            <a:srgbClr val="A4A3A4"/>
          </p15:clr>
        </p15:guide>
        <p15:guide id="3" orient="horz" pos="1480" userDrawn="1">
          <p15:clr>
            <a:srgbClr val="A4A3A4"/>
          </p15:clr>
        </p15:guide>
        <p15:guide id="4" pos="32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63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14" autoAdjust="0"/>
    <p:restoredTop sz="95853" autoAdjust="0"/>
  </p:normalViewPr>
  <p:slideViewPr>
    <p:cSldViewPr snapToGrid="0" snapToObjects="1" showGuides="1">
      <p:cViewPr varScale="1">
        <p:scale>
          <a:sx n="103" d="100"/>
          <a:sy n="103" d="100"/>
        </p:scale>
        <p:origin x="1470" y="108"/>
      </p:cViewPr>
      <p:guideLst>
        <p:guide orient="horz" pos="2160"/>
        <p:guide pos="2903"/>
        <p:guide orient="horz" pos="1480"/>
        <p:guide pos="32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CA22C-5577-EB44-A2F8-27B8DE9C2B3A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C8785-6C08-BB48-BF55-6B634CD466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5498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09/01/2019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98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1161" y="1693448"/>
            <a:ext cx="8139601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161" y="2836864"/>
            <a:ext cx="8139601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1649" y="5763236"/>
            <a:ext cx="8139111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317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67258"/>
            <a:ext cx="8137524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2479431"/>
            <a:ext cx="3924000" cy="3605457"/>
          </a:xfrm>
          <a:prstGeom prst="roundRect">
            <a:avLst>
              <a:gd name="adj" fmla="val 3722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 sz="2000"/>
            </a:lvl1pPr>
            <a:lvl2pPr marL="273050" indent="-273050">
              <a:buFont typeface="+mj-lt"/>
              <a:buAutoNum type="arabicPeriod"/>
              <a:defRPr sz="2000"/>
            </a:lvl2pPr>
            <a:lvl3pPr marL="447675" indent="-174625">
              <a:defRPr sz="1600"/>
            </a:lvl3pPr>
            <a:lvl4pPr marL="623888" indent="-176213">
              <a:defRPr sz="1400"/>
            </a:lvl4pPr>
            <a:lvl5pPr marL="809625" indent="-185738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503237" y="1706318"/>
            <a:ext cx="8137525" cy="658814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723546" y="2479431"/>
            <a:ext cx="3924000" cy="3605457"/>
          </a:xfrm>
          <a:prstGeom prst="roundRect">
            <a:avLst>
              <a:gd name="adj" fmla="val 3458"/>
            </a:avLst>
          </a:prstGeom>
          <a:solidFill>
            <a:schemeClr val="accent3"/>
          </a:solidFill>
        </p:spPr>
        <p:txBody>
          <a:bodyPr lIns="144000" tIns="144000" rIns="144000" bIns="14400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273050" indent="-273050">
              <a:buFont typeface="+mj-lt"/>
              <a:buAutoNum type="arabicPeriod"/>
              <a:defRPr sz="2000">
                <a:solidFill>
                  <a:schemeClr val="bg1"/>
                </a:solidFill>
              </a:defRPr>
            </a:lvl2pPr>
            <a:lvl3pPr marL="447675" indent="-174625">
              <a:defRPr sz="1600">
                <a:solidFill>
                  <a:schemeClr val="bg1"/>
                </a:solidFill>
              </a:defRPr>
            </a:lvl3pPr>
            <a:lvl4pPr marL="623888" indent="-176213">
              <a:defRPr sz="1400">
                <a:solidFill>
                  <a:schemeClr val="bg1"/>
                </a:solidFill>
              </a:defRPr>
            </a:lvl4pPr>
            <a:lvl5pPr marL="809625" indent="-185738"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582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67258"/>
            <a:ext cx="8137524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533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742" y="179692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2264" y="179692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608742" y="406387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4"/>
          </p:nvPr>
        </p:nvSpPr>
        <p:spPr>
          <a:xfrm>
            <a:off x="4822264" y="406387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57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505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81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84000" y="0"/>
            <a:ext cx="3060000" cy="6858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5407705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3239" y="587065"/>
            <a:ext cx="5407703" cy="10488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383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84000" y="1701007"/>
            <a:ext cx="2556763" cy="4383882"/>
          </a:xfrm>
          <a:prstGeom prst="roundRect">
            <a:avLst>
              <a:gd name="adj" fmla="val 5491"/>
            </a:avLst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5407705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20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162400" y="0"/>
            <a:ext cx="3981600" cy="6858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4515075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4515077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707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162400" y="1701007"/>
            <a:ext cx="3478360" cy="4383882"/>
          </a:xfrm>
          <a:prstGeom prst="roundRect">
            <a:avLst>
              <a:gd name="adj" fmla="val 489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4515077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264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99619" y="0"/>
            <a:ext cx="5844382" cy="6858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2675391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069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allpap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1161" y="1693448"/>
            <a:ext cx="8139601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161" y="2836864"/>
            <a:ext cx="8139601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1649" y="5763236"/>
            <a:ext cx="8139111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0686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317">
          <p15:clr>
            <a:srgbClr val="FBAE40"/>
          </p15:clr>
        </p15:guide>
        <p15:guide id="4" orient="horz" pos="130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3298360" y="1701007"/>
            <a:ext cx="5342400" cy="4384675"/>
          </a:xfrm>
          <a:prstGeom prst="roundRect">
            <a:avLst>
              <a:gd name="adj" fmla="val 3471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8678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16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88733" y="0"/>
            <a:ext cx="2933076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2675391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21809" y="0"/>
            <a:ext cx="2922191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2523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88732" y="1700213"/>
            <a:ext cx="2556000" cy="4384676"/>
          </a:xfrm>
          <a:prstGeom prst="roundRect">
            <a:avLst>
              <a:gd name="adj" fmla="val 5487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84763" y="1701007"/>
            <a:ext cx="2556000" cy="4384676"/>
          </a:xfrm>
          <a:prstGeom prst="roundRect">
            <a:avLst>
              <a:gd name="adj" fmla="val 6233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896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9144001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43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45720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572000" y="1701006"/>
            <a:ext cx="4572000" cy="5156993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4744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503238" y="1701007"/>
            <a:ext cx="3924000" cy="4384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6"/>
          </p:nvPr>
        </p:nvSpPr>
        <p:spPr>
          <a:xfrm>
            <a:off x="4706938" y="1701007"/>
            <a:ext cx="3924000" cy="4384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77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503238" y="1701800"/>
            <a:ext cx="3924300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713288" y="1701800"/>
            <a:ext cx="3924300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031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content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9"/>
          </p:nvPr>
        </p:nvSpPr>
        <p:spPr>
          <a:xfrm>
            <a:off x="582366" y="1779341"/>
            <a:ext cx="3780000" cy="4212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20"/>
          </p:nvPr>
        </p:nvSpPr>
        <p:spPr>
          <a:xfrm>
            <a:off x="4792416" y="1779341"/>
            <a:ext cx="3780000" cy="4212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003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30492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49200" y="1701006"/>
            <a:ext cx="30492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097200" y="1701006"/>
            <a:ext cx="30492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923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03238" y="1701007"/>
            <a:ext cx="2520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312001" y="1701007"/>
            <a:ext cx="2520000" cy="4383882"/>
          </a:xfrm>
          <a:prstGeom prst="roundRect">
            <a:avLst>
              <a:gd name="adj" fmla="val 646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120763" y="1700213"/>
            <a:ext cx="2520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491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7" y="926306"/>
            <a:ext cx="8137525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2176464"/>
            <a:ext cx="8137522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Wallpaper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7" y="926306"/>
            <a:ext cx="8137525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2176464"/>
            <a:ext cx="8137522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378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48441"/>
            <a:ext cx="4332530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2292" y="348441"/>
            <a:ext cx="3488470" cy="5736447"/>
          </a:xfrm>
        </p:spPr>
        <p:txBody>
          <a:bodyPr/>
          <a:lstStyle>
            <a:lvl1pPr marL="0" indent="0">
              <a:buNone/>
              <a:defRPr sz="1400"/>
            </a:lvl1pPr>
            <a:lvl2pPr marL="360363" indent="-184150">
              <a:defRPr sz="1100"/>
            </a:lvl2pPr>
            <a:lvl3pPr marL="447675" indent="-87313">
              <a:defRPr sz="900"/>
            </a:lvl3pPr>
            <a:lvl4pPr marL="536575" indent="-88900">
              <a:defRPr sz="800"/>
            </a:lvl4pPr>
            <a:lvl5pPr marL="623888" indent="-87313">
              <a:defRPr sz="7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503241" y="3240333"/>
            <a:ext cx="433252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956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 WO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48441"/>
            <a:ext cx="4332530" cy="10488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2292" y="348441"/>
            <a:ext cx="3488470" cy="5736447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60363" indent="-184150">
              <a:defRPr sz="1100">
                <a:solidFill>
                  <a:schemeClr val="bg1"/>
                </a:solidFill>
              </a:defRPr>
            </a:lvl2pPr>
            <a:lvl3pPr marL="447675" indent="-87313">
              <a:defRPr sz="900">
                <a:solidFill>
                  <a:schemeClr val="bg1"/>
                </a:solidFill>
              </a:defRPr>
            </a:lvl3pPr>
            <a:lvl4pPr marL="536575" indent="-88900">
              <a:defRPr sz="800">
                <a:solidFill>
                  <a:schemeClr val="bg1"/>
                </a:solidFill>
              </a:defRPr>
            </a:lvl4pPr>
            <a:lvl5pPr marL="623888" indent="-87313">
              <a:defRPr sz="7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503241" y="3240333"/>
            <a:ext cx="433252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1877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oB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692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00213"/>
            <a:ext cx="3924000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760" y="1700212"/>
            <a:ext cx="3924000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8137524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7" y="1701007"/>
            <a:ext cx="8137525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24537" y="6408736"/>
            <a:ext cx="234315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81225" y="6408736"/>
            <a:ext cx="3240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2949" y="6403512"/>
            <a:ext cx="2778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8" r:id="rId2"/>
    <p:sldLayoutId id="2147483663" r:id="rId3"/>
    <p:sldLayoutId id="2147483689" r:id="rId4"/>
    <p:sldLayoutId id="2147483662" r:id="rId5"/>
    <p:sldLayoutId id="2147483687" r:id="rId6"/>
    <p:sldLayoutId id="2147483690" r:id="rId7"/>
    <p:sldLayoutId id="2147483673" r:id="rId8"/>
    <p:sldLayoutId id="2147483664" r:id="rId9"/>
    <p:sldLayoutId id="2147483691" r:id="rId10"/>
    <p:sldLayoutId id="2147483692" r:id="rId11"/>
    <p:sldLayoutId id="2147483686" r:id="rId12"/>
    <p:sldLayoutId id="2147483666" r:id="rId13"/>
    <p:sldLayoutId id="2147483667" r:id="rId14"/>
    <p:sldLayoutId id="2147483679" r:id="rId15"/>
    <p:sldLayoutId id="2147483680" r:id="rId16"/>
    <p:sldLayoutId id="2147483677" r:id="rId17"/>
    <p:sldLayoutId id="2147483678" r:id="rId18"/>
    <p:sldLayoutId id="2147483672" r:id="rId19"/>
    <p:sldLayoutId id="2147483676" r:id="rId20"/>
    <p:sldLayoutId id="2147483674" r:id="rId21"/>
    <p:sldLayoutId id="2147483675" r:id="rId22"/>
    <p:sldLayoutId id="2147483681" r:id="rId23"/>
    <p:sldLayoutId id="2147483682" r:id="rId24"/>
    <p:sldLayoutId id="2147483684" r:id="rId25"/>
    <p:sldLayoutId id="2147483693" r:id="rId26"/>
    <p:sldLayoutId id="2147483694" r:id="rId27"/>
    <p:sldLayoutId id="2147483683" r:id="rId28"/>
    <p:sldLayoutId id="2147483685" r:id="rId2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17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zh-TW" sz="2800" dirty="0" smtClean="0">
                <a:solidFill>
                  <a:schemeClr val="tx2"/>
                </a:solidFill>
              </a:rPr>
              <a:t>JVET-M0299</a:t>
            </a:r>
            <a:r>
              <a:rPr lang="fr-FR" altLang="zh-TW" sz="2800" dirty="0">
                <a:solidFill>
                  <a:schemeClr val="tx2"/>
                </a:solidFill>
              </a:rPr>
              <a:t/>
            </a:r>
            <a:br>
              <a:rPr lang="fr-FR" altLang="zh-TW" sz="2800" dirty="0">
                <a:solidFill>
                  <a:schemeClr val="tx2"/>
                </a:solidFill>
              </a:rPr>
            </a:br>
            <a:r>
              <a:rPr lang="en-CA" altLang="zh-TW" sz="2800" dirty="0">
                <a:solidFill>
                  <a:schemeClr val="tx2"/>
                </a:solidFill>
              </a:rPr>
              <a:t>CE11: </a:t>
            </a:r>
            <a:r>
              <a:rPr lang="en-CA" altLang="zh-TW" sz="2800" dirty="0" err="1">
                <a:solidFill>
                  <a:schemeClr val="tx2"/>
                </a:solidFill>
              </a:rPr>
              <a:t>Deblocking</a:t>
            </a:r>
            <a:r>
              <a:rPr lang="en-CA" altLang="zh-TW" sz="2800" dirty="0">
                <a:solidFill>
                  <a:schemeClr val="tx2"/>
                </a:solidFill>
              </a:rPr>
              <a:t> for 4 x N, N x 4 and 8 x N and N x 8 block boundaries that not are aligned with 8x8 grid (test 11.2.1</a:t>
            </a:r>
            <a:r>
              <a:rPr lang="en-CA" altLang="zh-TW" sz="2800" dirty="0" smtClean="0">
                <a:solidFill>
                  <a:schemeClr val="tx2"/>
                </a:solidFill>
              </a:rPr>
              <a:t>)</a:t>
            </a:r>
            <a:endParaRPr lang="zh-TW" altLang="en-US" sz="2800" dirty="0">
              <a:solidFill>
                <a:schemeClr val="tx2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01161" y="3222170"/>
            <a:ext cx="8139601" cy="127045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CA" altLang="zh-TW" sz="1800" b="0" dirty="0">
                <a:solidFill>
                  <a:schemeClr val="tx1"/>
                </a:solidFill>
              </a:rPr>
              <a:t>Kenneth Andersson, Zhi Zhang, Rickard Sjöberg (</a:t>
            </a:r>
            <a:r>
              <a:rPr lang="en-CA" altLang="zh-TW" sz="1800" b="0" dirty="0" smtClean="0">
                <a:solidFill>
                  <a:schemeClr val="tx1"/>
                </a:solidFill>
              </a:rPr>
              <a:t>Ericsson)</a:t>
            </a:r>
          </a:p>
          <a:p>
            <a:pPr>
              <a:spcBef>
                <a:spcPts val="600"/>
              </a:spcBef>
            </a:pPr>
            <a:r>
              <a:rPr lang="en-CA" altLang="zh-TW" sz="1800" b="0" dirty="0" smtClean="0">
                <a:solidFill>
                  <a:schemeClr val="tx1"/>
                </a:solidFill>
              </a:rPr>
              <a:t>Anand </a:t>
            </a:r>
            <a:r>
              <a:rPr lang="en-CA" altLang="zh-TW" sz="1800" b="0" dirty="0">
                <a:solidFill>
                  <a:schemeClr val="tx1"/>
                </a:solidFill>
              </a:rPr>
              <a:t>Meher Kotra, Jianle Chen, Semih Esenlik,  Biao Wang, Han Gao (</a:t>
            </a:r>
            <a:r>
              <a:rPr lang="en-CA" altLang="zh-TW" sz="1800" b="0" dirty="0" smtClean="0">
                <a:solidFill>
                  <a:schemeClr val="tx1"/>
                </a:solidFill>
              </a:rPr>
              <a:t>Huawei)</a:t>
            </a:r>
          </a:p>
          <a:p>
            <a:pPr>
              <a:spcBef>
                <a:spcPts val="600"/>
              </a:spcBef>
            </a:pPr>
            <a:r>
              <a:rPr lang="en-CA" altLang="zh-TW" sz="1800" b="0" dirty="0" smtClean="0">
                <a:solidFill>
                  <a:schemeClr val="tx1"/>
                </a:solidFill>
              </a:rPr>
              <a:t>Chia-Ming </a:t>
            </a:r>
            <a:r>
              <a:rPr lang="en-CA" altLang="zh-TW" sz="1800" b="0" dirty="0">
                <a:solidFill>
                  <a:schemeClr val="tx1"/>
                </a:solidFill>
              </a:rPr>
              <a:t>Tsai, </a:t>
            </a:r>
            <a:r>
              <a:rPr lang="en-CA" altLang="zh-TW" sz="1800" b="0" dirty="0" err="1">
                <a:solidFill>
                  <a:schemeClr val="tx1"/>
                </a:solidFill>
              </a:rPr>
              <a:t>Chih</a:t>
            </a:r>
            <a:r>
              <a:rPr lang="en-CA" altLang="zh-TW" sz="1800" b="0" dirty="0">
                <a:solidFill>
                  <a:schemeClr val="tx1"/>
                </a:solidFill>
              </a:rPr>
              <a:t>-Wei Hsu, Tzu-Der Chuang, Ching-Yeh Chen Yu-Wen Huang, Shaw-Min Lei (MediaTek</a:t>
            </a:r>
            <a:r>
              <a:rPr lang="en-CA" altLang="zh-TW" sz="1800" b="0" dirty="0" smtClean="0">
                <a:solidFill>
                  <a:schemeClr val="tx1"/>
                </a:solidFill>
              </a:rPr>
              <a:t>)</a:t>
            </a:r>
            <a:endParaRPr lang="zh-TW" altLang="en-US" sz="1800" b="0" dirty="0">
              <a:solidFill>
                <a:schemeClr val="tx1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>
                <a:solidFill>
                  <a:schemeClr val="tx1"/>
                </a:solidFill>
              </a:rPr>
              <a:pPr/>
              <a:t>1</a:t>
            </a:fld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TW" sz="1800" dirty="0" smtClean="0">
                <a:solidFill>
                  <a:schemeClr val="tx1"/>
                </a:solidFill>
              </a:rPr>
              <a:t>Presenter: </a:t>
            </a:r>
            <a:r>
              <a:rPr lang="en-CA" altLang="zh-TW" sz="1800" dirty="0">
                <a:solidFill>
                  <a:schemeClr val="tx1"/>
                </a:solidFill>
              </a:rPr>
              <a:t>Chia-Ming Tsai</a:t>
            </a:r>
            <a:endParaRPr lang="zh-TW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37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Overall Summary 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 smtClean="0"/>
              <a:t>Propose to support </a:t>
            </a:r>
            <a:r>
              <a:rPr lang="en-US" altLang="zh-TW" sz="2400" dirty="0" err="1"/>
              <a:t>deblocking</a:t>
            </a:r>
            <a:r>
              <a:rPr lang="en-US" altLang="zh-TW" sz="2400" dirty="0"/>
              <a:t> for </a:t>
            </a:r>
            <a:r>
              <a:rPr lang="en-US" altLang="zh-TW" sz="2400" dirty="0" smtClean="0"/>
              <a:t>4xN</a:t>
            </a:r>
            <a:r>
              <a:rPr lang="en-US" altLang="zh-TW" sz="2400" dirty="0"/>
              <a:t>, </a:t>
            </a:r>
            <a:r>
              <a:rPr lang="en-US" altLang="zh-TW" sz="2400" dirty="0" smtClean="0"/>
              <a:t>Nx4 </a:t>
            </a:r>
            <a:r>
              <a:rPr lang="en-US" altLang="zh-TW" sz="2400" dirty="0"/>
              <a:t>and </a:t>
            </a:r>
            <a:r>
              <a:rPr lang="en-US" altLang="zh-TW" sz="2400" dirty="0" smtClean="0"/>
              <a:t>8xN </a:t>
            </a:r>
            <a:r>
              <a:rPr lang="en-US" altLang="zh-TW" sz="2400" dirty="0"/>
              <a:t>and </a:t>
            </a:r>
            <a:r>
              <a:rPr lang="en-US" altLang="zh-TW" sz="2400" dirty="0" smtClean="0"/>
              <a:t>Nx8 </a:t>
            </a:r>
            <a:r>
              <a:rPr lang="en-US" altLang="zh-TW" sz="2400" dirty="0"/>
              <a:t>block boundaries that not are aligned with 8x8 </a:t>
            </a:r>
            <a:r>
              <a:rPr lang="en-US" altLang="zh-TW" sz="2400" dirty="0" smtClean="0"/>
              <a:t>grid by</a:t>
            </a:r>
            <a:endParaRPr lang="en-US" altLang="zh-TW" sz="2400" dirty="0"/>
          </a:p>
          <a:p>
            <a:pPr lvl="1"/>
            <a:r>
              <a:rPr lang="en-CA" altLang="zh-TW" sz="1600" dirty="0"/>
              <a:t>Enforce </a:t>
            </a:r>
            <a:r>
              <a:rPr lang="en-CA" altLang="zh-TW" sz="1600" dirty="0" smtClean="0"/>
              <a:t>HEVC weak </a:t>
            </a:r>
            <a:r>
              <a:rPr lang="en-CA" altLang="zh-TW" sz="1600" dirty="0"/>
              <a:t>filtering with maximum one sample modification</a:t>
            </a:r>
            <a:endParaRPr lang="en-US" altLang="zh-TW" sz="1600" dirty="0"/>
          </a:p>
          <a:p>
            <a:pPr lvl="1"/>
            <a:endParaRPr lang="en-US" altLang="zh-TW" sz="1600" dirty="0" smtClean="0"/>
          </a:p>
          <a:p>
            <a:pPr lvl="1"/>
            <a:endParaRPr lang="en-US" altLang="zh-TW" sz="1600" dirty="0" smtClean="0"/>
          </a:p>
          <a:p>
            <a:pPr lvl="1"/>
            <a:endParaRPr lang="en-US" altLang="zh-TW" sz="1600" dirty="0" smtClean="0"/>
          </a:p>
          <a:p>
            <a:pPr lvl="1"/>
            <a:endParaRPr lang="en-US" altLang="zh-TW" sz="1600" dirty="0"/>
          </a:p>
          <a:p>
            <a:pPr lvl="1"/>
            <a:endParaRPr lang="en-US" altLang="zh-TW" sz="1600" dirty="0"/>
          </a:p>
          <a:p>
            <a:r>
              <a:rPr lang="en-US" altLang="zh-TW" sz="2400" dirty="0" smtClean="0"/>
              <a:t>Experimental </a:t>
            </a:r>
            <a:r>
              <a:rPr lang="en-US" altLang="zh-TW" sz="2400" dirty="0"/>
              <a:t>results </a:t>
            </a:r>
          </a:p>
          <a:p>
            <a:pPr lvl="1"/>
            <a:r>
              <a:rPr lang="en-US" altLang="zh-TW" sz="1600" dirty="0" smtClean="0"/>
              <a:t>0.02%, -0.12%, -0.14%, </a:t>
            </a:r>
            <a:r>
              <a:rPr lang="en-US" altLang="zh-TW" sz="1600" dirty="0"/>
              <a:t>and -</a:t>
            </a:r>
            <a:r>
              <a:rPr lang="en-US" altLang="zh-TW" sz="1600" dirty="0" smtClean="0"/>
              <a:t>0.18% </a:t>
            </a:r>
            <a:r>
              <a:rPr lang="en-US" altLang="zh-TW" sz="1600" dirty="0" err="1"/>
              <a:t>luma</a:t>
            </a:r>
            <a:r>
              <a:rPr lang="en-US" altLang="zh-TW" sz="1600" dirty="0"/>
              <a:t> BD-rates for </a:t>
            </a:r>
            <a:r>
              <a:rPr lang="en-CA" altLang="zh-TW" sz="1600" dirty="0" smtClean="0"/>
              <a:t>AI, RA, LB, </a:t>
            </a:r>
            <a:r>
              <a:rPr lang="en-CA" altLang="zh-TW" sz="1600" dirty="0"/>
              <a:t>and </a:t>
            </a:r>
            <a:r>
              <a:rPr lang="en-CA" altLang="zh-TW" sz="1600" dirty="0" smtClean="0"/>
              <a:t>LP </a:t>
            </a:r>
            <a:r>
              <a:rPr lang="en-US" altLang="zh-TW" sz="1600" dirty="0" smtClean="0"/>
              <a:t>in VTM-3.0</a:t>
            </a:r>
          </a:p>
          <a:p>
            <a:pPr lvl="1"/>
            <a:r>
              <a:rPr lang="en-US" altLang="zh-TW" sz="1600" dirty="0"/>
              <a:t>-</a:t>
            </a:r>
            <a:r>
              <a:rPr lang="en-US" altLang="zh-TW" sz="1600" dirty="0" smtClean="0"/>
              <a:t>0.05%, </a:t>
            </a:r>
            <a:r>
              <a:rPr lang="en-US" altLang="zh-TW" sz="1600" dirty="0"/>
              <a:t>-</a:t>
            </a:r>
            <a:r>
              <a:rPr lang="en-US" altLang="zh-TW" sz="1600" dirty="0" smtClean="0"/>
              <a:t>0.23%, </a:t>
            </a:r>
            <a:r>
              <a:rPr lang="en-US" altLang="zh-TW" sz="1600" dirty="0"/>
              <a:t>-</a:t>
            </a:r>
            <a:r>
              <a:rPr lang="en-US" altLang="zh-TW" sz="1600" dirty="0" smtClean="0"/>
              <a:t>0.21%, </a:t>
            </a:r>
            <a:r>
              <a:rPr lang="en-US" altLang="zh-TW" sz="1600" dirty="0"/>
              <a:t>and -</a:t>
            </a:r>
            <a:r>
              <a:rPr lang="en-US" altLang="zh-TW" sz="1600" dirty="0" smtClean="0"/>
              <a:t>0.36% </a:t>
            </a:r>
            <a:r>
              <a:rPr lang="en-US" altLang="zh-TW" sz="1600" dirty="0" err="1"/>
              <a:t>luma</a:t>
            </a:r>
            <a:r>
              <a:rPr lang="en-US" altLang="zh-TW" sz="1600" dirty="0"/>
              <a:t> BD-rates for </a:t>
            </a:r>
            <a:r>
              <a:rPr lang="en-CA" altLang="zh-TW" sz="1600" dirty="0"/>
              <a:t>AI, RA, LB, and LP </a:t>
            </a:r>
            <a:r>
              <a:rPr lang="en-US" altLang="zh-TW" sz="1600" dirty="0"/>
              <a:t>in </a:t>
            </a:r>
            <a:r>
              <a:rPr lang="en-US" altLang="zh-TW" sz="1600" dirty="0" smtClean="0"/>
              <a:t>VTM-3.0 with ALF switched off</a:t>
            </a:r>
          </a:p>
          <a:p>
            <a:pPr lvl="1"/>
            <a:r>
              <a:rPr lang="en-US" altLang="zh-TW" sz="1600" dirty="0" smtClean="0"/>
              <a:t>Negligible encoding/decoding time change</a:t>
            </a:r>
            <a:endParaRPr lang="en-US" altLang="zh-TW" sz="1600" dirty="0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1376712" y="2949562"/>
            <a:ext cx="4320000" cy="1182311"/>
            <a:chOff x="1787292" y="4973195"/>
            <a:chExt cx="5261540" cy="1440000"/>
          </a:xfrm>
        </p:grpSpPr>
        <p:sp>
          <p:nvSpPr>
            <p:cNvPr id="6" name="矩形 5"/>
            <p:cNvSpPr/>
            <p:nvPr/>
          </p:nvSpPr>
          <p:spPr>
            <a:xfrm>
              <a:off x="1787292" y="5130760"/>
              <a:ext cx="5261540" cy="126873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橢圓 6"/>
            <p:cNvSpPr/>
            <p:nvPr/>
          </p:nvSpPr>
          <p:spPr>
            <a:xfrm>
              <a:off x="1801647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橢圓 7"/>
            <p:cNvSpPr/>
            <p:nvPr/>
          </p:nvSpPr>
          <p:spPr>
            <a:xfrm>
              <a:off x="2124631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橢圓 8"/>
            <p:cNvSpPr/>
            <p:nvPr/>
          </p:nvSpPr>
          <p:spPr>
            <a:xfrm>
              <a:off x="2770597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橢圓 9"/>
            <p:cNvSpPr/>
            <p:nvPr/>
          </p:nvSpPr>
          <p:spPr>
            <a:xfrm>
              <a:off x="3093580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橢圓 10"/>
            <p:cNvSpPr/>
            <p:nvPr/>
          </p:nvSpPr>
          <p:spPr>
            <a:xfrm>
              <a:off x="3416563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tx1"/>
                  </a:solidFill>
                </a:rPr>
                <a:t>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橢圓 11"/>
            <p:cNvSpPr/>
            <p:nvPr/>
          </p:nvSpPr>
          <p:spPr>
            <a:xfrm>
              <a:off x="3739546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tx1"/>
                  </a:solidFill>
                </a:rPr>
                <a:t>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橢圓 12"/>
            <p:cNvSpPr/>
            <p:nvPr/>
          </p:nvSpPr>
          <p:spPr>
            <a:xfrm>
              <a:off x="2447614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橢圓 13"/>
            <p:cNvSpPr/>
            <p:nvPr/>
          </p:nvSpPr>
          <p:spPr>
            <a:xfrm>
              <a:off x="4062530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X</a:t>
              </a:r>
              <a:endParaRPr lang="zh-TW" altLang="en-US" dirty="0"/>
            </a:p>
          </p:txBody>
        </p:sp>
        <p:sp>
          <p:nvSpPr>
            <p:cNvPr id="16" name="橢圓 15"/>
            <p:cNvSpPr/>
            <p:nvPr/>
          </p:nvSpPr>
          <p:spPr>
            <a:xfrm>
              <a:off x="1801647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橢圓 16"/>
            <p:cNvSpPr/>
            <p:nvPr/>
          </p:nvSpPr>
          <p:spPr>
            <a:xfrm>
              <a:off x="2124631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橢圓 17"/>
            <p:cNvSpPr/>
            <p:nvPr/>
          </p:nvSpPr>
          <p:spPr>
            <a:xfrm>
              <a:off x="2770597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橢圓 18"/>
            <p:cNvSpPr/>
            <p:nvPr/>
          </p:nvSpPr>
          <p:spPr>
            <a:xfrm>
              <a:off x="3093580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橢圓 19"/>
            <p:cNvSpPr/>
            <p:nvPr/>
          </p:nvSpPr>
          <p:spPr>
            <a:xfrm>
              <a:off x="3416563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橢圓 20"/>
            <p:cNvSpPr/>
            <p:nvPr/>
          </p:nvSpPr>
          <p:spPr>
            <a:xfrm>
              <a:off x="3739546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2447614" y="5452744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橢圓 22"/>
            <p:cNvSpPr/>
            <p:nvPr/>
          </p:nvSpPr>
          <p:spPr>
            <a:xfrm>
              <a:off x="4062530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橢圓 23"/>
            <p:cNvSpPr/>
            <p:nvPr/>
          </p:nvSpPr>
          <p:spPr>
            <a:xfrm>
              <a:off x="1801647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橢圓 24"/>
            <p:cNvSpPr/>
            <p:nvPr/>
          </p:nvSpPr>
          <p:spPr>
            <a:xfrm>
              <a:off x="2124631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2770597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橢圓 26"/>
            <p:cNvSpPr/>
            <p:nvPr/>
          </p:nvSpPr>
          <p:spPr>
            <a:xfrm>
              <a:off x="3093580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橢圓 27"/>
            <p:cNvSpPr/>
            <p:nvPr/>
          </p:nvSpPr>
          <p:spPr>
            <a:xfrm>
              <a:off x="3416563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橢圓 28"/>
            <p:cNvSpPr/>
            <p:nvPr/>
          </p:nvSpPr>
          <p:spPr>
            <a:xfrm>
              <a:off x="3739546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/>
            <p:cNvSpPr/>
            <p:nvPr/>
          </p:nvSpPr>
          <p:spPr>
            <a:xfrm>
              <a:off x="2447614" y="576102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橢圓 30"/>
            <p:cNvSpPr/>
            <p:nvPr/>
          </p:nvSpPr>
          <p:spPr>
            <a:xfrm>
              <a:off x="4062530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橢圓 31"/>
            <p:cNvSpPr/>
            <p:nvPr/>
          </p:nvSpPr>
          <p:spPr>
            <a:xfrm>
              <a:off x="1801647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橢圓 32"/>
            <p:cNvSpPr/>
            <p:nvPr/>
          </p:nvSpPr>
          <p:spPr>
            <a:xfrm>
              <a:off x="2124631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2770597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橢圓 34"/>
            <p:cNvSpPr/>
            <p:nvPr/>
          </p:nvSpPr>
          <p:spPr>
            <a:xfrm>
              <a:off x="3093580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6" name="橢圓 35"/>
            <p:cNvSpPr/>
            <p:nvPr/>
          </p:nvSpPr>
          <p:spPr>
            <a:xfrm>
              <a:off x="3416563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橢圓 36"/>
            <p:cNvSpPr/>
            <p:nvPr/>
          </p:nvSpPr>
          <p:spPr>
            <a:xfrm>
              <a:off x="3739546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橢圓 37"/>
            <p:cNvSpPr/>
            <p:nvPr/>
          </p:nvSpPr>
          <p:spPr>
            <a:xfrm>
              <a:off x="2447614" y="6069307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橢圓 38"/>
            <p:cNvSpPr/>
            <p:nvPr/>
          </p:nvSpPr>
          <p:spPr>
            <a:xfrm>
              <a:off x="4062530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橢圓 39"/>
            <p:cNvSpPr/>
            <p:nvPr/>
          </p:nvSpPr>
          <p:spPr>
            <a:xfrm>
              <a:off x="4421400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X</a:t>
              </a:r>
              <a:endParaRPr lang="zh-TW" altLang="en-US" dirty="0"/>
            </a:p>
          </p:txBody>
        </p:sp>
        <p:sp>
          <p:nvSpPr>
            <p:cNvPr id="41" name="橢圓 40"/>
            <p:cNvSpPr/>
            <p:nvPr/>
          </p:nvSpPr>
          <p:spPr>
            <a:xfrm>
              <a:off x="4744384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tx1"/>
                  </a:solidFill>
                </a:rPr>
                <a:t>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5390350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X</a:t>
              </a:r>
              <a:endParaRPr lang="zh-TW" altLang="en-US" dirty="0"/>
            </a:p>
          </p:txBody>
        </p:sp>
        <p:sp>
          <p:nvSpPr>
            <p:cNvPr id="43" name="橢圓 42"/>
            <p:cNvSpPr/>
            <p:nvPr/>
          </p:nvSpPr>
          <p:spPr>
            <a:xfrm>
              <a:off x="5749221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/>
                <a:t>X</a:t>
              </a:r>
              <a:endParaRPr lang="zh-TW" altLang="en-US" dirty="0"/>
            </a:p>
          </p:txBody>
        </p:sp>
        <p:sp>
          <p:nvSpPr>
            <p:cNvPr id="44" name="橢圓 43"/>
            <p:cNvSpPr/>
            <p:nvPr/>
          </p:nvSpPr>
          <p:spPr>
            <a:xfrm>
              <a:off x="6072204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tx1"/>
                  </a:solidFill>
                </a:rPr>
                <a:t>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橢圓 44"/>
            <p:cNvSpPr/>
            <p:nvPr/>
          </p:nvSpPr>
          <p:spPr>
            <a:xfrm>
              <a:off x="6395187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tx1"/>
                  </a:solidFill>
                </a:rPr>
                <a:t>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橢圓 45"/>
            <p:cNvSpPr/>
            <p:nvPr/>
          </p:nvSpPr>
          <p:spPr>
            <a:xfrm>
              <a:off x="5067367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tx1"/>
                  </a:solidFill>
                </a:rPr>
                <a:t>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6718170" y="5144463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8" name="橢圓 47"/>
            <p:cNvSpPr/>
            <p:nvPr/>
          </p:nvSpPr>
          <p:spPr>
            <a:xfrm>
              <a:off x="4421400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9" name="橢圓 48"/>
            <p:cNvSpPr/>
            <p:nvPr/>
          </p:nvSpPr>
          <p:spPr>
            <a:xfrm>
              <a:off x="4744384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0" name="橢圓 49"/>
            <p:cNvSpPr/>
            <p:nvPr/>
          </p:nvSpPr>
          <p:spPr>
            <a:xfrm>
              <a:off x="5390350" y="545274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1" name="橢圓 50"/>
            <p:cNvSpPr/>
            <p:nvPr/>
          </p:nvSpPr>
          <p:spPr>
            <a:xfrm>
              <a:off x="5749221" y="5452744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2" name="橢圓 51"/>
            <p:cNvSpPr/>
            <p:nvPr/>
          </p:nvSpPr>
          <p:spPr>
            <a:xfrm>
              <a:off x="6072204" y="5452744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橢圓 52"/>
            <p:cNvSpPr/>
            <p:nvPr/>
          </p:nvSpPr>
          <p:spPr>
            <a:xfrm>
              <a:off x="6395187" y="5452744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4" name="橢圓 53"/>
            <p:cNvSpPr/>
            <p:nvPr/>
          </p:nvSpPr>
          <p:spPr>
            <a:xfrm>
              <a:off x="5067367" y="5452744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5" name="橢圓 54"/>
            <p:cNvSpPr/>
            <p:nvPr/>
          </p:nvSpPr>
          <p:spPr>
            <a:xfrm>
              <a:off x="6718170" y="5452744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6" name="橢圓 55"/>
            <p:cNvSpPr/>
            <p:nvPr/>
          </p:nvSpPr>
          <p:spPr>
            <a:xfrm>
              <a:off x="4421400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7" name="橢圓 56"/>
            <p:cNvSpPr/>
            <p:nvPr/>
          </p:nvSpPr>
          <p:spPr>
            <a:xfrm>
              <a:off x="4744384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8" name="橢圓 57"/>
            <p:cNvSpPr/>
            <p:nvPr/>
          </p:nvSpPr>
          <p:spPr>
            <a:xfrm>
              <a:off x="5390350" y="5761026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9" name="橢圓 58"/>
            <p:cNvSpPr/>
            <p:nvPr/>
          </p:nvSpPr>
          <p:spPr>
            <a:xfrm>
              <a:off x="5749221" y="576102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0" name="橢圓 59"/>
            <p:cNvSpPr/>
            <p:nvPr/>
          </p:nvSpPr>
          <p:spPr>
            <a:xfrm>
              <a:off x="6072204" y="576102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1" name="橢圓 60"/>
            <p:cNvSpPr/>
            <p:nvPr/>
          </p:nvSpPr>
          <p:spPr>
            <a:xfrm>
              <a:off x="6395187" y="576102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2" name="橢圓 61"/>
            <p:cNvSpPr/>
            <p:nvPr/>
          </p:nvSpPr>
          <p:spPr>
            <a:xfrm>
              <a:off x="5067367" y="576102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" name="橢圓 62"/>
            <p:cNvSpPr/>
            <p:nvPr/>
          </p:nvSpPr>
          <p:spPr>
            <a:xfrm>
              <a:off x="6718170" y="5761025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4" name="橢圓 63"/>
            <p:cNvSpPr/>
            <p:nvPr/>
          </p:nvSpPr>
          <p:spPr>
            <a:xfrm>
              <a:off x="4421400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" name="橢圓 64"/>
            <p:cNvSpPr/>
            <p:nvPr/>
          </p:nvSpPr>
          <p:spPr>
            <a:xfrm>
              <a:off x="4744384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/>
            <p:cNvSpPr/>
            <p:nvPr/>
          </p:nvSpPr>
          <p:spPr>
            <a:xfrm>
              <a:off x="5390350" y="6069308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>
              <a:off x="5749221" y="6069307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>
              <a:off x="6072204" y="6069307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>
              <a:off x="6395187" y="6069307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>
              <a:off x="5067367" y="6069307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>
              <a:off x="6718170" y="6069307"/>
              <a:ext cx="322983" cy="30828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72" name="直線接點 71"/>
            <p:cNvCxnSpPr/>
            <p:nvPr/>
          </p:nvCxnSpPr>
          <p:spPr>
            <a:xfrm>
              <a:off x="4407047" y="5144463"/>
              <a:ext cx="0" cy="126873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接點 72"/>
            <p:cNvCxnSpPr/>
            <p:nvPr/>
          </p:nvCxnSpPr>
          <p:spPr>
            <a:xfrm>
              <a:off x="5734866" y="5126659"/>
              <a:ext cx="0" cy="1268732"/>
            </a:xfrm>
            <a:prstGeom prst="line">
              <a:avLst/>
            </a:prstGeom>
            <a:ln>
              <a:solidFill>
                <a:srgbClr val="0066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橢圓 73"/>
            <p:cNvSpPr/>
            <p:nvPr/>
          </p:nvSpPr>
          <p:spPr>
            <a:xfrm>
              <a:off x="3430917" y="4973195"/>
              <a:ext cx="1933768" cy="650818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>
              <a:off x="4755693" y="4973195"/>
              <a:ext cx="1922458" cy="650818"/>
            </a:xfrm>
            <a:prstGeom prst="ellipse">
              <a:avLst/>
            </a:prstGeom>
            <a:noFill/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76" name="左大括弧 75"/>
          <p:cNvSpPr/>
          <p:nvPr/>
        </p:nvSpPr>
        <p:spPr>
          <a:xfrm rot="16200000">
            <a:off x="2437188" y="3112928"/>
            <a:ext cx="36000" cy="212400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7" name="文字方塊 76"/>
          <p:cNvSpPr txBox="1"/>
          <p:nvPr/>
        </p:nvSpPr>
        <p:spPr>
          <a:xfrm>
            <a:off x="2328552" y="4202495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8</a:t>
            </a:r>
            <a:endParaRPr lang="zh-TW" altLang="en-US" sz="1100" dirty="0"/>
          </a:p>
        </p:txBody>
      </p:sp>
      <p:sp>
        <p:nvSpPr>
          <p:cNvPr id="78" name="左大括弧 77"/>
          <p:cNvSpPr/>
          <p:nvPr/>
        </p:nvSpPr>
        <p:spPr>
          <a:xfrm rot="16200000">
            <a:off x="4069290" y="3652928"/>
            <a:ext cx="36000" cy="104400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9" name="左大括弧 78"/>
          <p:cNvSpPr/>
          <p:nvPr/>
        </p:nvSpPr>
        <p:spPr>
          <a:xfrm rot="16200000">
            <a:off x="5153379" y="3652928"/>
            <a:ext cx="36000" cy="104400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0" name="文字方塊 79"/>
          <p:cNvSpPr txBox="1"/>
          <p:nvPr/>
        </p:nvSpPr>
        <p:spPr>
          <a:xfrm>
            <a:off x="3955381" y="4202495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4</a:t>
            </a:r>
            <a:endParaRPr lang="zh-TW" altLang="en-US" sz="1100" dirty="0"/>
          </a:p>
        </p:txBody>
      </p:sp>
      <p:sp>
        <p:nvSpPr>
          <p:cNvPr id="81" name="文字方塊 80"/>
          <p:cNvSpPr txBox="1"/>
          <p:nvPr/>
        </p:nvSpPr>
        <p:spPr>
          <a:xfrm>
            <a:off x="5047708" y="4202495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4</a:t>
            </a:r>
            <a:endParaRPr lang="zh-TW" altLang="en-US" sz="1100" dirty="0"/>
          </a:p>
        </p:txBody>
      </p:sp>
      <p:sp>
        <p:nvSpPr>
          <p:cNvPr id="82" name="文字方塊 81"/>
          <p:cNvSpPr txBox="1"/>
          <p:nvPr/>
        </p:nvSpPr>
        <p:spPr>
          <a:xfrm>
            <a:off x="4073988" y="2682122"/>
            <a:ext cx="1067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200" dirty="0" smtClean="0">
                <a:solidFill>
                  <a:srgbClr val="FF0000"/>
                </a:solidFill>
              </a:rPr>
              <a:t>Weak Filtering</a:t>
            </a:r>
            <a:endParaRPr lang="zh-TW" altLang="en-US" sz="1200" dirty="0">
              <a:solidFill>
                <a:srgbClr val="FF0000"/>
              </a:solidFill>
            </a:endParaRPr>
          </a:p>
        </p:txBody>
      </p:sp>
      <p:sp>
        <p:nvSpPr>
          <p:cNvPr id="83" name="文字方塊 82"/>
          <p:cNvSpPr txBox="1"/>
          <p:nvPr/>
        </p:nvSpPr>
        <p:spPr>
          <a:xfrm>
            <a:off x="2985822" y="2674569"/>
            <a:ext cx="1067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200" dirty="0" smtClean="0">
                <a:solidFill>
                  <a:srgbClr val="FF0000"/>
                </a:solidFill>
              </a:rPr>
              <a:t>Weak Filtering</a:t>
            </a:r>
            <a:endParaRPr lang="zh-TW" altLang="en-US" sz="1200" dirty="0">
              <a:solidFill>
                <a:srgbClr val="FF0000"/>
              </a:solidFill>
            </a:endParaRPr>
          </a:p>
        </p:txBody>
      </p:sp>
      <p:sp>
        <p:nvSpPr>
          <p:cNvPr id="84" name="橢圓 83"/>
          <p:cNvSpPr/>
          <p:nvPr/>
        </p:nvSpPr>
        <p:spPr>
          <a:xfrm>
            <a:off x="6000649" y="3360725"/>
            <a:ext cx="265186" cy="25311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X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85" name="文字方塊 84"/>
          <p:cNvSpPr txBox="1"/>
          <p:nvPr/>
        </p:nvSpPr>
        <p:spPr>
          <a:xfrm>
            <a:off x="6259332" y="3299250"/>
            <a:ext cx="2112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Sample used in filtering</a:t>
            </a:r>
            <a:endParaRPr lang="zh-TW" altLang="en-US" sz="1600" dirty="0"/>
          </a:p>
        </p:txBody>
      </p:sp>
      <p:sp>
        <p:nvSpPr>
          <p:cNvPr id="86" name="橢圓 85"/>
          <p:cNvSpPr/>
          <p:nvPr/>
        </p:nvSpPr>
        <p:spPr>
          <a:xfrm>
            <a:off x="5995209" y="3743930"/>
            <a:ext cx="265186" cy="25311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X</a:t>
            </a:r>
            <a:endParaRPr lang="zh-TW" altLang="en-US" dirty="0"/>
          </a:p>
        </p:txBody>
      </p:sp>
      <p:sp>
        <p:nvSpPr>
          <p:cNvPr id="87" name="文字方塊 86"/>
          <p:cNvSpPr txBox="1"/>
          <p:nvPr/>
        </p:nvSpPr>
        <p:spPr>
          <a:xfrm>
            <a:off x="6265835" y="3689404"/>
            <a:ext cx="2247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Sample modified by filter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0168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 of Subjective Comparison</a:t>
            </a:r>
            <a:endParaRPr lang="zh-TW" altLang="en-US" dirty="0"/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TW" sz="2400" dirty="0" smtClean="0"/>
              <a:t>Johnny, POC #509, Low-delay P, QP 34, ALF off</a:t>
            </a:r>
            <a:endParaRPr lang="zh-TW" alt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24" name="Picture 116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2233278"/>
            <a:ext cx="1304925" cy="1345565"/>
          </a:xfrm>
          <a:prstGeom prst="rect">
            <a:avLst/>
          </a:prstGeom>
          <a:noFill/>
        </p:spPr>
      </p:pic>
      <p:pic>
        <p:nvPicPr>
          <p:cNvPr id="25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2932410" y="2292333"/>
            <a:ext cx="1314450" cy="1286510"/>
          </a:xfrm>
          <a:prstGeom prst="rect">
            <a:avLst/>
          </a:prstGeom>
        </p:spPr>
      </p:pic>
      <p:pic>
        <p:nvPicPr>
          <p:cNvPr id="26" name="Picture 115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01" y="2041508"/>
            <a:ext cx="1597025" cy="1537335"/>
          </a:xfrm>
          <a:prstGeom prst="rect">
            <a:avLst/>
          </a:prstGeom>
          <a:noFill/>
        </p:spPr>
      </p:pic>
      <p:pic>
        <p:nvPicPr>
          <p:cNvPr id="27" name="Picture 116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447" y="2251448"/>
            <a:ext cx="1397000" cy="1572895"/>
          </a:xfrm>
          <a:prstGeom prst="rect">
            <a:avLst/>
          </a:prstGeom>
          <a:noFill/>
        </p:spPr>
      </p:pic>
      <p:sp>
        <p:nvSpPr>
          <p:cNvPr id="28" name="Oval 1174"/>
          <p:cNvSpPr/>
          <p:nvPr/>
        </p:nvSpPr>
        <p:spPr>
          <a:xfrm>
            <a:off x="5669141" y="2233278"/>
            <a:ext cx="130175" cy="3619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TW" altLang="en-US"/>
          </a:p>
        </p:txBody>
      </p:sp>
      <p:pic>
        <p:nvPicPr>
          <p:cNvPr id="29" name="Picture 117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4" y="4459319"/>
            <a:ext cx="1304925" cy="1374775"/>
          </a:xfrm>
          <a:prstGeom prst="rect">
            <a:avLst/>
          </a:prstGeom>
          <a:noFill/>
        </p:spPr>
      </p:pic>
      <p:pic>
        <p:nvPicPr>
          <p:cNvPr id="30" name="Picture 7"/>
          <p:cNvPicPr/>
          <p:nvPr/>
        </p:nvPicPr>
        <p:blipFill>
          <a:blip r:embed="rId7"/>
          <a:stretch>
            <a:fillRect/>
          </a:stretch>
        </p:blipFill>
        <p:spPr>
          <a:xfrm>
            <a:off x="2922250" y="4523110"/>
            <a:ext cx="1324610" cy="1319530"/>
          </a:xfrm>
          <a:prstGeom prst="rect">
            <a:avLst/>
          </a:prstGeom>
        </p:spPr>
      </p:pic>
      <p:pic>
        <p:nvPicPr>
          <p:cNvPr id="31" name="Picture 8"/>
          <p:cNvPicPr/>
          <p:nvPr/>
        </p:nvPicPr>
        <p:blipFill>
          <a:blip r:embed="rId8"/>
          <a:stretch>
            <a:fillRect/>
          </a:stretch>
        </p:blipFill>
        <p:spPr>
          <a:xfrm>
            <a:off x="4672891" y="4536338"/>
            <a:ext cx="1321435" cy="1306195"/>
          </a:xfrm>
          <a:prstGeom prst="rect">
            <a:avLst/>
          </a:prstGeom>
        </p:spPr>
      </p:pic>
      <p:pic>
        <p:nvPicPr>
          <p:cNvPr id="32" name="Picture 1176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447" y="4459319"/>
            <a:ext cx="1453515" cy="1671955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1097763" y="3629542"/>
            <a:ext cx="17299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8 x 16 CU not </a:t>
            </a:r>
            <a:r>
              <a:rPr lang="en-US" altLang="zh-TW" sz="12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deblocked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27782" y="3629542"/>
            <a:ext cx="16818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Partitioning information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05774" y="3629541"/>
            <a:ext cx="13292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Depth </a:t>
            </a:r>
            <a:r>
              <a:rPr lang="en-US" altLang="zh-TW" sz="12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information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83139" y="3816577"/>
            <a:ext cx="1764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8x8 </a:t>
            </a:r>
            <a:r>
              <a:rPr lang="en-US" altLang="zh-TW" sz="12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sample grid missing the edge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Oval 1174"/>
          <p:cNvSpPr/>
          <p:nvPr/>
        </p:nvSpPr>
        <p:spPr>
          <a:xfrm>
            <a:off x="5669141" y="4493608"/>
            <a:ext cx="130175" cy="3619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TW" altLang="en-US"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97763" y="5875178"/>
            <a:ext cx="17907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8 x 16 CU </a:t>
            </a:r>
            <a:r>
              <a:rPr lang="en-US" altLang="zh-TW" sz="12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also </a:t>
            </a:r>
            <a:r>
              <a:rPr lang="en-US" altLang="zh-TW" sz="12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deblocked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800299" y="5875178"/>
            <a:ext cx="16818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Partitioning information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05774" y="5875177"/>
            <a:ext cx="13292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Depth </a:t>
            </a:r>
            <a:r>
              <a:rPr lang="en-US" altLang="zh-TW" sz="12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information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83139" y="6079305"/>
            <a:ext cx="1764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4x4 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grid enables </a:t>
            </a:r>
            <a:r>
              <a:rPr lang="en-US" altLang="zh-TW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deblocking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87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 of Subjective Comparison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 smtClean="0"/>
              <a:t>Kimono, POC #236, Low-delay B, QP 34, ALF off</a:t>
            </a:r>
            <a:endParaRPr lang="zh-TW" alt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5" name="圖片 4" descr="Y:\JVET Meeting\M-Meeting\Proposal\CE11.2.1_4xN and Nx4 deblocking\Kimono_BeforeLF_#236_QP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89" y="2063473"/>
            <a:ext cx="2520000" cy="3844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Y:\JVET Meeting\M-Meeting\Proposal\CE11.2.1_4xN and Nx4 deblocking\Kimono_MarkLF_#236_QP3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627" y="2063473"/>
            <a:ext cx="2520000" cy="3844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Y:\JVET Meeting\M-Meeting\Proposal\CE11.2.1_4xN and Nx4 deblocking\Kimono_Problem_#236_QP3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365" y="2063473"/>
            <a:ext cx="2520000" cy="384411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784889" y="5914124"/>
            <a:ext cx="2520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1400" dirty="0" err="1">
                <a:latin typeface="Times New Roman" panose="02020603050405020304" pitchFamily="18" charset="0"/>
                <a:ea typeface="PMingLiU" panose="02020500000000000000" pitchFamily="18" charset="-120"/>
              </a:rPr>
              <a:t>Deblocking</a:t>
            </a:r>
            <a:r>
              <a:rPr lang="en-CA" altLang="zh-TW" sz="1400" dirty="0">
                <a:latin typeface="Times New Roman" panose="02020603050405020304" pitchFamily="18" charset="0"/>
                <a:ea typeface="PMingLiU" panose="02020500000000000000" pitchFamily="18" charset="-120"/>
              </a:rPr>
              <a:t> on 8x8 sample grid</a:t>
            </a:r>
            <a:endParaRPr lang="zh-TW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3378626" y="5914124"/>
            <a:ext cx="2520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 smtClean="0">
                <a:latin typeface="Times New Roman" panose="02020603050405020304" pitchFamily="18" charset="0"/>
                <a:ea typeface="PMingLiU" panose="02020500000000000000" pitchFamily="18" charset="-120"/>
              </a:rPr>
              <a:t>The </a:t>
            </a:r>
            <a:r>
              <a:rPr lang="en-CA" altLang="zh-TW" sz="1400" dirty="0">
                <a:latin typeface="Times New Roman" panose="02020603050405020304" pitchFamily="18" charset="0"/>
                <a:ea typeface="PMingLiU" panose="02020500000000000000" pitchFamily="18" charset="-120"/>
              </a:rPr>
              <a:t>edges filtered at 4x4 sample grid and not covered by 8x8 sample grid</a:t>
            </a:r>
            <a:endParaRPr lang="zh-TW" altLang="en-US" sz="1400" dirty="0"/>
          </a:p>
        </p:txBody>
      </p:sp>
      <p:sp>
        <p:nvSpPr>
          <p:cNvPr id="10" name="矩形 9"/>
          <p:cNvSpPr/>
          <p:nvPr/>
        </p:nvSpPr>
        <p:spPr>
          <a:xfrm>
            <a:off x="5972362" y="5914124"/>
            <a:ext cx="25200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1400" dirty="0" err="1">
                <a:latin typeface="Times New Roman" panose="02020603050405020304" pitchFamily="18" charset="0"/>
                <a:ea typeface="PMingLiU" panose="02020500000000000000" pitchFamily="18" charset="-120"/>
              </a:rPr>
              <a:t>Deblocking</a:t>
            </a:r>
            <a:r>
              <a:rPr lang="en-CA" altLang="zh-TW" sz="1400" dirty="0">
                <a:latin typeface="Times New Roman" panose="02020603050405020304" pitchFamily="18" charset="0"/>
                <a:ea typeface="PMingLiU" panose="02020500000000000000" pitchFamily="18" charset="-120"/>
              </a:rPr>
              <a:t> on 4x4 sample grid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5949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 of Subjective Comparison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TW" sz="2400" dirty="0" err="1" smtClean="0"/>
              <a:t>KristenAndSara</a:t>
            </a:r>
            <a:r>
              <a:rPr lang="en-CA" altLang="zh-TW" sz="2400" dirty="0" smtClean="0"/>
              <a:t>, POC #302, Low-delay P, QP 37, ALF off</a:t>
            </a:r>
            <a:endParaRPr lang="zh-TW" alt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5" name="圖片 4" descr="Y:\JVET Meeting\M-Meeting\Proposal\CE11.2.1_4xN and Nx4 deblocking\384x128_CE11.2.1_POC302_KristenAndSaraQP37_PROBLE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705" y="2269519"/>
            <a:ext cx="1828800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Y:\JVET Meeting\M-Meeting\Proposal\CE11.2.1_4xN and Nx4 deblocking\384x128_CE11.2.1_POC302_KristenAndSaraQP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138" y="2269519"/>
            <a:ext cx="18288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Oval 1177"/>
          <p:cNvSpPr/>
          <p:nvPr/>
        </p:nvSpPr>
        <p:spPr>
          <a:xfrm>
            <a:off x="2256077" y="2668783"/>
            <a:ext cx="414020" cy="1040092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TW" altLang="en-US"/>
          </a:p>
        </p:txBody>
      </p:sp>
      <p:sp>
        <p:nvSpPr>
          <p:cNvPr id="8" name="Oval 1177"/>
          <p:cNvSpPr/>
          <p:nvPr/>
        </p:nvSpPr>
        <p:spPr>
          <a:xfrm>
            <a:off x="4881072" y="2668783"/>
            <a:ext cx="414020" cy="1040092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TW" altLang="en-US"/>
          </a:p>
        </p:txBody>
      </p:sp>
      <p:sp>
        <p:nvSpPr>
          <p:cNvPr id="9" name="Oval 1177"/>
          <p:cNvSpPr/>
          <p:nvPr/>
        </p:nvSpPr>
        <p:spPr>
          <a:xfrm>
            <a:off x="2092281" y="4409627"/>
            <a:ext cx="283451" cy="598206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TW" altLang="en-US"/>
          </a:p>
        </p:txBody>
      </p:sp>
      <p:sp>
        <p:nvSpPr>
          <p:cNvPr id="10" name="Oval 1177"/>
          <p:cNvSpPr/>
          <p:nvPr/>
        </p:nvSpPr>
        <p:spPr>
          <a:xfrm>
            <a:off x="4688781" y="4409627"/>
            <a:ext cx="283451" cy="598206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1833577" y="5935271"/>
            <a:ext cx="2520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1400" dirty="0" err="1">
                <a:latin typeface="Times New Roman" panose="02020603050405020304" pitchFamily="18" charset="0"/>
                <a:ea typeface="PMingLiU" panose="02020500000000000000" pitchFamily="18" charset="-120"/>
              </a:rPr>
              <a:t>Deblocking</a:t>
            </a:r>
            <a:r>
              <a:rPr lang="en-CA" altLang="zh-TW" sz="1400" dirty="0">
                <a:latin typeface="Times New Roman" panose="02020603050405020304" pitchFamily="18" charset="0"/>
                <a:ea typeface="PMingLiU" panose="02020500000000000000" pitchFamily="18" charset="-120"/>
              </a:rPr>
              <a:t> on 8x8 sample grid</a:t>
            </a:r>
            <a:endParaRPr lang="zh-TW" altLang="en-US" sz="1400" dirty="0"/>
          </a:p>
        </p:txBody>
      </p:sp>
      <p:sp>
        <p:nvSpPr>
          <p:cNvPr id="12" name="矩形 11"/>
          <p:cNvSpPr/>
          <p:nvPr/>
        </p:nvSpPr>
        <p:spPr>
          <a:xfrm>
            <a:off x="4430002" y="5935270"/>
            <a:ext cx="25200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TW" sz="1400" dirty="0" err="1">
                <a:latin typeface="Times New Roman" panose="02020603050405020304" pitchFamily="18" charset="0"/>
                <a:ea typeface="PMingLiU" panose="02020500000000000000" pitchFamily="18" charset="-120"/>
              </a:rPr>
              <a:t>Deblocking</a:t>
            </a:r>
            <a:r>
              <a:rPr lang="en-CA" altLang="zh-TW" sz="1400" dirty="0">
                <a:latin typeface="Times New Roman" panose="02020603050405020304" pitchFamily="18" charset="0"/>
                <a:ea typeface="PMingLiU" panose="02020500000000000000" pitchFamily="18" charset="-120"/>
              </a:rPr>
              <a:t> on 4x4 sample grid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61914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Detailed Results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629396"/>
              </p:ext>
            </p:extLst>
          </p:nvPr>
        </p:nvGraphicFramePr>
        <p:xfrm>
          <a:off x="1657188" y="1035234"/>
          <a:ext cx="6777514" cy="5698518"/>
        </p:xfrm>
        <a:graphic>
          <a:graphicData uri="http://schemas.openxmlformats.org/drawingml/2006/table">
            <a:tbl>
              <a:tblPr/>
              <a:tblGrid>
                <a:gridCol w="904404"/>
                <a:gridCol w="587311"/>
                <a:gridCol w="587311"/>
                <a:gridCol w="587311"/>
                <a:gridCol w="587311"/>
                <a:gridCol w="587311"/>
                <a:gridCol w="587311"/>
                <a:gridCol w="587311"/>
                <a:gridCol w="587311"/>
                <a:gridCol w="587311"/>
                <a:gridCol w="587311"/>
              </a:tblGrid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All Intra Main10 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VTM-3.0 (ALF OFF)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VTM-3.0 (ALF ON)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-0.20%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 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 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 10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VTM-3.0 (ALF OFF)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VTM-3.0 (ALF ON)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-0.17%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-0.42%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-0.16%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-0.19%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-0.17%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-0.21%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-0.12%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-0.20%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-0.17%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 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Main10 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VTM-3.0 (ALF OFF)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VTM-3.0 (ALF ON)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-0.11%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-0.28%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-0.14%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0.24%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-0.45%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-0.18%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-0.21%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-0.14%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-0.20%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-0.14%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 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P Main10 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VTM-3.0 (ALF OFF)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VTM-3.0 (ALF ON)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endParaRPr lang="zh-TW" altLang="en-US" sz="8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-0.30%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-0.12%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-0.19%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0.14%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-0.53%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-0.27%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-0.85%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-1.14%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-0.36%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0.14%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-0.16%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-0.18%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-0.26%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0.12%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-0.16%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4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 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-0.23%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139" marR="6139" marT="61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139" marR="6139" marT="613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11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 smtClean="0"/>
              <a:t>Proposed </a:t>
            </a:r>
            <a:r>
              <a:rPr lang="en-US" altLang="zh-TW" sz="2400" dirty="0"/>
              <a:t>to support </a:t>
            </a:r>
            <a:r>
              <a:rPr lang="en-US" altLang="zh-TW" sz="2400" dirty="0" err="1"/>
              <a:t>deblocking</a:t>
            </a:r>
            <a:r>
              <a:rPr lang="en-US" altLang="zh-TW" sz="2400" dirty="0"/>
              <a:t> for 4xN, Nx4 and 8xN and Nx8 block boundaries that not are aligned with 8x8 </a:t>
            </a:r>
            <a:r>
              <a:rPr lang="en-US" altLang="zh-TW" sz="2400" dirty="0" smtClean="0"/>
              <a:t>grid</a:t>
            </a:r>
            <a:endParaRPr lang="en-US" altLang="zh-TW" sz="2400" dirty="0"/>
          </a:p>
          <a:p>
            <a:pPr lvl="1"/>
            <a:r>
              <a:rPr lang="en-US" altLang="zh-TW" sz="1800" dirty="0" smtClean="0"/>
              <a:t>Only </a:t>
            </a:r>
            <a:r>
              <a:rPr lang="en-US" altLang="zh-TW" sz="1800" dirty="0"/>
              <a:t>filter one sample adjacent to the block boundary at both sides </a:t>
            </a:r>
            <a:r>
              <a:rPr lang="en-US" altLang="zh-TW" sz="1800" dirty="0" smtClean="0"/>
              <a:t>using </a:t>
            </a:r>
            <a:r>
              <a:rPr lang="en-US" altLang="zh-TW" sz="1800" dirty="0"/>
              <a:t>HEVC normal/weak filtering </a:t>
            </a:r>
            <a:r>
              <a:rPr lang="en-US" altLang="zh-TW" sz="1800" dirty="0" smtClean="0"/>
              <a:t>if any side of </a:t>
            </a:r>
            <a:r>
              <a:rPr lang="en-CA" altLang="zh-TW" sz="1800" dirty="0" smtClean="0"/>
              <a:t>the </a:t>
            </a:r>
            <a:r>
              <a:rPr lang="en-CA" altLang="zh-TW" sz="1800" dirty="0"/>
              <a:t>blocks sharing the edge has a size of 4 </a:t>
            </a:r>
            <a:r>
              <a:rPr lang="en-CA" altLang="zh-TW" sz="1800" dirty="0" smtClean="0"/>
              <a:t>samples</a:t>
            </a:r>
            <a:endParaRPr lang="en-US" altLang="zh-TW" sz="1800" dirty="0"/>
          </a:p>
          <a:p>
            <a:pPr lvl="1"/>
            <a:endParaRPr lang="en-US" altLang="zh-TW" sz="1800" dirty="0"/>
          </a:p>
          <a:p>
            <a:r>
              <a:rPr lang="en-CA" altLang="zh-TW" sz="2400" dirty="0" smtClean="0"/>
              <a:t>Some </a:t>
            </a:r>
            <a:r>
              <a:rPr lang="en-CA" altLang="zh-TW" sz="2400" dirty="0"/>
              <a:t>BD-rate improvement </a:t>
            </a:r>
            <a:r>
              <a:rPr lang="en-CA" altLang="zh-TW" sz="2400" dirty="0" smtClean="0"/>
              <a:t>with </a:t>
            </a:r>
            <a:r>
              <a:rPr lang="en-US" altLang="zh-TW" sz="2400" dirty="0"/>
              <a:t>negligible </a:t>
            </a:r>
            <a:r>
              <a:rPr lang="en-CA" altLang="zh-TW" sz="2400" dirty="0"/>
              <a:t>run-time change </a:t>
            </a:r>
            <a:endParaRPr lang="en-CA" altLang="zh-TW" sz="2400" dirty="0" smtClean="0"/>
          </a:p>
          <a:p>
            <a:endParaRPr 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52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13060</TotalTime>
  <Words>1156</Words>
  <Application>Microsoft Office PowerPoint</Application>
  <PresentationFormat>如螢幕大小 (4:3)</PresentationFormat>
  <Paragraphs>418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PMingLiU</vt:lpstr>
      <vt:lpstr>PMingLiU</vt:lpstr>
      <vt:lpstr>Calibri</vt:lpstr>
      <vt:lpstr>Times New Roman</vt:lpstr>
      <vt:lpstr>Calibri Light</vt:lpstr>
      <vt:lpstr>Arial</vt:lpstr>
      <vt:lpstr>MediaTek</vt:lpstr>
      <vt:lpstr>JVET-M0299 CE11: Deblocking for 4 x N, N x 4 and 8 x N and N x 8 block boundaries that not are aligned with 8x8 grid (test 11.2.1)</vt:lpstr>
      <vt:lpstr>Overall Summary </vt:lpstr>
      <vt:lpstr>Example of Subjective Comparison</vt:lpstr>
      <vt:lpstr>Example of Subjective Comparison</vt:lpstr>
      <vt:lpstr>Example of Subjective Comparison</vt:lpstr>
      <vt:lpstr>Detailed Results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Anthony Batt</dc:creator>
  <cp:lastModifiedBy>Chia-ming Tsai (蔡佳銘)</cp:lastModifiedBy>
  <cp:revision>519</cp:revision>
  <dcterms:created xsi:type="dcterms:W3CDTF">2015-12-16T17:44:56Z</dcterms:created>
  <dcterms:modified xsi:type="dcterms:W3CDTF">2019-01-09T19:37:07Z</dcterms:modified>
</cp:coreProperties>
</file>