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1689" r:id="rId2"/>
    <p:sldId id="2005" r:id="rId3"/>
    <p:sldId id="2062" r:id="rId4"/>
    <p:sldId id="2063" r:id="rId5"/>
    <p:sldId id="2075" r:id="rId6"/>
    <p:sldId id="2069" r:id="rId7"/>
    <p:sldId id="2073" r:id="rId8"/>
    <p:sldId id="2074" r:id="rId9"/>
    <p:sldId id="2072" r:id="rId10"/>
    <p:sldId id="2076" r:id="rId11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03/01/2019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1/3/2019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JVET-M0283</a:t>
            </a:r>
            <a:br>
              <a:rPr lang="en-US" sz="2000" b="1" dirty="0"/>
            </a:br>
            <a:r>
              <a:rPr lang="en-US" sz="2000" b="1" dirty="0"/>
              <a:t>CE10-related: Reduction of Triangle Merge Pruning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Triangle Merge pruning reduction v2 + CE4.1.5 (JVET-M0281) + CE2.2.8 (JVET-M0282)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73FEDC-9A04-4BB7-82D6-0DA701368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DC1C1C-35E4-4C31-A931-677EC5B2F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22000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379571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VTM-3:</a:t>
            </a:r>
          </a:p>
          <a:p>
            <a:pPr lvl="2"/>
            <a:r>
              <a:rPr lang="en-US" sz="1400" dirty="0"/>
              <a:t>In Triangle Merge coding modes, motion predictor lists are constructed. </a:t>
            </a:r>
          </a:p>
          <a:p>
            <a:pPr lvl="2"/>
            <a:r>
              <a:rPr lang="en-US" sz="1400" dirty="0"/>
              <a:t>But in the current reference software, a full pruning is performed and no predictor redundancy can be observed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Reduce predictor pruning while keeping performances</a:t>
            </a:r>
          </a:p>
          <a:p>
            <a:pPr lvl="2"/>
            <a:r>
              <a:rPr lang="en-US" sz="1400" dirty="0"/>
              <a:t>Harmonize motion predictor lists construction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Triangle Merge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4501834" cy="325673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Triangle Merge motion predictor list construction:</a:t>
            </a:r>
          </a:p>
          <a:p>
            <a:pPr lvl="2"/>
            <a:r>
              <a:rPr lang="en-US" sz="1400" dirty="0"/>
              <a:t>Prune all spatial predictors</a:t>
            </a:r>
          </a:p>
          <a:p>
            <a:pPr lvl="2"/>
            <a:r>
              <a:rPr lang="en-US" sz="1400" dirty="0"/>
              <a:t>Prune all </a:t>
            </a:r>
            <a:r>
              <a:rPr lang="en-US" sz="1400" dirty="0" err="1"/>
              <a:t>uni</a:t>
            </a:r>
            <a:r>
              <a:rPr lang="en-US" sz="1400" dirty="0"/>
              <a:t>-directional parts (MV + POC ref frame)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and pruning reduction</a:t>
            </a:r>
          </a:p>
          <a:p>
            <a:pPr lvl="2"/>
            <a:r>
              <a:rPr lang="en-US" sz="1400" dirty="0"/>
              <a:t>Simple pruning of spatial candidates as in Merge</a:t>
            </a:r>
          </a:p>
          <a:p>
            <a:pPr lvl="2"/>
            <a:r>
              <a:rPr lang="en-US" sz="1400" dirty="0"/>
              <a:t>Prune temporal candidates together</a:t>
            </a:r>
          </a:p>
          <a:p>
            <a:pPr lvl="2"/>
            <a:r>
              <a:rPr lang="en-US" sz="1400" dirty="0"/>
              <a:t>Remove pruning on </a:t>
            </a:r>
            <a:r>
              <a:rPr lang="en-US" sz="1400" dirty="0" err="1"/>
              <a:t>uni</a:t>
            </a:r>
            <a:r>
              <a:rPr lang="en-US" sz="1400" dirty="0"/>
              <a:t>-directional parts</a:t>
            </a:r>
          </a:p>
          <a:p>
            <a:pPr lvl="3"/>
            <a:r>
              <a:rPr lang="en-US" sz="1400" dirty="0"/>
              <a:t>v1: on </a:t>
            </a:r>
            <a:r>
              <a:rPr lang="en-US" sz="1400" dirty="0" err="1"/>
              <a:t>uni</a:t>
            </a:r>
            <a:r>
              <a:rPr lang="en-US" sz="1400" dirty="0"/>
              <a:t>-directional + average candidates</a:t>
            </a:r>
          </a:p>
          <a:p>
            <a:pPr lvl="3"/>
            <a:r>
              <a:rPr lang="en-US" sz="1400" dirty="0"/>
              <a:t>v2: on all candidates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4666933" y="4333583"/>
            <a:ext cx="4297680" cy="661720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v1: 132 integer comparisons less (-48%)</a:t>
            </a:r>
          </a:p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v2: 240 integer comparisons less (-87%)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3B63523-1132-4D36-A038-A0D1109C47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456560"/>
              </p:ext>
            </p:extLst>
          </p:nvPr>
        </p:nvGraphicFramePr>
        <p:xfrm>
          <a:off x="4666933" y="618173"/>
          <a:ext cx="4297680" cy="371856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Triangle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612601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A1/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/B1/B0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B2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/B0/A0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C1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C0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10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Unidir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0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L0 part of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0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L1 part of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0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Average L0/L1 parts of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0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/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(5+2)*4+5 = 33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    </a:t>
                      </a:r>
                      <a:r>
                        <a:rPr lang="en-US" sz="1000" noProof="0" dirty="0" err="1"/>
                        <a:t>refidx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+18*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 = 92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-44 = 48 (v1)</a:t>
                      </a:r>
                      <a:r>
                        <a:rPr lang="fr-FR" sz="10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-36 = 12 (v2)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+18*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 = 92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-44 = 48 (v1)</a:t>
                      </a:r>
                      <a:r>
                        <a:rPr lang="fr-FR" sz="10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-36 = 12 (v2)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276</a:t>
                      </a:r>
                      <a:r>
                        <a:rPr lang="fr-FR" sz="10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144</a:t>
                      </a:r>
                      <a:r>
                        <a:rPr lang="fr-FR" sz="10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Triangle Merge pruning reduction v1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18DF28-A2CC-41F3-9BE1-00622AB18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7" y="1620670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CD5234-05DE-466B-983A-5416CD9F3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6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Triangle Merge pruning reduction v2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0D74F4-5269-4607-B378-FCD07FA17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8" y="1620670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1B953B-312D-4CC2-8922-867AC3DF1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5807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7366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Combination with CE4.1.5 and CE2.2.8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2933067" cy="142546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CE4.1.5 (JVET-M0281)</a:t>
            </a:r>
          </a:p>
          <a:p>
            <a:pPr lvl="2"/>
            <a:r>
              <a:rPr lang="en-US" sz="1400" dirty="0"/>
              <a:t>AMVP </a:t>
            </a:r>
            <a:r>
              <a:rPr lang="en-US" sz="1400" dirty="0" err="1"/>
              <a:t>roundings</a:t>
            </a:r>
            <a:r>
              <a:rPr lang="en-US" sz="1400" dirty="0"/>
              <a:t> uniformization</a:t>
            </a:r>
          </a:p>
          <a:p>
            <a:pPr lvl="2"/>
            <a:r>
              <a:rPr lang="en-US" sz="1400" dirty="0"/>
              <a:t>Simple Merge pair-wise pruning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F57F671-7906-429A-8359-33B2895E0D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165675"/>
              </p:ext>
            </p:extLst>
          </p:nvPr>
        </p:nvGraphicFramePr>
        <p:xfrm>
          <a:off x="3112454" y="980123"/>
          <a:ext cx="5852160" cy="2682240"/>
        </p:xfrm>
        <a:graphic>
          <a:graphicData uri="http://schemas.openxmlformats.org/drawingml/2006/table">
            <a:tbl>
              <a:tblPr firstRow="1" bandRow="1"/>
              <a:tblGrid>
                <a:gridCol w="100584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4109604816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3421267737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AMVP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612601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 dirty="0"/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A0/A1 + unscaled/scaled</a:t>
                      </a: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B0/B1/B2 + unscaled/scaled</a:t>
                      </a: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  - Rounding AMVR+¼-pel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/¼-pel</a:t>
                      </a: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  -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spatial </a:t>
                      </a:r>
                      <a:r>
                        <a:rPr lang="en-US" sz="800" noProof="0" dirty="0" err="1">
                          <a:solidFill>
                            <a:schemeClr val="tx1"/>
                          </a:solidFill>
                        </a:rPr>
                        <a:t>cand</a:t>
                      </a:r>
                      <a:endParaRPr lang="en-US" sz="800" noProof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TMVP C0/C1 + rounding AMVR+¼-pel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/¼-pel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HMVP last to first + rounding AMVR+¼-pel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/¼-pel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strike="sngStrike" baseline="0" noProof="0" dirty="0">
                          <a:solidFill>
                            <a:schemeClr val="accent4"/>
                          </a:solidFill>
                        </a:rPr>
                        <a:t>- Rounding ¼-pel for non AMVR case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B1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B0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A0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B2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A1/B1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TMVP C0/C1</a:t>
                      </a:r>
                      <a:endParaRPr lang="en-US" sz="800" noProof="0" dirty="0">
                        <a:solidFill>
                          <a:schemeClr val="accent2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HMVP last to first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all + let one space for pairwise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Pairwise of </a:t>
                      </a:r>
                      <a:r>
                        <a:rPr lang="en-US" sz="8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noProof="0" dirty="0" err="1">
                          <a:solidFill>
                            <a:schemeClr val="tx1"/>
                          </a:solidFill>
                        </a:rPr>
                        <a:t>cand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{0,1}, {0,2}, {1,2}, {0,3}, {1,3}, {2,3}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/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2 / 2+1+4+2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for each ref pic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6 / 5+1+6+6+6 = 24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 err="1"/>
                        <a:t>Nb</a:t>
                      </a:r>
                      <a:r>
                        <a:rPr lang="en-US" sz="8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/>
                        <a:t> </a:t>
                      </a:r>
                      <a:r>
                        <a:rPr lang="en-US" sz="800" noProof="0" dirty="0"/>
                        <a:t>                      </a:t>
                      </a:r>
                      <a:r>
                        <a:rPr lang="en-US" sz="800" noProof="0" dirty="0" err="1"/>
                        <a:t>refidx</a:t>
                      </a:r>
                      <a:endParaRPr lang="en-US" sz="8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/>
                        <a:t> </a:t>
                      </a:r>
                      <a:r>
                        <a:rPr lang="en-US" sz="8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1+1+4+0 = 6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+0 =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for each ref pic (x4)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                12   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12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(5+0+(6*4)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</a:rPr>
                        <a:t>+6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+0)</a:t>
                      </a:r>
                      <a:r>
                        <a:rPr lang="fr-FR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 = 58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</a:rPr>
                        <a:t>+12 = 70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(5+0+(6*4)+0+0)</a:t>
                      </a:r>
                      <a:r>
                        <a:rPr lang="fr-FR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 = 58</a:t>
                      </a:r>
                      <a:r>
                        <a:rPr lang="fr-FR" sz="800" noProof="0" dirty="0">
                          <a:solidFill>
                            <a:schemeClr val="accent2"/>
                          </a:solidFill>
                        </a:rPr>
                        <a:t>        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</a:rPr>
                        <a:t>= 58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accent2"/>
                          </a:solidFill>
                        </a:rPr>
                        <a:t>                                     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174</a:t>
                      </a:r>
                      <a:r>
                        <a:rPr lang="fr-FR" sz="800" noProof="0" dirty="0">
                          <a:solidFill>
                            <a:schemeClr val="accent2"/>
                          </a:solidFill>
                        </a:rPr>
                        <a:t>         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</a:rPr>
                        <a:t>198</a:t>
                      </a:r>
                      <a:endParaRPr lang="en-US" sz="800" noProof="0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65BD1BC-76CE-4426-9007-89ED3387E403}"/>
              </a:ext>
            </a:extLst>
          </p:cNvPr>
          <p:cNvSpPr txBox="1">
            <a:spLocks/>
          </p:cNvSpPr>
          <p:nvPr/>
        </p:nvSpPr>
        <p:spPr bwMode="auto">
          <a:xfrm>
            <a:off x="3889694" y="3662363"/>
            <a:ext cx="4297680" cy="661720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AMVP: no integer comparisons added</a:t>
            </a:r>
          </a:p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Merge: 24 integer comparisons more (+12%)</a:t>
            </a:r>
          </a:p>
        </p:txBody>
      </p:sp>
    </p:spTree>
    <p:extLst>
      <p:ext uri="{BB962C8B-B14F-4D97-AF65-F5344CB8AC3E}">
        <p14:creationId xmlns:p14="http://schemas.microsoft.com/office/powerpoint/2010/main" val="94393372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Combination with CE4.1.5 and CE2.2.8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2841628" cy="142546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CE2.2.8 (JVET-M0282)</a:t>
            </a:r>
          </a:p>
          <a:p>
            <a:pPr lvl="2"/>
            <a:r>
              <a:rPr lang="en-US" sz="1400" dirty="0"/>
              <a:t>Affine AMVP uniformization with AMVP and simple pruning</a:t>
            </a:r>
          </a:p>
          <a:p>
            <a:pPr lvl="2"/>
            <a:r>
              <a:rPr lang="en-US" sz="1400" dirty="0"/>
              <a:t>Affine Merge uniformization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65BD1BC-76CE-4426-9007-89ED3387E403}"/>
              </a:ext>
            </a:extLst>
          </p:cNvPr>
          <p:cNvSpPr txBox="1">
            <a:spLocks/>
          </p:cNvSpPr>
          <p:nvPr/>
        </p:nvSpPr>
        <p:spPr bwMode="auto">
          <a:xfrm>
            <a:off x="3283887" y="4335438"/>
            <a:ext cx="5417854" cy="661720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Affine AMVP: 18 integer comparisons per ref frame (12 AMVP) </a:t>
            </a:r>
          </a:p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Affine Merge: 14 integer comparisons more (+15%)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2A2B37-850D-42D2-A1B4-7D0F0B29B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454844"/>
              </p:ext>
            </p:extLst>
          </p:nvPr>
        </p:nvGraphicFramePr>
        <p:xfrm>
          <a:off x="3021014" y="677838"/>
          <a:ext cx="5943600" cy="3657600"/>
        </p:xfrm>
        <a:graphic>
          <a:graphicData uri="http://schemas.openxmlformats.org/drawingml/2006/table">
            <a:tbl>
              <a:tblPr firstRow="1" bandRow="1"/>
              <a:tblGrid>
                <a:gridCol w="100584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1645010924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1122567045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Affine AMVP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Affine 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612601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>
                          <a:latin typeface="Calibri" panose="020F0502020204030204" pitchFamily="34" charset="0"/>
                        </a:rPr>
                        <a:t>Candidates type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Spatial inherited Affine A0/A1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Spatial inherited Affine B0/B1/B2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800" u="sng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spatial inherited </a:t>
                      </a:r>
                      <a:r>
                        <a:rPr lang="en-US" sz="800" noProof="0" dirty="0" err="1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endParaRPr lang="en-US" sz="8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LT B2/B3/A2 + unscaled + rounding ¼-pel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RT B1/B0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LB A1/A0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Virtual Affine with {LT,RT,LB}/{LT,RT}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800" u="sng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</a:t>
                      </a:r>
                      <a:r>
                        <a:rPr lang="en-US" sz="8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Translational with </a:t>
                      </a:r>
                      <a:r>
                        <a:rPr lang="en-US" sz="800" u="sng" kern="12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8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LB, RT, LT</a:t>
                      </a:r>
                    </a:p>
                    <a:p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Translational with TMVP C0/C1</a:t>
                      </a: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Fulfill with zero Affine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ATMVP</a:t>
                      </a:r>
                    </a:p>
                    <a:p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Spatial inherited Affine A0/A1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Spatial inherited Affine B0/B1/B2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800" u="sng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spatial inherited </a:t>
                      </a:r>
                      <a:r>
                        <a:rPr lang="en-US" sz="800" noProof="0" dirty="0" err="1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endParaRPr lang="en-US" sz="8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LT B2/B3/A2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RT B1/B0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LB A1/A0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RB C0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Virtual Affine with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{LT,RT,LB}, {LT,RT,RB}, {LT,LB,RB}, {RT,LB,RB}, {LT,RT}, {LT,LB} 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Fulfill with zero Affine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>
                          <a:latin typeface="Calibri" panose="020F0502020204030204" pitchFamily="34" charset="0"/>
                        </a:rPr>
                        <a:t>list size/total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 / 2+1+3+1+2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for each ref pic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1+2+6+5 = 14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0155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800" noProof="0" dirty="0">
                          <a:latin typeface="Calibri" panose="020F0502020204030204" pitchFamily="34" charset="0"/>
                        </a:rPr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latin typeface="Calibri" panose="020F0502020204030204" pitchFamily="34" charset="0"/>
                        </a:rPr>
                        <a:t>                       r</a:t>
                      </a:r>
                      <a:r>
                        <a:rPr lang="en-US" sz="800" noProof="0" dirty="0" err="1">
                          <a:latin typeface="Calibri" panose="020F0502020204030204" pitchFamily="34" charset="0"/>
                        </a:rPr>
                        <a:t>efidx</a:t>
                      </a:r>
                      <a:endParaRPr lang="en-US" sz="800" noProof="0" dirty="0"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800" noProof="0" dirty="0">
                          <a:latin typeface="Calibri" panose="020F0502020204030204" pitchFamily="34" charset="0"/>
                        </a:rPr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3+3+3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+0+0 = 0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+9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for each ref pic (x4)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                   0  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18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+3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+(4*2+2)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 = 26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+6 = 32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+1</a:t>
                      </a:r>
                      <a:r>
                        <a:rPr lang="fr-FR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(4*2+2)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 = 26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+2 = 28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8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                                          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78</a:t>
                      </a:r>
                      <a:r>
                        <a:rPr lang="en-US" sz="8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    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20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685905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Combination with CE4.1.5 and CE2.2.8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5363284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Cumulative worth case complexity analysis</a:t>
            </a:r>
          </a:p>
          <a:p>
            <a:pPr lvl="2"/>
            <a:r>
              <a:rPr lang="fr-FR" sz="1400" dirty="0"/>
              <a:t>N</a:t>
            </a:r>
            <a:r>
              <a:rPr lang="en-US" sz="1400" dirty="0"/>
              <a:t>umber of integer comparisons involved by pruning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8072C8F-1150-4E67-9117-5759CC9EF27A}"/>
              </a:ext>
            </a:extLst>
          </p:cNvPr>
          <p:cNvSpPr txBox="1">
            <a:spLocks/>
          </p:cNvSpPr>
          <p:nvPr/>
        </p:nvSpPr>
        <p:spPr bwMode="auto">
          <a:xfrm>
            <a:off x="2053494" y="3303270"/>
            <a:ext cx="5252912" cy="661720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Decoder: 78 integer comparisons less (-28%)</a:t>
            </a:r>
          </a:p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Encoder: same/106 integer comparisons less (0%/-14%)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2231A60-BD3C-4249-AAB2-F879CC6518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166061"/>
              </p:ext>
            </p:extLst>
          </p:nvPr>
        </p:nvGraphicFramePr>
        <p:xfrm>
          <a:off x="1479550" y="1840230"/>
          <a:ext cx="6400800" cy="146304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7236930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43031766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32367318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/>
                        <a:t>Total integer comparisons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VTM-3.0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Full pruning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Triangle v1</a:t>
                      </a:r>
                      <a:br>
                        <a:rPr lang="en-US" sz="1400" noProof="0" dirty="0"/>
                      </a:br>
                      <a:r>
                        <a:rPr lang="en-US" sz="1400" noProof="0" dirty="0"/>
                        <a:t>+ CE4.5.1</a:t>
                      </a:r>
                      <a:br>
                        <a:rPr lang="en-US" sz="1400" noProof="0" dirty="0"/>
                      </a:br>
                      <a:r>
                        <a:rPr lang="en-US" sz="1400" noProof="0" dirty="0"/>
                        <a:t>+ CE2.2.8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/>
                        <a:t>Triangle v2</a:t>
                      </a:r>
                      <a:br>
                        <a:rPr lang="en-US" sz="1400" noProof="0" dirty="0"/>
                      </a:br>
                      <a:r>
                        <a:rPr lang="en-US" sz="1400" noProof="0" dirty="0"/>
                        <a:t>+ CE4.5.1</a:t>
                      </a:r>
                      <a:br>
                        <a:rPr lang="en-US" sz="1400" noProof="0" dirty="0"/>
                      </a:br>
                      <a:r>
                        <a:rPr lang="en-US" sz="1400" noProof="0" dirty="0"/>
                        <a:t>+ CE2.2.8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Decoder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276 (Triangle)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414 (Merge)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198 (Merge)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198 (Merge)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434271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Encoder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750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1476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752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644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269066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Triangle Merge pruning reduction v1 + CE4.1.5 (JVET-M0281) + CE2.2.8 (JVET-M0282)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B99889-2B61-43B1-B03B-25AABE4FE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3" y="1602150"/>
            <a:ext cx="5945661" cy="19438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9BAD66-29B1-4293-A2CB-11D35FC2E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2" y="3365807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866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1053</Words>
  <Application>Microsoft Office PowerPoint</Application>
  <PresentationFormat>On-screen Show (16:9)</PresentationFormat>
  <Paragraphs>174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</vt:lpstr>
      <vt:lpstr>2013_Technicolor</vt:lpstr>
      <vt:lpstr>JVET-M0283 CE10-related: Reduction of Triangle Merge Pruning</vt:lpstr>
      <vt:lpstr>Motivation</vt:lpstr>
      <vt:lpstr>Triangle Merge coding mode</vt:lpstr>
      <vt:lpstr>Simulation Results</vt:lpstr>
      <vt:lpstr>Simulation Results</vt:lpstr>
      <vt:lpstr>Combination with CE4.1.5 and CE2.2.8</vt:lpstr>
      <vt:lpstr>Combination with CE4.1.5 and CE2.2.8</vt:lpstr>
      <vt:lpstr>Combination with CE4.1.5 and CE2.2.8</vt:lpstr>
      <vt:lpstr>Simulation Results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2019-01-03T16:02:23Z</dcterms:modified>
</cp:coreProperties>
</file>