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60" r:id="rId2"/>
    <p:sldId id="267" r:id="rId3"/>
    <p:sldId id="269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7"/>
    <a:srgbClr val="9F1115"/>
    <a:srgbClr val="FFFFFF"/>
    <a:srgbClr val="000000"/>
    <a:srgbClr val="004181"/>
    <a:srgbClr val="1E4BA7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336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1E9EF-5134-4D0A-B04A-89F8C0432831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1B73F-125E-4765-8117-DAEFC4E274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71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4B989-D510-4BA1-BCA5-BB8B6E570AE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107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34035259-A941-4538-A26F-1E2A2DE18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/>
          <a:lstStyle/>
          <a:p>
            <a:r>
              <a:rPr lang="en-US" altLang="zh-CN" sz="2800" dirty="0"/>
              <a:t>CE3-related: </a:t>
            </a:r>
            <a:br>
              <a:rPr lang="en-US" altLang="zh-CN" sz="2800" dirty="0"/>
            </a:br>
            <a:r>
              <a:rPr lang="en-US" altLang="zh-CN" dirty="0"/>
              <a:t>Chroma intra candidates modification based on non-directional DM</a:t>
            </a:r>
            <a:endParaRPr lang="zh-CN" altLang="en-US" sz="2800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C7DE03E-3AA2-4A37-AB30-469FA98CB4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Reporter</a:t>
            </a:r>
            <a:r>
              <a:rPr lang="zh-CN" altLang="en-US" dirty="0"/>
              <a:t>： </a:t>
            </a:r>
            <a:r>
              <a:rPr lang="en-US" altLang="zh-CN" dirty="0"/>
              <a:t>MA </a:t>
            </a:r>
            <a:r>
              <a:rPr lang="en-US" altLang="zh-CN" dirty="0" err="1"/>
              <a:t>Yanzhuo</a:t>
            </a:r>
            <a:r>
              <a:rPr lang="en-US" altLang="zh-CN" dirty="0"/>
              <a:t>, WAN Shuai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177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D722F5-9E64-403D-9716-D5C73B997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22735A-5DF8-41CA-B3F0-E190EF1652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- If DM is non-directional (PLANAR/</a:t>
            </a:r>
            <a:r>
              <a:rPr lang="en-CA" altLang="zh-CN" dirty="0"/>
              <a:t>DC),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	- use 3 fixed directional modes (mode 6, 40, 61) to replace 			 VER_IDX, HOR_IDX and VDIA_IDX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marL="257175" lvl="1" indent="0">
              <a:buNone/>
            </a:pP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3014320-0A51-4D0C-98E8-3C8DF90F5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783" y="2252312"/>
            <a:ext cx="3136033" cy="332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248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内容占位符 7">
            <a:extLst>
              <a:ext uri="{FF2B5EF4-FFF2-40B4-BE49-F238E27FC236}">
                <a16:creationId xmlns:a16="http://schemas.microsoft.com/office/drawing/2014/main" id="{BEE83169-06BC-4803-B801-A93143BAB77B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244203" y="1382557"/>
          <a:ext cx="8532796" cy="240792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984621">
                  <a:extLst>
                    <a:ext uri="{9D8B030D-6E8A-4147-A177-3AD203B41FA5}">
                      <a16:colId xmlns:a16="http://schemas.microsoft.com/office/drawing/2014/main" val="2643601698"/>
                    </a:ext>
                  </a:extLst>
                </a:gridCol>
                <a:gridCol w="794536">
                  <a:extLst>
                    <a:ext uri="{9D8B030D-6E8A-4147-A177-3AD203B41FA5}">
                      <a16:colId xmlns:a16="http://schemas.microsoft.com/office/drawing/2014/main" val="3466216424"/>
                    </a:ext>
                  </a:extLst>
                </a:gridCol>
                <a:gridCol w="707457">
                  <a:extLst>
                    <a:ext uri="{9D8B030D-6E8A-4147-A177-3AD203B41FA5}">
                      <a16:colId xmlns:a16="http://schemas.microsoft.com/office/drawing/2014/main" val="10306508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709716199"/>
                    </a:ext>
                  </a:extLst>
                </a:gridCol>
                <a:gridCol w="938700">
                  <a:extLst>
                    <a:ext uri="{9D8B030D-6E8A-4147-A177-3AD203B41FA5}">
                      <a16:colId xmlns:a16="http://schemas.microsoft.com/office/drawing/2014/main" val="1103411649"/>
                    </a:ext>
                  </a:extLst>
                </a:gridCol>
                <a:gridCol w="2375962">
                  <a:extLst>
                    <a:ext uri="{9D8B030D-6E8A-4147-A177-3AD203B41FA5}">
                      <a16:colId xmlns:a16="http://schemas.microsoft.com/office/drawing/2014/main" val="171231476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intra_chroma_pred_mode</a:t>
                      </a:r>
                      <a:r>
                        <a:rPr lang="en-CA" sz="1200" b="1" dirty="0">
                          <a:effectLst/>
                        </a:rPr>
                        <a:t>[ </a:t>
                      </a:r>
                      <a:r>
                        <a:rPr lang="en-CA" sz="1200" b="1" dirty="0" err="1">
                          <a:effectLst/>
                        </a:rPr>
                        <a:t>xCb</a:t>
                      </a:r>
                      <a:r>
                        <a:rPr lang="en-CA" sz="1200" b="1" dirty="0">
                          <a:effectLst/>
                        </a:rPr>
                        <a:t> ][ </a:t>
                      </a:r>
                      <a:r>
                        <a:rPr lang="en-CA" sz="1200" b="1" dirty="0" err="1">
                          <a:effectLst/>
                        </a:rPr>
                        <a:t>yCb</a:t>
                      </a:r>
                      <a:r>
                        <a:rPr lang="en-CA" sz="1200" b="1" dirty="0">
                          <a:effectLst/>
                        </a:rPr>
                        <a:t> ]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IntraPredModeY</a:t>
                      </a:r>
                      <a:r>
                        <a:rPr lang="en-CA" sz="1400" b="1" dirty="0">
                          <a:effectLst/>
                        </a:rPr>
                        <a:t>[ </a:t>
                      </a:r>
                      <a:r>
                        <a:rPr lang="en-CA" sz="1400" b="1" dirty="0" err="1">
                          <a:effectLst/>
                        </a:rPr>
                        <a:t>xCb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cbWidth</a:t>
                      </a:r>
                      <a:r>
                        <a:rPr lang="en-CA" sz="1400" b="1" dirty="0">
                          <a:effectLst/>
                        </a:rPr>
                        <a:t> / 2 ][ </a:t>
                      </a:r>
                      <a:r>
                        <a:rPr lang="en-CA" sz="1400" b="1" dirty="0" err="1">
                          <a:effectLst/>
                        </a:rPr>
                        <a:t>yCb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cbHeight</a:t>
                      </a:r>
                      <a:r>
                        <a:rPr lang="en-CA" sz="1400" b="1" dirty="0">
                          <a:effectLst/>
                        </a:rPr>
                        <a:t> / 2 ]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6434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 ( 0  &lt;=  X  &lt;=  66 )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7790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6440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50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5190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18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1847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1917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5344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0057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91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7275725"/>
                  </a:ext>
                </a:extLst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</a:p>
        </p:txBody>
      </p:sp>
      <p:sp>
        <p:nvSpPr>
          <p:cNvPr id="7" name="矩形 6"/>
          <p:cNvSpPr/>
          <p:nvPr/>
        </p:nvSpPr>
        <p:spPr>
          <a:xfrm>
            <a:off x="122722" y="788197"/>
            <a:ext cx="8893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sz="1200" b="1" dirty="0"/>
              <a:t>Table 8‑3 – Specification of </a:t>
            </a:r>
            <a:r>
              <a:rPr lang="en-CA" altLang="zh-CN" sz="1200" b="1" dirty="0" err="1"/>
              <a:t>IntraPredModeC</a:t>
            </a:r>
            <a:r>
              <a:rPr lang="en-CA" altLang="zh-CN" sz="1200" b="1" dirty="0"/>
              <a:t>[ </a:t>
            </a:r>
            <a:r>
              <a:rPr lang="en-CA" altLang="zh-CN" sz="1200" b="1" dirty="0" err="1"/>
              <a:t>xCb</a:t>
            </a:r>
            <a:r>
              <a:rPr lang="en-CA" altLang="zh-CN" sz="1200" b="1" dirty="0"/>
              <a:t> ][ </a:t>
            </a:r>
            <a:r>
              <a:rPr lang="en-CA" altLang="zh-CN" sz="1200" b="1" dirty="0" err="1"/>
              <a:t>yCb</a:t>
            </a:r>
            <a:r>
              <a:rPr lang="en-CA" altLang="zh-CN" sz="1200" b="1" dirty="0"/>
              <a:t> ] depending on </a:t>
            </a:r>
            <a:r>
              <a:rPr lang="en-CA" altLang="zh-CN" sz="1200" b="1" dirty="0" err="1"/>
              <a:t>intra_chroma_pred_mode</a:t>
            </a:r>
            <a:r>
              <a:rPr lang="en-CA" altLang="zh-CN" sz="1200" b="1" dirty="0"/>
              <a:t>[ </a:t>
            </a:r>
            <a:r>
              <a:rPr lang="en-CA" altLang="zh-CN" sz="1200" b="1" dirty="0" err="1"/>
              <a:t>xCb</a:t>
            </a:r>
            <a:r>
              <a:rPr lang="en-CA" altLang="zh-CN" sz="1200" b="1" dirty="0"/>
              <a:t> ][ </a:t>
            </a:r>
            <a:r>
              <a:rPr lang="en-CA" altLang="zh-CN" sz="1200" b="1" dirty="0" err="1"/>
              <a:t>yCb</a:t>
            </a:r>
            <a:r>
              <a:rPr lang="en-CA" altLang="zh-CN" sz="1200" b="1" dirty="0"/>
              <a:t> ] and </a:t>
            </a:r>
            <a:r>
              <a:rPr lang="en-CA" altLang="zh-CN" sz="1200" b="1" dirty="0" err="1"/>
              <a:t>IntraPredModeY</a:t>
            </a:r>
            <a:r>
              <a:rPr lang="en-CA" altLang="zh-CN" sz="1200" b="1" dirty="0"/>
              <a:t>[ </a:t>
            </a:r>
            <a:r>
              <a:rPr lang="en-CA" altLang="zh-CN" sz="1200" b="1" dirty="0" err="1"/>
              <a:t>xCb</a:t>
            </a:r>
            <a:r>
              <a:rPr lang="en-CA" altLang="zh-CN" sz="1200" b="1" dirty="0"/>
              <a:t> + </a:t>
            </a:r>
            <a:r>
              <a:rPr lang="en-CA" altLang="zh-CN" sz="1200" b="1" dirty="0" err="1"/>
              <a:t>cbWidth</a:t>
            </a:r>
            <a:r>
              <a:rPr lang="en-CA" altLang="zh-CN" sz="1200" b="1" dirty="0"/>
              <a:t> / 2 ][ </a:t>
            </a:r>
            <a:r>
              <a:rPr lang="en-CA" altLang="zh-CN" sz="1200" b="1" dirty="0" err="1"/>
              <a:t>yCb</a:t>
            </a:r>
            <a:r>
              <a:rPr lang="en-CA" altLang="zh-CN" sz="1200" b="1" dirty="0"/>
              <a:t> + </a:t>
            </a:r>
            <a:r>
              <a:rPr lang="en-CA" altLang="zh-CN" sz="1200" b="1" dirty="0" err="1"/>
              <a:t>cbHeight</a:t>
            </a:r>
            <a:r>
              <a:rPr lang="en-CA" altLang="zh-CN" sz="1200" b="1" dirty="0"/>
              <a:t> / 2 ] when </a:t>
            </a:r>
            <a:r>
              <a:rPr lang="en-CA" altLang="zh-CN" sz="1200" b="1" dirty="0" err="1"/>
              <a:t>sps_cclm_enabled_flag</a:t>
            </a:r>
            <a:r>
              <a:rPr lang="en-CA" altLang="zh-CN" sz="1200" b="1" dirty="0"/>
              <a:t> is equal to 1</a:t>
            </a:r>
            <a:endParaRPr lang="zh-CN" altLang="zh-CN" sz="1200" b="1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0540F26-1286-44E8-BA7F-D1E59A69552D}"/>
              </a:ext>
            </a:extLst>
          </p:cNvPr>
          <p:cNvSpPr/>
          <p:nvPr/>
        </p:nvSpPr>
        <p:spPr>
          <a:xfrm>
            <a:off x="3270913" y="1856097"/>
            <a:ext cx="373039" cy="69298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箭头: 下 11">
            <a:extLst>
              <a:ext uri="{FF2B5EF4-FFF2-40B4-BE49-F238E27FC236}">
                <a16:creationId xmlns:a16="http://schemas.microsoft.com/office/drawing/2014/main" id="{85FF43E1-4E1E-4545-AC95-1907D5E8525C}"/>
              </a:ext>
            </a:extLst>
          </p:cNvPr>
          <p:cNvSpPr/>
          <p:nvPr/>
        </p:nvSpPr>
        <p:spPr>
          <a:xfrm>
            <a:off x="4171310" y="3953652"/>
            <a:ext cx="277787" cy="303772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F26D7CE-A5B5-4844-9546-D5CDB687DA30}"/>
              </a:ext>
            </a:extLst>
          </p:cNvPr>
          <p:cNvSpPr/>
          <p:nvPr/>
        </p:nvSpPr>
        <p:spPr>
          <a:xfrm>
            <a:off x="5486503" y="2129351"/>
            <a:ext cx="373039" cy="65931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5" name="内容占位符 7">
            <a:extLst>
              <a:ext uri="{FF2B5EF4-FFF2-40B4-BE49-F238E27FC236}">
                <a16:creationId xmlns:a16="http://schemas.microsoft.com/office/drawing/2014/main" id="{86298D29-6835-4895-AD1E-9E5B26FEF8C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44203" y="4327473"/>
          <a:ext cx="8532796" cy="240792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984621">
                  <a:extLst>
                    <a:ext uri="{9D8B030D-6E8A-4147-A177-3AD203B41FA5}">
                      <a16:colId xmlns:a16="http://schemas.microsoft.com/office/drawing/2014/main" val="2643601698"/>
                    </a:ext>
                  </a:extLst>
                </a:gridCol>
                <a:gridCol w="822181">
                  <a:extLst>
                    <a:ext uri="{9D8B030D-6E8A-4147-A177-3AD203B41FA5}">
                      <a16:colId xmlns:a16="http://schemas.microsoft.com/office/drawing/2014/main" val="3466216424"/>
                    </a:ext>
                  </a:extLst>
                </a:gridCol>
                <a:gridCol w="680483">
                  <a:extLst>
                    <a:ext uri="{9D8B030D-6E8A-4147-A177-3AD203B41FA5}">
                      <a16:colId xmlns:a16="http://schemas.microsoft.com/office/drawing/2014/main" val="103065087"/>
                    </a:ext>
                  </a:extLst>
                </a:gridCol>
                <a:gridCol w="738963">
                  <a:extLst>
                    <a:ext uri="{9D8B030D-6E8A-4147-A177-3AD203B41FA5}">
                      <a16:colId xmlns:a16="http://schemas.microsoft.com/office/drawing/2014/main" val="1709716199"/>
                    </a:ext>
                  </a:extLst>
                </a:gridCol>
                <a:gridCol w="930586">
                  <a:extLst>
                    <a:ext uri="{9D8B030D-6E8A-4147-A177-3AD203B41FA5}">
                      <a16:colId xmlns:a16="http://schemas.microsoft.com/office/drawing/2014/main" val="1103411649"/>
                    </a:ext>
                  </a:extLst>
                </a:gridCol>
                <a:gridCol w="2375962">
                  <a:extLst>
                    <a:ext uri="{9D8B030D-6E8A-4147-A177-3AD203B41FA5}">
                      <a16:colId xmlns:a16="http://schemas.microsoft.com/office/drawing/2014/main" val="171231476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intra_chroma_pred_mode</a:t>
                      </a:r>
                      <a:r>
                        <a:rPr lang="en-CA" sz="1200" b="1" dirty="0">
                          <a:effectLst/>
                        </a:rPr>
                        <a:t>[ </a:t>
                      </a:r>
                      <a:r>
                        <a:rPr lang="en-CA" sz="1200" b="1" dirty="0" err="1">
                          <a:effectLst/>
                        </a:rPr>
                        <a:t>xCb</a:t>
                      </a:r>
                      <a:r>
                        <a:rPr lang="en-CA" sz="1200" b="1" dirty="0">
                          <a:effectLst/>
                        </a:rPr>
                        <a:t> ][ </a:t>
                      </a:r>
                      <a:r>
                        <a:rPr lang="en-CA" sz="1200" b="1" dirty="0" err="1">
                          <a:effectLst/>
                        </a:rPr>
                        <a:t>yCb</a:t>
                      </a:r>
                      <a:r>
                        <a:rPr lang="en-CA" sz="1200" b="1" dirty="0">
                          <a:effectLst/>
                        </a:rPr>
                        <a:t> ]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IntraPredModeY</a:t>
                      </a:r>
                      <a:r>
                        <a:rPr lang="en-CA" sz="1400" b="1" dirty="0">
                          <a:effectLst/>
                        </a:rPr>
                        <a:t>[ </a:t>
                      </a:r>
                      <a:r>
                        <a:rPr lang="en-CA" sz="1400" b="1" dirty="0" err="1">
                          <a:effectLst/>
                        </a:rPr>
                        <a:t>xCb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cbWidth</a:t>
                      </a:r>
                      <a:r>
                        <a:rPr lang="en-CA" sz="1400" b="1" dirty="0">
                          <a:effectLst/>
                        </a:rPr>
                        <a:t> / 2 ][ </a:t>
                      </a:r>
                      <a:r>
                        <a:rPr lang="en-CA" sz="1400" b="1" dirty="0" err="1">
                          <a:effectLst/>
                        </a:rPr>
                        <a:t>yCb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cbHeight</a:t>
                      </a:r>
                      <a:r>
                        <a:rPr lang="en-CA" sz="1400" b="1" dirty="0">
                          <a:effectLst/>
                        </a:rPr>
                        <a:t> / 2 ]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6434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X ( 0  &lt;=  X  &lt;=  66 )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7790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6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6440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40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6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5190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61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66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40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1847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61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1917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5344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0057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91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7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7275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224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 of the proposal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6633498"/>
              </p:ext>
            </p:extLst>
          </p:nvPr>
        </p:nvGraphicFramePr>
        <p:xfrm>
          <a:off x="1078027" y="1995713"/>
          <a:ext cx="6574633" cy="383903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553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3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2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7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 Intra Main10 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 VTM-3.0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 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0.11%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34143" y="1197429"/>
            <a:ext cx="30227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Anchor: VTM-3.0</a:t>
            </a:r>
          </a:p>
          <a:p>
            <a:r>
              <a:rPr lang="en-US" altLang="zh-CN" dirty="0"/>
              <a:t>Tested: The proposed method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399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 of the proposal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/>
          </p:nvPr>
        </p:nvGraphicFramePr>
        <p:xfrm>
          <a:off x="1078027" y="1995713"/>
          <a:ext cx="6574633" cy="383903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553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3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2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7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 Intra Main10 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 VTM-3.0</a:t>
                      </a:r>
                      <a:endParaRPr lang="zh-CN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-0.37%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-0.52%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-0.53%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-0.48%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 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-0.27%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-0.49%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12110" y="1263531"/>
            <a:ext cx="55746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Anchor: VTM-3.0</a:t>
            </a:r>
          </a:p>
          <a:p>
            <a:r>
              <a:rPr lang="en-US" altLang="zh-CN" dirty="0"/>
              <a:t>Tested: The proposed method combined with JVET-M0213.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0862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標題 3"/>
          <p:cNvSpPr txBox="1">
            <a:spLocks/>
          </p:cNvSpPr>
          <p:nvPr/>
        </p:nvSpPr>
        <p:spPr bwMode="auto">
          <a:xfrm>
            <a:off x="-1" y="230028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TW" sz="60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</a:t>
            </a:r>
            <a:r>
              <a:rPr lang="en-US" altLang="zh-CN" sz="60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s</a:t>
            </a:r>
            <a:endParaRPr lang="zh-TW" altLang="en-US" sz="72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78453622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292</TotalTime>
  <Words>340</Words>
  <Application>Microsoft Office PowerPoint</Application>
  <PresentationFormat>全屏显示(4:3)</PresentationFormat>
  <Paragraphs>219</Paragraphs>
  <Slides>6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Arial</vt:lpstr>
      <vt:lpstr>Arial Black</vt:lpstr>
      <vt:lpstr>Calibri</vt:lpstr>
      <vt:lpstr>Eras Demi ITC</vt:lpstr>
      <vt:lpstr>Times New Roman</vt:lpstr>
      <vt:lpstr>新实验室模板</vt:lpstr>
      <vt:lpstr>CE3-related:  Chroma intra candidates modification based on non-directional DM</vt:lpstr>
      <vt:lpstr>Proposed method</vt:lpstr>
      <vt:lpstr>Proposed method</vt:lpstr>
      <vt:lpstr>Results of the proposal</vt:lpstr>
      <vt:lpstr>Results of the proposal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15902382@qq.com</cp:lastModifiedBy>
  <cp:revision>98</cp:revision>
  <dcterms:created xsi:type="dcterms:W3CDTF">2018-12-28T13:08:43Z</dcterms:created>
  <dcterms:modified xsi:type="dcterms:W3CDTF">2019-01-11T06:22:55Z</dcterms:modified>
</cp:coreProperties>
</file>