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324" r:id="rId3"/>
    <p:sldId id="326" r:id="rId4"/>
    <p:sldId id="327" r:id="rId5"/>
    <p:sldId id="325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293" r:id="rId14"/>
    <p:sldId id="2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71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1/12/2019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1/12/2019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1/12/2019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1/12/2019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JVET-M0223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Non-CE9: </a:t>
            </a:r>
            <a:r>
              <a:rPr lang="en-US" sz="1800" b="0" dirty="0" smtClean="0"/>
              <a:t>Co-existence analysis for DMVR with BDOF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9 January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59224"/>
            <a:ext cx="8229600" cy="2250141"/>
          </a:xfr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r>
              <a:rPr lang="en-US" dirty="0" smtClean="0"/>
              <a:t>In </a:t>
            </a:r>
            <a:r>
              <a:rPr lang="en-US" dirty="0" smtClean="0"/>
              <a:t>the variant of Architecture-1</a:t>
            </a:r>
            <a:r>
              <a:rPr lang="en-US" dirty="0" smtClean="0"/>
              <a:t>,</a:t>
            </a:r>
            <a:endParaRPr lang="en-US" dirty="0" smtClean="0"/>
          </a:p>
          <a:p>
            <a:pPr lvl="1"/>
            <a:r>
              <a:rPr lang="en-US" dirty="0" smtClean="0"/>
              <a:t>Perform BDOF around zero delta-MV without waiting for delta-MV</a:t>
            </a:r>
          </a:p>
          <a:p>
            <a:pPr lvl="1"/>
            <a:r>
              <a:rPr lang="en-US" dirty="0" smtClean="0"/>
              <a:t>Decide between BDOF and DMVR in a mutually exclusive manner at a PU level as follows:</a:t>
            </a:r>
          </a:p>
          <a:p>
            <a:pPr lvl="2"/>
            <a:r>
              <a:rPr lang="en-US" dirty="0" smtClean="0"/>
              <a:t>If delta-MV from DMVR is zero (or) the delta cost difference between zero-delta-MV cost and final DMVR cost is less than a threshold (e.g. less than 2 per pixel), then select BDOF based correction.</a:t>
            </a:r>
          </a:p>
          <a:p>
            <a:pPr lvl="2"/>
            <a:r>
              <a:rPr lang="en-US" dirty="0" smtClean="0"/>
              <a:t>Else, select DMVR based sub-PU level gradient based correction.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27088"/>
          </a:xfrm>
        </p:spPr>
        <p:txBody>
          <a:bodyPr/>
          <a:lstStyle/>
          <a:p>
            <a:r>
              <a:rPr lang="en-US" dirty="0" smtClean="0"/>
              <a:t>Architecture-2 – Mutual exclusivity between DMVR/BDOF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734819"/>
            <a:ext cx="980304" cy="51232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err="1">
                <a:solidFill>
                  <a:schemeClr val="tx2"/>
                </a:solidFill>
              </a:rPr>
              <a:t>Horiz</a:t>
            </a:r>
            <a:r>
              <a:rPr lang="en-US" sz="1400" dirty="0" smtClean="0">
                <a:solidFill>
                  <a:schemeClr val="tx2"/>
                </a:solidFill>
              </a:rPr>
              <a:t>. DCTIF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0659" y="3744437"/>
            <a:ext cx="1174379" cy="50270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DMVR Cost Evaluations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40530" y="3320279"/>
            <a:ext cx="1501590" cy="1323439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Best Integer distance refined MV selection and Error Surface based sub-</a:t>
            </a:r>
            <a:r>
              <a:rPr lang="en-US" sz="1400" dirty="0" err="1" smtClean="0">
                <a:solidFill>
                  <a:schemeClr val="tx2"/>
                </a:solidFill>
              </a:rPr>
              <a:t>pel</a:t>
            </a:r>
            <a:r>
              <a:rPr lang="en-US" sz="1400" dirty="0" smtClean="0">
                <a:solidFill>
                  <a:schemeClr val="tx2"/>
                </a:solidFill>
              </a:rPr>
              <a:t> refinement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7611" y="3734819"/>
            <a:ext cx="980304" cy="50270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Vert. DCTIF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1463" y="5247806"/>
            <a:ext cx="1339724" cy="707886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Solve for 4x4 Flow vector at zero delta-MV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8269" y="3921433"/>
            <a:ext cx="980304" cy="1528624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Bi-prediction averaging with gradient based correction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777546" y="3951412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408670" y="3964906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353141" y="3991339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2922494" y="3953435"/>
            <a:ext cx="1898969" cy="1721224"/>
          </a:xfrm>
          <a:custGeom>
            <a:avLst/>
            <a:gdLst>
              <a:gd name="connsiteX0" fmla="*/ 0 w 824753"/>
              <a:gd name="connsiteY0" fmla="*/ 0 h 1694330"/>
              <a:gd name="connsiteX1" fmla="*/ 0 w 824753"/>
              <a:gd name="connsiteY1" fmla="*/ 1694330 h 1694330"/>
              <a:gd name="connsiteX2" fmla="*/ 824753 w 824753"/>
              <a:gd name="connsiteY2" fmla="*/ 1667436 h 169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753" h="1694330">
                <a:moveTo>
                  <a:pt x="0" y="0"/>
                </a:moveTo>
                <a:lnTo>
                  <a:pt x="0" y="1694330"/>
                </a:lnTo>
                <a:lnTo>
                  <a:pt x="824753" y="1667436"/>
                </a:lnTo>
              </a:path>
            </a:pathLst>
          </a:cu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637612" y="4229210"/>
            <a:ext cx="1174379" cy="91307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Decision between DMVR vs. BDOF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239435" y="3944471"/>
            <a:ext cx="959224" cy="286870"/>
          </a:xfrm>
          <a:custGeom>
            <a:avLst/>
            <a:gdLst>
              <a:gd name="connsiteX0" fmla="*/ 0 w 959224"/>
              <a:gd name="connsiteY0" fmla="*/ 17929 h 286870"/>
              <a:gd name="connsiteX1" fmla="*/ 950259 w 959224"/>
              <a:gd name="connsiteY1" fmla="*/ 0 h 286870"/>
              <a:gd name="connsiteX2" fmla="*/ 959224 w 959224"/>
              <a:gd name="connsiteY2" fmla="*/ 286870 h 28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9224" h="286870">
                <a:moveTo>
                  <a:pt x="0" y="17929"/>
                </a:moveTo>
                <a:lnTo>
                  <a:pt x="950259" y="0"/>
                </a:lnTo>
                <a:lnTo>
                  <a:pt x="959224" y="286870"/>
                </a:lnTo>
              </a:path>
            </a:pathLst>
          </a:cu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 flipV="1">
            <a:off x="6158000" y="5142280"/>
            <a:ext cx="959224" cy="436935"/>
          </a:xfrm>
          <a:custGeom>
            <a:avLst/>
            <a:gdLst>
              <a:gd name="connsiteX0" fmla="*/ 0 w 959224"/>
              <a:gd name="connsiteY0" fmla="*/ 17929 h 286870"/>
              <a:gd name="connsiteX1" fmla="*/ 950259 w 959224"/>
              <a:gd name="connsiteY1" fmla="*/ 0 h 286870"/>
              <a:gd name="connsiteX2" fmla="*/ 959224 w 959224"/>
              <a:gd name="connsiteY2" fmla="*/ 286870 h 28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9224" h="286870">
                <a:moveTo>
                  <a:pt x="0" y="17929"/>
                </a:moveTo>
                <a:lnTo>
                  <a:pt x="950259" y="0"/>
                </a:lnTo>
                <a:lnTo>
                  <a:pt x="959224" y="286870"/>
                </a:lnTo>
              </a:path>
            </a:pathLst>
          </a:cu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6" idx="3"/>
            <a:endCxn id="9" idx="1"/>
          </p:cNvCxnSpPr>
          <p:nvPr/>
        </p:nvCxnSpPr>
        <p:spPr>
          <a:xfrm>
            <a:off x="7811991" y="4685745"/>
            <a:ext cx="24627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851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248631"/>
            <a:ext cx="8229600" cy="2877534"/>
          </a:xfrm>
        </p:spPr>
        <p:txBody>
          <a:bodyPr/>
          <a:lstStyle/>
          <a:p>
            <a:r>
              <a:rPr lang="en-US" dirty="0" smtClean="0"/>
              <a:t>By performing flow vector computations in parallel with DMVR cost calculations, this offers the best single-PU timing</a:t>
            </a:r>
          </a:p>
          <a:p>
            <a:r>
              <a:rPr lang="en-US" dirty="0" smtClean="0"/>
              <a:t>Memory requirements will be 2 x (</a:t>
            </a:r>
            <a:r>
              <a:rPr lang="en-US" dirty="0" err="1" smtClean="0"/>
              <a:t>sPUw</a:t>
            </a:r>
            <a:r>
              <a:rPr lang="en-US" dirty="0" smtClean="0"/>
              <a:t> + 4) x (</a:t>
            </a:r>
            <a:r>
              <a:rPr lang="en-US" dirty="0" err="1" smtClean="0"/>
              <a:t>sPUh</a:t>
            </a:r>
            <a:r>
              <a:rPr lang="en-US" dirty="0" smtClean="0"/>
              <a:t> + 4) </a:t>
            </a:r>
            <a:r>
              <a:rPr lang="en-US" dirty="0" smtClean="0"/>
              <a:t>16-bit </a:t>
            </a:r>
            <a:r>
              <a:rPr lang="en-US" dirty="0" smtClean="0"/>
              <a:t>samples; for 16x16 sub-PU size, this will be 800 </a:t>
            </a:r>
            <a:r>
              <a:rPr lang="en-US" dirty="0" smtClean="0"/>
              <a:t>16-bit </a:t>
            </a:r>
            <a:r>
              <a:rPr lang="en-US" dirty="0" smtClean="0"/>
              <a:t>samples</a:t>
            </a:r>
          </a:p>
          <a:p>
            <a:r>
              <a:rPr lang="en-US" dirty="0" smtClean="0"/>
              <a:t>Gradient based correction needs to be done in a highly parallel manner for all 16 4x4s for the best </a:t>
            </a:r>
            <a:r>
              <a:rPr lang="en-US" dirty="0" smtClean="0"/>
              <a:t>timing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27088"/>
          </a:xfrm>
        </p:spPr>
        <p:txBody>
          <a:bodyPr/>
          <a:lstStyle/>
          <a:p>
            <a:r>
              <a:rPr lang="en-US" dirty="0" smtClean="0"/>
              <a:t>Timing Diagram for </a:t>
            </a:r>
            <a:r>
              <a:rPr lang="en-US" dirty="0" smtClean="0"/>
              <a:t>Architecture-2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849595" y="1398942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89739" y="1029610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89739" y="1485282"/>
            <a:ext cx="2449604" cy="378658"/>
            <a:chOff x="555792" y="5562597"/>
            <a:chExt cx="3138617" cy="378658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730962" y="1912060"/>
            <a:ext cx="2514580" cy="385122"/>
            <a:chOff x="535459" y="5562597"/>
            <a:chExt cx="3169427" cy="385122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5429272" y="2306945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29272" y="1245730"/>
            <a:ext cx="1082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 + 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obtain sub-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pel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deltaMV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+</a:t>
            </a:r>
          </a:p>
          <a:p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Decide DMVR vs BDOF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644172" y="2379060"/>
            <a:ext cx="2490135" cy="385122"/>
            <a:chOff x="535459" y="5562597"/>
            <a:chExt cx="3138617" cy="385122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62482" y="5562597"/>
              <a:ext cx="27101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BDOF Flow vectors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6511402" y="2297182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85128" y="1499943"/>
            <a:ext cx="1082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Bi-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pred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with Gradient based Correction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39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431958"/>
            <a:ext cx="8229600" cy="1694208"/>
          </a:xfrm>
        </p:spPr>
        <p:txBody>
          <a:bodyPr/>
          <a:lstStyle/>
          <a:p>
            <a:r>
              <a:rPr lang="en-US" dirty="0" smtClean="0"/>
              <a:t>Even when only one of the refinements is applied adaptively at the sub-PU level, nearly 2/3</a:t>
            </a:r>
            <a:r>
              <a:rPr lang="en-US" baseline="30000" dirty="0" smtClean="0"/>
              <a:t>rd</a:t>
            </a:r>
            <a:r>
              <a:rPr lang="en-US" dirty="0" smtClean="0"/>
              <a:t> of the BD-RATE gain is retained</a:t>
            </a:r>
          </a:p>
          <a:p>
            <a:pPr lvl="1"/>
            <a:r>
              <a:rPr lang="en-US" dirty="0" smtClean="0"/>
              <a:t>This run uses the 13-point rhombus shaped search proposed in JVET-M0148 and PR-MR-SAD as the cost function (which together had a 0.14% drop over CE9.2.1g)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Architecture-2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51005" y="11256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406776"/>
              </p:ext>
            </p:extLst>
          </p:nvPr>
        </p:nvGraphicFramePr>
        <p:xfrm>
          <a:off x="1351005" y="1125611"/>
          <a:ext cx="5750011" cy="27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Macro-Enabled Worksheet" r:id="rId3" imgW="4579102" imgH="1736154" progId="Excel.SheetMacroEnabled.12">
                  <p:embed/>
                </p:oleObj>
              </mc:Choice>
              <mc:Fallback>
                <p:oleObj name="Macro-Enabled Worksheet" r:id="rId3" imgW="4579102" imgH="1736154" progId="Excel.SheetMacroEnabled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1005" y="1125611"/>
                        <a:ext cx="5750011" cy="2795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917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48497"/>
            <a:ext cx="8229600" cy="5436973"/>
          </a:xfrm>
        </p:spPr>
        <p:txBody>
          <a:bodyPr/>
          <a:lstStyle/>
          <a:p>
            <a:r>
              <a:rPr lang="en-US" dirty="0" smtClean="0"/>
              <a:t>The timing diagrams for the CE9.2 architecture is studied and 2 new architectures for co-existence are proposed</a:t>
            </a:r>
          </a:p>
          <a:p>
            <a:r>
              <a:rPr lang="en-US" dirty="0" smtClean="0"/>
              <a:t>CE9.2 architecture offers the best BDRATE gain among the options, but requires higher internal memory</a:t>
            </a:r>
          </a:p>
          <a:p>
            <a:r>
              <a:rPr lang="en-US" dirty="0" smtClean="0"/>
              <a:t>Proposed architecture-1 foregoes some of the BDRATE gains (~0.15%) to improve the timing</a:t>
            </a:r>
          </a:p>
          <a:p>
            <a:r>
              <a:rPr lang="en-US" dirty="0" smtClean="0"/>
              <a:t>Variant of architecture-1 further reduces the internal memory needs by eliminating the need for 2 different MCs</a:t>
            </a:r>
          </a:p>
          <a:p>
            <a:pPr lvl="1"/>
            <a:r>
              <a:rPr lang="en-US" dirty="0" smtClean="0"/>
              <a:t>If bilinear MC is used for extended region, the computations are also reduced</a:t>
            </a:r>
          </a:p>
          <a:p>
            <a:r>
              <a:rPr lang="en-US" dirty="0" smtClean="0"/>
              <a:t>Proposed architecture-2 offers the best timing and the lowest internal memory requirement at the expense of an additional 0.32% BDRATE drop.</a:t>
            </a:r>
          </a:p>
          <a:p>
            <a:endParaRPr lang="en-US" dirty="0"/>
          </a:p>
          <a:p>
            <a:r>
              <a:rPr lang="en-US" dirty="0" smtClean="0"/>
              <a:t>It should be noted that variant of Architecture-1 can also be considered when only DMVR is enabled and BDOF is disabled as it offers the least internal memory and the best timing</a:t>
            </a:r>
          </a:p>
          <a:p>
            <a:r>
              <a:rPr lang="en-US" dirty="0" smtClean="0"/>
              <a:t>Gradient based correction has been extended to be applicable for DMVR in this contribution</a:t>
            </a:r>
            <a:endParaRPr lang="en-US" dirty="0"/>
          </a:p>
          <a:p>
            <a:r>
              <a:rPr lang="en-US" dirty="0" smtClean="0"/>
              <a:t>It is requested that some of these elements be adopted into VTM or studied further in CE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QUALCOMM </a:t>
            </a:r>
            <a:r>
              <a:rPr lang="en-US" dirty="0" smtClean="0"/>
              <a:t>FOR CROSS-CHECKING THE RESULTS!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425414"/>
          </a:xfrm>
        </p:spPr>
        <p:txBody>
          <a:bodyPr/>
          <a:lstStyle/>
          <a:p>
            <a:r>
              <a:rPr lang="en-US" dirty="0" smtClean="0"/>
              <a:t>BDOF in VTM3.0 offers -1.17% luma BDRATE gain and ~0.3% </a:t>
            </a:r>
            <a:r>
              <a:rPr lang="en-US" dirty="0" err="1" smtClean="0"/>
              <a:t>chroma</a:t>
            </a:r>
            <a:r>
              <a:rPr lang="en-US" dirty="0" smtClean="0"/>
              <a:t> BDRATE gain as it is not applied to </a:t>
            </a:r>
            <a:r>
              <a:rPr lang="en-US" dirty="0" err="1" smtClean="0"/>
              <a:t>chroma</a:t>
            </a:r>
            <a:r>
              <a:rPr lang="en-US" dirty="0" smtClean="0"/>
              <a:t> components</a:t>
            </a:r>
          </a:p>
          <a:p>
            <a:r>
              <a:rPr lang="en-US" dirty="0" smtClean="0"/>
              <a:t>DMVR (CE9.2.2f) offers -1.51% luma BDRATE gain and similar gains in </a:t>
            </a:r>
            <a:r>
              <a:rPr lang="en-US" dirty="0" err="1" smtClean="0"/>
              <a:t>chroma</a:t>
            </a:r>
            <a:r>
              <a:rPr lang="en-US" dirty="0" smtClean="0"/>
              <a:t> as it is applied to all 3 components</a:t>
            </a:r>
          </a:p>
          <a:p>
            <a:pPr lvl="1"/>
            <a:r>
              <a:rPr lang="en-US" dirty="0" smtClean="0"/>
              <a:t>Even after disabling DMVR for MMVD and </a:t>
            </a:r>
            <a:r>
              <a:rPr lang="en-US" dirty="0" err="1" smtClean="0"/>
              <a:t>SbTMVP</a:t>
            </a:r>
            <a:r>
              <a:rPr lang="en-US" dirty="0" smtClean="0"/>
              <a:t> blocks which increase </a:t>
            </a: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r>
              <a:rPr lang="en-US" dirty="0" smtClean="0"/>
              <a:t> significantly, DMVR offer -1.41% luma BDRATE gain and similar </a:t>
            </a:r>
            <a:r>
              <a:rPr lang="en-US" dirty="0" err="1" smtClean="0"/>
              <a:t>chroma</a:t>
            </a:r>
            <a:r>
              <a:rPr lang="en-US" dirty="0" smtClean="0"/>
              <a:t> BDRATE gains</a:t>
            </a:r>
          </a:p>
          <a:p>
            <a:r>
              <a:rPr lang="en-US" dirty="0" smtClean="0"/>
              <a:t>DMVR co-existing with BDOF (CE9.2.1g) offers -1.13% luma BDRATE gains and similar </a:t>
            </a:r>
            <a:r>
              <a:rPr lang="en-US" dirty="0" err="1" smtClean="0"/>
              <a:t>chroma</a:t>
            </a:r>
            <a:r>
              <a:rPr lang="en-US" dirty="0" smtClean="0"/>
              <a:t> BDRATE gains</a:t>
            </a:r>
          </a:p>
          <a:p>
            <a:endParaRPr lang="en-US" dirty="0"/>
          </a:p>
          <a:p>
            <a:r>
              <a:rPr lang="en-US" dirty="0" smtClean="0"/>
              <a:t>Hence, BDOF+DMVR offers a total of -2.30% luma BDRATE gains and ~1.8% BDRATE gains for </a:t>
            </a:r>
            <a:r>
              <a:rPr lang="en-US" dirty="0" err="1" smtClean="0"/>
              <a:t>chroma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JVET-M0148 and JVET-M0517 propose certain simplifications to DMVR and BDOF respectively with minimal impact to coding gains</a:t>
            </a:r>
          </a:p>
          <a:p>
            <a:endParaRPr lang="en-US" dirty="0"/>
          </a:p>
          <a:p>
            <a:r>
              <a:rPr lang="en-US" dirty="0" smtClean="0"/>
              <a:t>Pipeline dependency and internal memory needs related to different co-existence architectures are studied in this proposal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 and combined performances in 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39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55746"/>
            <a:ext cx="8229600" cy="939113"/>
          </a:xfrm>
        </p:spPr>
        <p:txBody>
          <a:bodyPr/>
          <a:lstStyle/>
          <a:p>
            <a:r>
              <a:rPr lang="en-US" dirty="0" smtClean="0"/>
              <a:t>The default architecture used in CE (Architecture-1) performs DMVR first, DCTIF-MC follows after knowing refined MVs, and BDOF is performed on DCTIF-MC output samples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27088"/>
          </a:xfrm>
        </p:spPr>
        <p:txBody>
          <a:bodyPr/>
          <a:lstStyle/>
          <a:p>
            <a:r>
              <a:rPr lang="en-US" dirty="0" smtClean="0"/>
              <a:t>CE9.2 – Dependency analysis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03573" y="2409526"/>
            <a:ext cx="980304" cy="51232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err="1">
                <a:solidFill>
                  <a:schemeClr val="tx2"/>
                </a:solidFill>
              </a:rPr>
              <a:t>Horiz</a:t>
            </a:r>
            <a:r>
              <a:rPr lang="en-US" sz="1400" dirty="0" smtClean="0">
                <a:solidFill>
                  <a:schemeClr val="tx2"/>
                </a:solidFill>
              </a:rPr>
              <a:t>. DCTIF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378" y="2512118"/>
            <a:ext cx="1174379" cy="50270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DMVR Cost Evaluations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8870" y="2092409"/>
            <a:ext cx="1501590" cy="1323439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Best Integer distance refined MV selection and Error Surface based sub-</a:t>
            </a:r>
            <a:r>
              <a:rPr lang="en-US" sz="1400" dirty="0" err="1" smtClean="0">
                <a:solidFill>
                  <a:schemeClr val="tx2"/>
                </a:solidFill>
              </a:rPr>
              <a:t>pel</a:t>
            </a:r>
            <a:r>
              <a:rPr lang="en-US" sz="1400" dirty="0" smtClean="0">
                <a:solidFill>
                  <a:schemeClr val="tx2"/>
                </a:solidFill>
              </a:rPr>
              <a:t> refinement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3984" y="2409526"/>
            <a:ext cx="980304" cy="50270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Vert. DCTIF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5585" y="2294194"/>
            <a:ext cx="980304" cy="707886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Solving for 4x4 Flow vector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79002" y="1931567"/>
            <a:ext cx="980304" cy="1528624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400" dirty="0" smtClean="0">
                <a:solidFill>
                  <a:schemeClr val="tx2"/>
                </a:solidFill>
              </a:rPr>
              <a:t>Bi-prediction averaging with gradient based correction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6123919" y="2626119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410460" y="2651537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755043" y="2639613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521481" y="2763469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7485889" y="2638828"/>
            <a:ext cx="393113" cy="934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457200" y="3613398"/>
            <a:ext cx="8229600" cy="324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Sub-PU level pipeline requires DMVR related computations to be happening on a different sub-PU while MC+BDOF happen on a sub-PU on which DMVR has already happened. Otherwise, both DMVR and MC+BDOF related hardware blocks will have significant idle times. </a:t>
            </a:r>
          </a:p>
          <a:p>
            <a:pPr lvl="1"/>
            <a:r>
              <a:rPr lang="en-US" dirty="0" smtClean="0"/>
              <a:t>This doubles the memory requirement for passing the integer grid samples accessed from pre-fetch cache by DMVR to MC stage.</a:t>
            </a:r>
          </a:p>
          <a:p>
            <a:pPr lvl="2"/>
            <a:r>
              <a:rPr lang="en-US" dirty="0" smtClean="0"/>
              <a:t>2 x 2 x (</a:t>
            </a:r>
            <a:r>
              <a:rPr lang="en-US" dirty="0" err="1" smtClean="0"/>
              <a:t>sPUw</a:t>
            </a:r>
            <a:r>
              <a:rPr lang="en-US" dirty="0" smtClean="0"/>
              <a:t> + 11)x(</a:t>
            </a:r>
            <a:r>
              <a:rPr lang="en-US" dirty="0" err="1" smtClean="0"/>
              <a:t>sPUh</a:t>
            </a:r>
            <a:r>
              <a:rPr lang="en-US" dirty="0" smtClean="0"/>
              <a:t> + 5) 10-bit samples will need to be buffered. For 16x16 sub-PU, this will require 2268 10-bit sample memory</a:t>
            </a:r>
            <a:r>
              <a:rPr lang="en-US" dirty="0" smtClean="0"/>
              <a:t>.</a:t>
            </a:r>
          </a:p>
          <a:p>
            <a:pPr lvl="2"/>
            <a:r>
              <a:rPr lang="en-US" dirty="0" err="1" smtClean="0"/>
              <a:t>BiMC</a:t>
            </a:r>
            <a:r>
              <a:rPr lang="en-US" dirty="0" smtClean="0"/>
              <a:t> interpolated samples require 2 x 5 x (</a:t>
            </a:r>
            <a:r>
              <a:rPr lang="en-US" dirty="0" err="1" smtClean="0"/>
              <a:t>sPUw</a:t>
            </a:r>
            <a:r>
              <a:rPr lang="en-US" dirty="0" smtClean="0"/>
              <a:t> + 4) x (</a:t>
            </a:r>
            <a:r>
              <a:rPr lang="en-US" dirty="0" err="1" smtClean="0"/>
              <a:t>sPUh</a:t>
            </a:r>
            <a:r>
              <a:rPr lang="en-US" dirty="0" smtClean="0"/>
              <a:t> + 4) 10-bit samples</a:t>
            </a:r>
            <a:endParaRPr lang="en-US" dirty="0" smtClean="0"/>
          </a:p>
          <a:p>
            <a:pPr lvl="2"/>
            <a:r>
              <a:rPr lang="en-US" dirty="0" smtClean="0"/>
              <a:t>BDOF requires 2 x 8 x 16 14-bit MC sample memory (256 x 14-bit samples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458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696"/>
            <a:ext cx="8229600" cy="756392"/>
          </a:xfrm>
        </p:spPr>
        <p:txBody>
          <a:bodyPr/>
          <a:lstStyle/>
          <a:p>
            <a:r>
              <a:rPr lang="en-US" dirty="0" smtClean="0"/>
              <a:t>Timing Diagram for </a:t>
            </a:r>
            <a:r>
              <a:rPr lang="en-US" dirty="0" smtClean="0"/>
              <a:t>CE9.2 Architecture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69075" y="1666098"/>
            <a:ext cx="2854505" cy="385122"/>
            <a:chOff x="535459" y="5562597"/>
            <a:chExt cx="3138617" cy="38512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662481" y="5562597"/>
              <a:ext cx="2884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Interpolation for refinement 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183935" y="2115306"/>
            <a:ext cx="2514580" cy="385122"/>
            <a:chOff x="535459" y="5562597"/>
            <a:chExt cx="3169427" cy="385122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874516" y="1799402"/>
            <a:ext cx="1082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 + </a:t>
            </a:r>
          </a:p>
          <a:p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obtain sub-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pel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deltaMV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934446" y="2035430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74590" y="1666098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474590" y="2121770"/>
            <a:ext cx="2449604" cy="378658"/>
            <a:chOff x="555792" y="5562597"/>
            <a:chExt cx="3138617" cy="378658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887746" y="2558973"/>
            <a:ext cx="2490136" cy="385122"/>
            <a:chOff x="535459" y="5562597"/>
            <a:chExt cx="3138617" cy="385122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70221" y="1086088"/>
            <a:ext cx="55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DMVR and MC/BDOF work on the same sub-PU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6328" y="3385471"/>
            <a:ext cx="553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DMVR and MC/BDOF work on different sub-PUs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27206" y="3920244"/>
            <a:ext cx="2854505" cy="385122"/>
            <a:chOff x="535459" y="5562597"/>
            <a:chExt cx="3138617" cy="38512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62481" y="5562597"/>
              <a:ext cx="2884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Interpolation for refinement 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42066" y="4369452"/>
            <a:ext cx="2514580" cy="385122"/>
            <a:chOff x="535459" y="5562597"/>
            <a:chExt cx="3169427" cy="385122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5277336" y="4738784"/>
            <a:ext cx="498639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116711" y="4037488"/>
            <a:ext cx="1082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 + </a:t>
            </a:r>
          </a:p>
          <a:p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obtain sub-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pel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deltaMV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3954162" y="2500428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109570" y="5366302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649714" y="4996970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649714" y="5452642"/>
            <a:ext cx="2449604" cy="378658"/>
            <a:chOff x="555792" y="5562597"/>
            <a:chExt cx="3138617" cy="378658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062870" y="5889845"/>
            <a:ext cx="2490136" cy="385122"/>
            <a:chOff x="535459" y="5562597"/>
            <a:chExt cx="3138617" cy="385122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41" name="Straight Arrow Connector 40"/>
          <p:cNvCxnSpPr/>
          <p:nvPr/>
        </p:nvCxnSpPr>
        <p:spPr>
          <a:xfrm>
            <a:off x="6415891" y="3920244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6415891" y="5242900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424129" y="4429303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N+1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3651" y="5646634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176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64974"/>
            <a:ext cx="8229600" cy="5700584"/>
          </a:xfrm>
        </p:spPr>
        <p:txBody>
          <a:bodyPr/>
          <a:lstStyle/>
          <a:p>
            <a:r>
              <a:rPr lang="en-US" sz="1600" dirty="0" smtClean="0"/>
              <a:t>BDOF in VTM uses bilinear MC for extended samples and DCTIF-MC for central samples of CU</a:t>
            </a:r>
          </a:p>
          <a:p>
            <a:r>
              <a:rPr lang="en-US" sz="1600" dirty="0" smtClean="0"/>
              <a:t>This architecture aims at sharing the bilinear MC done for DMVR also being used by BDOF for optical flow vector estimation</a:t>
            </a:r>
          </a:p>
          <a:p>
            <a:pPr lvl="1"/>
            <a:r>
              <a:rPr lang="en-US" sz="1600" dirty="0" err="1" smtClean="0"/>
              <a:t>BiMC</a:t>
            </a:r>
            <a:r>
              <a:rPr lang="en-US" sz="1600" dirty="0" smtClean="0"/>
              <a:t> produces (</a:t>
            </a:r>
            <a:r>
              <a:rPr lang="en-US" sz="1600" dirty="0" err="1" smtClean="0"/>
              <a:t>sPUw</a:t>
            </a:r>
            <a:r>
              <a:rPr lang="en-US" sz="1600" dirty="0" smtClean="0"/>
              <a:t> + 6)x(</a:t>
            </a:r>
            <a:r>
              <a:rPr lang="en-US" sz="1600" dirty="0" err="1" smtClean="0"/>
              <a:t>sPUh</a:t>
            </a:r>
            <a:r>
              <a:rPr lang="en-US" sz="1600" dirty="0" smtClean="0"/>
              <a:t> + 6) samples</a:t>
            </a:r>
          </a:p>
          <a:p>
            <a:pPr lvl="1"/>
            <a:r>
              <a:rPr lang="en-US" sz="1600" dirty="0" smtClean="0"/>
              <a:t>Flow vector calculation can be done concurrently with DCTIF horizontal interpolation (i.e. ~9 rows in advance than in the CE9.2 architecture)</a:t>
            </a:r>
          </a:p>
          <a:p>
            <a:r>
              <a:rPr lang="en-US" sz="1600" dirty="0" smtClean="0"/>
              <a:t>Final correction is still performed based on DCTIF-MC based samples and gradients coming from both DCTIF-MC and </a:t>
            </a:r>
            <a:r>
              <a:rPr lang="en-US" sz="1600" dirty="0" err="1" smtClean="0"/>
              <a:t>BiMC</a:t>
            </a:r>
            <a:r>
              <a:rPr lang="en-US" sz="1600" dirty="0" smtClean="0"/>
              <a:t> (where </a:t>
            </a:r>
            <a:r>
              <a:rPr lang="en-US" sz="1600" dirty="0" err="1" smtClean="0"/>
              <a:t>BiMC</a:t>
            </a:r>
            <a:r>
              <a:rPr lang="en-US" sz="1600" dirty="0" smtClean="0"/>
              <a:t> samples are used only for left/right horizontal boundary gradients and top/bottom boundary gradients)</a:t>
            </a:r>
          </a:p>
          <a:p>
            <a:pPr lvl="1"/>
            <a:r>
              <a:rPr lang="en-US" sz="1600" dirty="0" smtClean="0"/>
              <a:t>Only 3 lines x 2 refs of 14-bit samples need to be buffered (instead of up to 10 lines)</a:t>
            </a:r>
          </a:p>
          <a:p>
            <a:pPr lvl="1"/>
            <a:r>
              <a:rPr lang="en-US" sz="1600" dirty="0" smtClean="0"/>
              <a:t>However, </a:t>
            </a:r>
            <a:r>
              <a:rPr lang="en-US" sz="1600" dirty="0" err="1" smtClean="0"/>
              <a:t>BiMC</a:t>
            </a:r>
            <a:r>
              <a:rPr lang="en-US" sz="1600" dirty="0" smtClean="0"/>
              <a:t> based gradient storage requires 2xsub-PU-w + 2xsub-PU-h of buffering</a:t>
            </a:r>
          </a:p>
          <a:p>
            <a:r>
              <a:rPr lang="en-US" sz="1600" dirty="0" smtClean="0"/>
              <a:t>Even when DMVR is not applied, BDOF is performed on sub-PUs split as per DMVR logic</a:t>
            </a:r>
          </a:p>
          <a:p>
            <a:pPr lvl="1"/>
            <a:r>
              <a:rPr lang="en-US" sz="1600" dirty="0" smtClean="0"/>
              <a:t>This eliminates the ~25% increase in DCTIF computations (e.g. 18x18 instead of 16x16 DCTIF output) within CUs larger than 16x16 as BDOF assumes DCTIF-MC samples within CU</a:t>
            </a:r>
          </a:p>
          <a:p>
            <a:r>
              <a:rPr lang="en-US" sz="1600" dirty="0" smtClean="0"/>
              <a:t>In an attempt to reduce average decoding time, the error-surface based sub-pixel refinement was disabled so that software can do DCTIF-MC at CU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Architecture-1 – Shared </a:t>
            </a:r>
            <a:r>
              <a:rPr lang="en-US" dirty="0" err="1" smtClean="0"/>
              <a:t>BiMC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917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696"/>
            <a:ext cx="8229600" cy="756392"/>
          </a:xfrm>
        </p:spPr>
        <p:txBody>
          <a:bodyPr/>
          <a:lstStyle/>
          <a:p>
            <a:r>
              <a:rPr lang="en-US" dirty="0" smtClean="0"/>
              <a:t>Timing Diagram for Architecture-1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69075" y="1666098"/>
            <a:ext cx="2854505" cy="385122"/>
            <a:chOff x="535459" y="5562597"/>
            <a:chExt cx="3138617" cy="38512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662481" y="5562597"/>
              <a:ext cx="2884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Interpolation for refinement 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183935" y="2115306"/>
            <a:ext cx="2514580" cy="385122"/>
            <a:chOff x="535459" y="5562597"/>
            <a:chExt cx="3169427" cy="385122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874516" y="1799402"/>
            <a:ext cx="1082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 + </a:t>
            </a:r>
          </a:p>
          <a:p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obtain sub-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pel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deltaMV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934446" y="2035430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474590" y="1666098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474590" y="2121770"/>
            <a:ext cx="2449604" cy="378658"/>
            <a:chOff x="555792" y="5562597"/>
            <a:chExt cx="3138617" cy="378658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32202" y="2558973"/>
            <a:ext cx="3066739" cy="385122"/>
            <a:chOff x="535459" y="5562597"/>
            <a:chExt cx="3138617" cy="385122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70221" y="1086088"/>
            <a:ext cx="55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DMVR and MC/BDOF work on the same sub-PU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6328" y="3385471"/>
            <a:ext cx="553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DMVR and MC/BDOF work on different sub-PUs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927206" y="3920244"/>
            <a:ext cx="2854505" cy="385122"/>
            <a:chOff x="535459" y="5562597"/>
            <a:chExt cx="3138617" cy="38512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62481" y="5562597"/>
              <a:ext cx="2884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Interpolation for refinement 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42066" y="4369452"/>
            <a:ext cx="2514580" cy="385122"/>
            <a:chOff x="535459" y="5562597"/>
            <a:chExt cx="3169427" cy="385122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5277336" y="4738784"/>
            <a:ext cx="498639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116711" y="4037488"/>
            <a:ext cx="1082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 + </a:t>
            </a:r>
          </a:p>
          <a:p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obtain sub-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pel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deltaMV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3954162" y="2500428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109570" y="5366302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649714" y="4996970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649714" y="5452642"/>
            <a:ext cx="2449604" cy="378658"/>
            <a:chOff x="555792" y="5562597"/>
            <a:chExt cx="3138617" cy="378658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42730" y="5889845"/>
            <a:ext cx="3163584" cy="385122"/>
            <a:chOff x="535459" y="5562597"/>
            <a:chExt cx="3138617" cy="385122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41" name="Straight Arrow Connector 40"/>
          <p:cNvCxnSpPr/>
          <p:nvPr/>
        </p:nvCxnSpPr>
        <p:spPr>
          <a:xfrm>
            <a:off x="6415891" y="3920244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6415891" y="5242900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424129" y="4429303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N+1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3651" y="5646634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333103"/>
            <a:ext cx="8229600" cy="2108886"/>
          </a:xfrm>
        </p:spPr>
        <p:txBody>
          <a:bodyPr/>
          <a:lstStyle/>
          <a:p>
            <a:r>
              <a:rPr lang="en-US" dirty="0" smtClean="0"/>
              <a:t>The BDRATE drop relative to CE 9.2 architecture has come primarily from removing the sub-pixel refinement in DMVR which contributes ~0.13% in the presence of BDOF and higher when BDOF is disabled</a:t>
            </a:r>
          </a:p>
          <a:p>
            <a:r>
              <a:rPr lang="en-US" dirty="0" smtClean="0"/>
              <a:t>However, the normative processing of regular BDOF (in INTER and MMVD </a:t>
            </a:r>
            <a:r>
              <a:rPr lang="en-US" dirty="0" err="1" smtClean="0"/>
              <a:t>Cus</a:t>
            </a:r>
            <a:r>
              <a:rPr lang="en-US" dirty="0" smtClean="0"/>
              <a:t>) as sub-Pus has caused an increase in encoding and decoding times</a:t>
            </a:r>
          </a:p>
          <a:p>
            <a:r>
              <a:rPr lang="en-US" dirty="0" smtClean="0"/>
              <a:t>Also, the software is not optimized after the changes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Architecture-1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07525" y="1000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757451"/>
              </p:ext>
            </p:extLst>
          </p:nvPr>
        </p:nvGraphicFramePr>
        <p:xfrm>
          <a:off x="2071688" y="1216540"/>
          <a:ext cx="5282705" cy="2935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Worksheet" r:id="rId3" imgW="3779224" imgH="2100064" progId="Excel.Sheet.12">
                  <p:embed/>
                </p:oleObj>
              </mc:Choice>
              <mc:Fallback>
                <p:oleObj name="Worksheet" r:id="rId3" imgW="3779224" imgH="210006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1688" y="1216540"/>
                        <a:ext cx="5282705" cy="2935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10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6162"/>
            <a:ext cx="8229600" cy="5782962"/>
          </a:xfrm>
        </p:spPr>
        <p:txBody>
          <a:bodyPr/>
          <a:lstStyle/>
          <a:p>
            <a:r>
              <a:rPr lang="en-US" dirty="0" smtClean="0"/>
              <a:t>In this variant, DCTIF-MC is performed on the integer distance grid to produce the central sub-PU-w x sub-PU-h samples</a:t>
            </a:r>
          </a:p>
          <a:p>
            <a:pPr lvl="1"/>
            <a:r>
              <a:rPr lang="en-US" dirty="0" smtClean="0"/>
              <a:t>The extended samples can be produced using DCTIF itself or bilinear MC</a:t>
            </a:r>
          </a:p>
          <a:p>
            <a:r>
              <a:rPr lang="en-US" dirty="0" smtClean="0"/>
              <a:t>Both DMVR and BDOF use the same set of interpolated samples</a:t>
            </a:r>
          </a:p>
          <a:p>
            <a:r>
              <a:rPr lang="en-US" dirty="0" smtClean="0"/>
              <a:t>This architecture eliminates the need for buffering up the integer grid samples till DCTIF can happen</a:t>
            </a:r>
          </a:p>
          <a:p>
            <a:pPr lvl="1"/>
            <a:r>
              <a:rPr lang="en-US" dirty="0" smtClean="0"/>
              <a:t>However, the interpolated samples at 16-bits per sample need to be maintained 2 x (sub-PU-w + 4) x (sub-PU-h + 4)</a:t>
            </a:r>
          </a:p>
          <a:p>
            <a:r>
              <a:rPr lang="en-US" dirty="0" smtClean="0"/>
              <a:t>Since DCTIF-MC is performed before knowing the delta-MV, sub-pixel refinement through error surface is disabled in this architecture</a:t>
            </a:r>
          </a:p>
          <a:p>
            <a:pPr lvl="1"/>
            <a:r>
              <a:rPr lang="en-US" dirty="0" smtClean="0"/>
              <a:t>However, when BDOF is not possible, gradient based correction at sub-PU level based on estimated sub-</a:t>
            </a:r>
            <a:r>
              <a:rPr lang="en-US" dirty="0" err="1" smtClean="0"/>
              <a:t>pel</a:t>
            </a:r>
            <a:r>
              <a:rPr lang="en-US" dirty="0" smtClean="0"/>
              <a:t> delta MV as the flow vector is done</a:t>
            </a:r>
            <a:endParaRPr lang="en-US" dirty="0"/>
          </a:p>
          <a:p>
            <a:r>
              <a:rPr lang="en-US" dirty="0" smtClean="0"/>
              <a:t>DMVR can be pipeline with vertical interpolation of DCTIF-MC in this case</a:t>
            </a:r>
          </a:p>
          <a:p>
            <a:r>
              <a:rPr lang="en-US" dirty="0" smtClean="0"/>
              <a:t>BDOF still needs to wait for DMVR to complete</a:t>
            </a:r>
            <a:endParaRPr lang="en-US" dirty="0"/>
          </a:p>
          <a:p>
            <a:r>
              <a:rPr lang="en-US" dirty="0" smtClean="0"/>
              <a:t>For the case of MC + DMVR in one pipeline slot and BDOF in another pipeline slot, the memory requirement will be:</a:t>
            </a:r>
          </a:p>
          <a:p>
            <a:pPr lvl="1"/>
            <a:r>
              <a:rPr lang="en-US" dirty="0" smtClean="0"/>
              <a:t>2 x 2 x 20 x 20 = 1600 16-bit samples</a:t>
            </a:r>
          </a:p>
          <a:p>
            <a:pPr lvl="1"/>
            <a:r>
              <a:rPr lang="en-US" dirty="0" smtClean="0"/>
              <a:t>No other line buffers are required</a:t>
            </a:r>
          </a:p>
          <a:p>
            <a:r>
              <a:rPr lang="en-US" dirty="0" smtClean="0"/>
              <a:t>Results not cross-checked, but similar to Arch.-1 but with reduced </a:t>
            </a:r>
            <a:r>
              <a:rPr lang="en-US" dirty="0" err="1" smtClean="0"/>
              <a:t>DecT</a:t>
            </a:r>
            <a:endParaRPr lang="en-US" dirty="0" smtClean="0"/>
          </a:p>
          <a:p>
            <a:pPr marL="3429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-82378"/>
            <a:ext cx="8229600" cy="988540"/>
          </a:xfrm>
        </p:spPr>
        <p:txBody>
          <a:bodyPr/>
          <a:lstStyle/>
          <a:p>
            <a:r>
              <a:rPr lang="en-US" dirty="0" smtClean="0"/>
              <a:t>Variant of Architecture-1 (Shared-DCTIF-MC)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67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696"/>
            <a:ext cx="8229600" cy="756392"/>
          </a:xfrm>
        </p:spPr>
        <p:txBody>
          <a:bodyPr/>
          <a:lstStyle/>
          <a:p>
            <a:r>
              <a:rPr lang="en-US" dirty="0" smtClean="0"/>
              <a:t>Timing Diagram for </a:t>
            </a:r>
            <a:r>
              <a:rPr lang="en-US" dirty="0" smtClean="0"/>
              <a:t>variant of Architecture-1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70221" y="1086088"/>
            <a:ext cx="8270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MC+DMVR-cost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evals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and DMVR finalization/BDOF work on the same sub-PU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6328" y="3574944"/>
            <a:ext cx="8305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Timing if MC+DMVR-cost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evals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and DMVR finalization/BDOF work on different sub-PUs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6415891" y="4109717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6415891" y="5432373"/>
            <a:ext cx="8238" cy="12938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424129" y="4618776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N+1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3651" y="5836107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Sub-PU N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576606" y="1963718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116750" y="1594386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16750" y="2050058"/>
            <a:ext cx="2449604" cy="378658"/>
            <a:chOff x="555792" y="5562597"/>
            <a:chExt cx="3138617" cy="378658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57973" y="2476836"/>
            <a:ext cx="2514580" cy="385122"/>
            <a:chOff x="535459" y="5562597"/>
            <a:chExt cx="3169427" cy="385122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076637" y="2170695"/>
            <a:ext cx="1082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4156283" y="2871721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5158767" y="2472264"/>
            <a:ext cx="2490136" cy="385122"/>
            <a:chOff x="535459" y="5562597"/>
            <a:chExt cx="3138617" cy="385122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2326756" y="4315371"/>
            <a:ext cx="2631517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866900" y="3946039"/>
            <a:ext cx="106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Horiz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DCTIF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866900" y="4401711"/>
            <a:ext cx="2449604" cy="378658"/>
            <a:chOff x="555792" y="5562597"/>
            <a:chExt cx="3138617" cy="378658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555792" y="5941255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662481" y="5562597"/>
              <a:ext cx="1173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Vert DCTIF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208123" y="4828489"/>
            <a:ext cx="2514580" cy="385122"/>
            <a:chOff x="535459" y="5562597"/>
            <a:chExt cx="3169427" cy="385122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662482" y="5562597"/>
              <a:ext cx="3042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DMVR Cost Evaluations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226771" y="5395343"/>
            <a:ext cx="1082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Finalize Integer delta MV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306417" y="6096369"/>
            <a:ext cx="847682" cy="6859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3308901" y="5696912"/>
            <a:ext cx="2490136" cy="385122"/>
            <a:chOff x="535459" y="5562597"/>
            <a:chExt cx="3138617" cy="385122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535459" y="5947719"/>
              <a:ext cx="3138617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662482" y="5562597"/>
              <a:ext cx="169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            BDOF</a:t>
              </a:r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33115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16569</TotalTime>
  <Words>1521</Words>
  <Application>Microsoft Office PowerPoint</Application>
  <PresentationFormat>On-screen Show (4:3)</PresentationFormat>
  <Paragraphs>156</Paragraphs>
  <Slides>14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Wingdings</vt:lpstr>
      <vt:lpstr>Ittiam Template</vt:lpstr>
      <vt:lpstr>Microsoft Excel Macro-Enabled Worksheet</vt:lpstr>
      <vt:lpstr>Microsoft Excel Worksheet</vt:lpstr>
      <vt:lpstr>JVET-M0223   Non-CE9: Co-existence analysis for DMVR with BDOF</vt:lpstr>
      <vt:lpstr>Individual and combined performances in CE</vt:lpstr>
      <vt:lpstr>CE9.2 – Dependency analysis</vt:lpstr>
      <vt:lpstr>Timing Diagram for CE9.2 Architecture</vt:lpstr>
      <vt:lpstr>Proposed Architecture-1 – Shared BiMC</vt:lpstr>
      <vt:lpstr>Timing Diagram for Architecture-1</vt:lpstr>
      <vt:lpstr>Results for Architecture-1</vt:lpstr>
      <vt:lpstr>Variant of Architecture-1 (Shared-DCTIF-MC)</vt:lpstr>
      <vt:lpstr>Timing Diagram for variant of Architecture-1</vt:lpstr>
      <vt:lpstr>Architecture-2 – Mutual exclusivity between DMVR/BDOF</vt:lpstr>
      <vt:lpstr>Timing Diagram for Architecture-2</vt:lpstr>
      <vt:lpstr>Results for Architecture-2</vt:lpstr>
      <vt:lpstr>Conclusions</vt:lpstr>
      <vt:lpstr>THANKS TO QUALCOMM FOR CROSS-CHECKING THE RESULTS!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210</cp:revision>
  <dcterms:created xsi:type="dcterms:W3CDTF">2018-06-26T03:17:57Z</dcterms:created>
  <dcterms:modified xsi:type="dcterms:W3CDTF">2019-01-12T09:10:07Z</dcterms:modified>
</cp:coreProperties>
</file>