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handoutMasterIdLst>
    <p:handoutMasterId r:id="rId13"/>
  </p:handoutMasterIdLst>
  <p:sldIdLst>
    <p:sldId id="260" r:id="rId3"/>
    <p:sldId id="258" r:id="rId4"/>
    <p:sldId id="273" r:id="rId5"/>
    <p:sldId id="276" r:id="rId6"/>
    <p:sldId id="286" r:id="rId7"/>
    <p:sldId id="285" r:id="rId8"/>
    <p:sldId id="265" r:id="rId9"/>
    <p:sldId id="284" r:id="rId10"/>
    <p:sldId id="283" r:id="rId11"/>
    <p:sldId id="270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BA7"/>
    <a:srgbClr val="004C97"/>
    <a:srgbClr val="9F1115"/>
    <a:srgbClr val="FFFFFF"/>
    <a:srgbClr val="000000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02628" y="538539"/>
            <a:ext cx="8171406" cy="2342308"/>
          </a:xfrm>
        </p:spPr>
        <p:txBody>
          <a:bodyPr/>
          <a:lstStyle/>
          <a:p>
            <a:r>
              <a:rPr lang="en-US" altLang="zh-CN" sz="2800" dirty="0"/>
              <a:t>CE3-related: </a:t>
            </a:r>
            <a:r>
              <a:rPr lang="en-US" altLang="zh-CN" dirty="0"/>
              <a:t>Fixed Reference Samples </a:t>
            </a:r>
            <a:r>
              <a:rPr lang="en-US" altLang="zh-CN" dirty="0" smtClean="0"/>
              <a:t>Design </a:t>
            </a:r>
            <a:r>
              <a:rPr lang="en-US" altLang="zh-CN" sz="2800" dirty="0" smtClean="0"/>
              <a:t>for </a:t>
            </a:r>
            <a:r>
              <a:rPr lang="en-US" altLang="zh-CN" sz="2800" dirty="0"/>
              <a:t>CCLM </a:t>
            </a:r>
            <a:r>
              <a:rPr lang="en-US" altLang="zh-CN" sz="2800" dirty="0" smtClean="0"/>
              <a:t>(JVET-M0211</a:t>
            </a:r>
            <a:r>
              <a:rPr lang="en-US" altLang="zh-CN" sz="2800" dirty="0"/>
              <a:t>)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Reporter</a:t>
            </a:r>
            <a:r>
              <a:rPr lang="zh-CN" altLang="en-US" dirty="0"/>
              <a:t>： </a:t>
            </a:r>
            <a:r>
              <a:rPr lang="en-US" altLang="zh-CN" dirty="0" smtClean="0"/>
              <a:t>HUO </a:t>
            </a:r>
            <a:r>
              <a:rPr lang="en-US" altLang="zh-CN" dirty="0" err="1" smtClean="0"/>
              <a:t>Junyan</a:t>
            </a:r>
            <a:r>
              <a:rPr lang="en-US" altLang="zh-CN" dirty="0" smtClean="0"/>
              <a:t>, WAN </a:t>
            </a:r>
            <a:r>
              <a:rPr lang="en-US" altLang="zh-CN" dirty="0" err="1" smtClean="0"/>
              <a:t>Shuai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TW" sz="7200" kern="0" dirty="0" smtClean="0">
                <a:solidFill>
                  <a:srgbClr val="1E4BA7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6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ea typeface="Arial Unicode MS" pitchFamily="34" charset="-122"/>
              </a:rPr>
              <a:t>Introduction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Arial Unicode MS" pitchFamily="34" charset="-122"/>
                <a:cs typeface="Arial" pitchFamily="34" charset="0"/>
              </a:rPr>
              <a:t>JVET-M0211</a:t>
            </a:r>
            <a:endParaRPr lang="en-US" altLang="zh-CN" dirty="0"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355" y="830036"/>
            <a:ext cx="8686891" cy="55399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err="1"/>
              <a:t>MaxMin</a:t>
            </a:r>
            <a:r>
              <a:rPr lang="en-US" altLang="zh-CN" sz="2400" dirty="0"/>
              <a:t> method use </a:t>
            </a:r>
            <a:r>
              <a:rPr lang="en-US" altLang="zh-CN" sz="2400" dirty="0" err="1"/>
              <a:t>Y</a:t>
            </a:r>
            <a:r>
              <a:rPr lang="en-US" altLang="zh-CN" sz="2400" baseline="-25000" dirty="0" err="1"/>
              <a:t>max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Y</a:t>
            </a:r>
            <a:r>
              <a:rPr lang="en-US" altLang="zh-CN" sz="2400" baseline="-25000" dirty="0" err="1"/>
              <a:t>min</a:t>
            </a:r>
            <a:r>
              <a:rPr lang="en-US" altLang="zh-CN" sz="2400" dirty="0"/>
              <a:t> points to calculate the model </a:t>
            </a:r>
            <a:r>
              <a:rPr lang="en-US" altLang="zh-CN" sz="2400" dirty="0" smtClean="0"/>
              <a:t>parameter</a:t>
            </a:r>
          </a:p>
          <a:p>
            <a:endParaRPr lang="en-US" altLang="zh-CN" sz="2400" dirty="0">
              <a:ea typeface="Arial Unicode MS" pitchFamily="34" charset="-122"/>
            </a:endParaRPr>
          </a:p>
          <a:p>
            <a:endParaRPr lang="en-US" altLang="zh-CN" sz="2400" dirty="0" smtClean="0">
              <a:ea typeface="Arial Unicode MS" pitchFamily="34" charset="-122"/>
            </a:endParaRPr>
          </a:p>
          <a:p>
            <a:endParaRPr lang="en-US" altLang="zh-CN" sz="2400" dirty="0">
              <a:ea typeface="Arial Unicode MS" pitchFamily="34" charset="-122"/>
            </a:endParaRPr>
          </a:p>
          <a:p>
            <a:endParaRPr lang="en-US" altLang="zh-CN" sz="2400" dirty="0" smtClean="0">
              <a:ea typeface="Arial Unicode MS" pitchFamily="34" charset="-122"/>
            </a:endParaRPr>
          </a:p>
          <a:p>
            <a:endParaRPr lang="en-US" altLang="zh-CN" sz="2400" dirty="0">
              <a:ea typeface="Arial Unicode MS" pitchFamily="34" charset="-122"/>
            </a:endParaRPr>
          </a:p>
          <a:p>
            <a:endParaRPr lang="en-US" altLang="zh-CN" sz="2400" dirty="0" smtClean="0">
              <a:ea typeface="Arial Unicode MS" pitchFamily="34" charset="-122"/>
            </a:endParaRPr>
          </a:p>
          <a:p>
            <a:endParaRPr lang="en-US" altLang="zh-CN" sz="2400" dirty="0">
              <a:ea typeface="Arial Unicode MS" pitchFamily="34" charset="-122"/>
            </a:endParaRPr>
          </a:p>
          <a:p>
            <a:endParaRPr lang="en-US" altLang="zh-CN" sz="2400" dirty="0" smtClean="0">
              <a:ea typeface="Arial Unicode MS" pitchFamily="34" charset="-122"/>
            </a:endParaRPr>
          </a:p>
          <a:p>
            <a:endParaRPr lang="en-US" altLang="zh-CN" sz="2400" dirty="0">
              <a:ea typeface="Arial Unicode MS" pitchFamily="34" charset="-122"/>
            </a:endParaRPr>
          </a:p>
          <a:p>
            <a:endParaRPr lang="en-US" altLang="zh-CN" sz="2400" dirty="0" smtClean="0">
              <a:ea typeface="Arial Unicode MS" pitchFamily="34" charset="-122"/>
            </a:endParaRPr>
          </a:p>
          <a:p>
            <a:endParaRPr lang="en-US" altLang="zh-CN" sz="1800" b="1" dirty="0">
              <a:ea typeface="Arial Unicode MS" pitchFamily="34" charset="-122"/>
            </a:endParaRPr>
          </a:p>
          <a:p>
            <a:r>
              <a:rPr lang="en-US" altLang="zh-CN" sz="2000" b="1" dirty="0">
                <a:cs typeface="Arial" pitchFamily="34" charset="0"/>
              </a:rPr>
              <a:t>Reference samples reduction is </a:t>
            </a:r>
            <a:r>
              <a:rPr lang="en-US" altLang="zh-CN" sz="2000" b="1" dirty="0" smtClean="0">
                <a:cs typeface="Arial" pitchFamily="34" charset="0"/>
              </a:rPr>
              <a:t>to further reduce </a:t>
            </a:r>
            <a:r>
              <a:rPr lang="en-US" altLang="zh-CN" sz="2000" b="1" dirty="0">
                <a:cs typeface="Arial" pitchFamily="34" charset="0"/>
              </a:rPr>
              <a:t>the complexity</a:t>
            </a:r>
          </a:p>
          <a:p>
            <a:endParaRPr lang="en-US" altLang="zh-CN" sz="2800" dirty="0">
              <a:ea typeface="Arial Unicode MS" pitchFamily="34" charset="-122"/>
            </a:endParaRPr>
          </a:p>
        </p:txBody>
      </p:sp>
      <p:grpSp>
        <p:nvGrpSpPr>
          <p:cNvPr id="12" name="Group 28"/>
          <p:cNvGrpSpPr/>
          <p:nvPr/>
        </p:nvGrpSpPr>
        <p:grpSpPr>
          <a:xfrm>
            <a:off x="300355" y="1955073"/>
            <a:ext cx="3348355" cy="2980690"/>
            <a:chOff x="0" y="0"/>
            <a:chExt cx="39264" cy="37209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39264" cy="37209"/>
            </a:xfrm>
            <a:prstGeom prst="rect">
              <a:avLst/>
            </a:prstGeom>
            <a:noFill/>
          </p:spPr>
        </p:pic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>
              <a:off x="7499" y="14998"/>
              <a:ext cx="2165" cy="3899"/>
            </a:xfrm>
            <a:prstGeom prst="rect">
              <a:avLst/>
            </a:prstGeom>
            <a:noFill/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ea typeface="Arial Unicode MS" pitchFamily="34" charset="-122"/>
                  <a:cs typeface="Arial" pitchFamily="34" charset="0"/>
                </a:rPr>
                <a:t>A</a:t>
              </a:r>
              <a:endParaRPr lang="zh-CN" sz="1200" kern="100">
                <a:effectLst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15" name="TextBox 12"/>
            <p:cNvSpPr txBox="1">
              <a:spLocks noChangeArrowheads="1"/>
            </p:cNvSpPr>
            <p:nvPr/>
          </p:nvSpPr>
          <p:spPr bwMode="auto">
            <a:xfrm>
              <a:off x="31260" y="4857"/>
              <a:ext cx="2159" cy="3899"/>
            </a:xfrm>
            <a:prstGeom prst="rect">
              <a:avLst/>
            </a:prstGeom>
            <a:noFill/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30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ea typeface="Arial Unicode MS" pitchFamily="34" charset="-122"/>
                  <a:cs typeface="Arial" pitchFamily="34" charset="0"/>
                </a:rPr>
                <a:t>B</a:t>
              </a:r>
              <a:endParaRPr lang="zh-CN" sz="1200" kern="100">
                <a:effectLst/>
                <a:ea typeface="Arial Unicode MS" pitchFamily="34" charset="-122"/>
                <a:cs typeface="Arial" pitchFamily="34" charset="0"/>
              </a:endParaRPr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19615"/>
              </p:ext>
            </p:extLst>
          </p:nvPr>
        </p:nvGraphicFramePr>
        <p:xfrm>
          <a:off x="4955177" y="2239355"/>
          <a:ext cx="3675017" cy="241212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107475">
                  <a:extLst>
                    <a:ext uri="{9D8B030D-6E8A-4147-A177-3AD203B41FA5}">
                      <a16:colId xmlns:a16="http://schemas.microsoft.com/office/drawing/2014/main" val="2530676761"/>
                    </a:ext>
                  </a:extLst>
                </a:gridCol>
                <a:gridCol w="1567542">
                  <a:extLst>
                    <a:ext uri="{9D8B030D-6E8A-4147-A177-3AD203B41FA5}">
                      <a16:colId xmlns:a16="http://schemas.microsoft.com/office/drawing/2014/main" val="4165918426"/>
                    </a:ext>
                  </a:extLst>
                </a:gridCol>
              </a:tblGrid>
              <a:tr h="827314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Operation type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Number of </a:t>
                      </a:r>
                      <a:endParaRPr lang="en-US" sz="1800" kern="1200" dirty="0" smtClean="0">
                        <a:effectLst/>
                      </a:endParaRPr>
                    </a:p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effectLst/>
                        </a:rPr>
                        <a:t>operations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0697846"/>
                  </a:ext>
                </a:extLst>
              </a:tr>
              <a:tr h="396203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Multiplications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>
                          <a:effectLst/>
                        </a:rPr>
                        <a:t>1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55706437"/>
                  </a:ext>
                </a:extLst>
              </a:tr>
              <a:tr h="396203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Addition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>
                          <a:effectLst/>
                        </a:rPr>
                        <a:t>3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90546015"/>
                  </a:ext>
                </a:extLst>
              </a:tr>
              <a:tr h="396203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>
                          <a:effectLst/>
                        </a:rPr>
                        <a:t>“Division”</a:t>
                      </a:r>
                      <a:endParaRPr lang="zh-CN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>
                          <a:effectLst/>
                        </a:rPr>
                        <a:t>1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6956797"/>
                  </a:ext>
                </a:extLst>
              </a:tr>
              <a:tr h="396203"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Comparisons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>
                          <a:effectLst/>
                        </a:rPr>
                        <a:t>2</a:t>
                      </a:r>
                      <a:r>
                        <a:rPr lang="en-US" sz="1800" b="1" i="1" kern="1200" dirty="0">
                          <a:effectLst/>
                        </a:rPr>
                        <a:t>N</a:t>
                      </a:r>
                      <a:endParaRPr lang="zh-CN" sz="1800" b="1" i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329556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015" y="853606"/>
            <a:ext cx="8010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sz="2000" b="1" dirty="0" smtClean="0">
                <a:cs typeface="Arial" pitchFamily="34" charset="0"/>
              </a:rPr>
              <a:t>Reference samples</a:t>
            </a: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en-US" altLang="zh-CN" sz="2000" b="1" dirty="0" smtClean="0">
              <a:cs typeface="Arial" pitchFamily="34" charset="0"/>
            </a:endParaRPr>
          </a:p>
          <a:p>
            <a:endParaRPr lang="en-US" altLang="zh-CN" sz="2000" b="1" dirty="0"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cs typeface="Arial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3"/>
          <a:stretch/>
        </p:blipFill>
        <p:spPr bwMode="auto">
          <a:xfrm>
            <a:off x="247650" y="1428750"/>
            <a:ext cx="8648700" cy="3761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ym typeface="+mn-ea"/>
              </a:rPr>
              <a:t>The p</a:t>
            </a:r>
            <a:r>
              <a:rPr lang="en-US" altLang="zh-CN" b="1" dirty="0" smtClean="0"/>
              <a:t>roposed </a:t>
            </a:r>
            <a:r>
              <a:rPr lang="en-US" altLang="zh-CN" b="1" dirty="0"/>
              <a:t>method</a:t>
            </a:r>
            <a:r>
              <a:rPr lang="zh-CN" altLang="en-US" b="1" dirty="0"/>
              <a:t>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040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ym typeface="+mn-ea"/>
              </a:rPr>
              <a:t>The p</a:t>
            </a:r>
            <a:r>
              <a:rPr lang="en-US" altLang="zh-CN" b="1" dirty="0" smtClean="0"/>
              <a:t>roposed </a:t>
            </a:r>
            <a:r>
              <a:rPr lang="en-US" altLang="zh-CN" b="1" dirty="0"/>
              <a:t>method</a:t>
            </a:r>
            <a:r>
              <a:rPr lang="zh-CN" altLang="en-US" b="1" dirty="0"/>
              <a:t> 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015" y="853606"/>
            <a:ext cx="5274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cs typeface="Arial" pitchFamily="34" charset="0"/>
              </a:rPr>
              <a:t>1</a:t>
            </a:r>
            <a:r>
              <a:rPr lang="zh-CN" altLang="en-US" sz="2000" b="1" dirty="0" smtClean="0">
                <a:cs typeface="Arial" pitchFamily="34" charset="0"/>
              </a:rPr>
              <a:t>. </a:t>
            </a:r>
            <a:r>
              <a:rPr lang="zh-CN" altLang="en-US" sz="2000" b="1" dirty="0">
                <a:cs typeface="Arial" pitchFamily="34" charset="0"/>
              </a:rPr>
              <a:t>Reference samples </a:t>
            </a:r>
            <a:r>
              <a:rPr lang="en-US" altLang="zh-CN" sz="2000" b="1" dirty="0" smtClean="0">
                <a:cs typeface="Arial" pitchFamily="34" charset="0"/>
              </a:rPr>
              <a:t>reduction</a:t>
            </a:r>
            <a:endParaRPr lang="zh-CN" altLang="en-US" sz="2000" b="1" dirty="0"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9"/>
          <a:stretch/>
        </p:blipFill>
        <p:spPr bwMode="auto">
          <a:xfrm>
            <a:off x="294460" y="1558834"/>
            <a:ext cx="8606307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2"/>
          <p:cNvSpPr txBox="1"/>
          <p:nvPr/>
        </p:nvSpPr>
        <p:spPr>
          <a:xfrm>
            <a:off x="1835848" y="5140733"/>
            <a:ext cx="7064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  <a:cs typeface="Arial" pitchFamily="34" charset="0"/>
              </a:rPr>
              <a:t>Reduced reference sample number = 4</a:t>
            </a:r>
          </a:p>
          <a:p>
            <a:endParaRPr lang="zh-CN" altLang="en-US" sz="2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76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08349" y="128847"/>
            <a:ext cx="8307001" cy="426739"/>
          </a:xfrm>
        </p:spPr>
        <p:txBody>
          <a:bodyPr/>
          <a:lstStyle/>
          <a:p>
            <a:r>
              <a:rPr lang="en-US" altLang="zh-TW" b="1" dirty="0" smtClean="0">
                <a:sym typeface="+mn-ea"/>
              </a:rPr>
              <a:t>The </a:t>
            </a:r>
            <a:r>
              <a:rPr lang="en-US" altLang="zh-TW" b="1" dirty="0">
                <a:sym typeface="+mn-ea"/>
              </a:rPr>
              <a:t>p</a:t>
            </a:r>
            <a:r>
              <a:rPr lang="en-US" altLang="zh-CN" b="1" dirty="0"/>
              <a:t>roposed method</a:t>
            </a:r>
            <a:r>
              <a:rPr lang="zh-CN" altLang="en-US" b="1" dirty="0"/>
              <a:t> </a:t>
            </a:r>
            <a:endParaRPr lang="en-US" altLang="zh-CN" dirty="0"/>
          </a:p>
        </p:txBody>
      </p:sp>
      <p:sp>
        <p:nvSpPr>
          <p:cNvPr id="13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628015" y="853606"/>
            <a:ext cx="7862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cs typeface="Arial" pitchFamily="34" charset="0"/>
              </a:rPr>
              <a:t>2</a:t>
            </a:r>
            <a:r>
              <a:rPr lang="zh-CN" altLang="en-US" sz="2000" b="1" dirty="0">
                <a:cs typeface="Arial" pitchFamily="34" charset="0"/>
              </a:rPr>
              <a:t>. Reference samples </a:t>
            </a:r>
            <a:r>
              <a:rPr lang="en-US" altLang="zh-CN" sz="2000" b="1" dirty="0">
                <a:cs typeface="Arial" pitchFamily="34" charset="0"/>
              </a:rPr>
              <a:t>selection</a:t>
            </a:r>
          </a:p>
          <a:p>
            <a:endParaRPr lang="en-US" altLang="zh-CN" sz="2000" b="1" dirty="0">
              <a:cs typeface="Arial" pitchFamily="34" charset="0"/>
            </a:endParaRPr>
          </a:p>
          <a:p>
            <a:pPr lvl="1"/>
            <a:r>
              <a:rPr lang="en-US" altLang="zh-CN" dirty="0">
                <a:cs typeface="Arial" pitchFamily="34" charset="0"/>
              </a:rPr>
              <a:t>Original </a:t>
            </a:r>
            <a:r>
              <a:rPr lang="en-US" altLang="zh-CN" dirty="0" smtClean="0">
                <a:cs typeface="Arial" pitchFamily="34" charset="0"/>
              </a:rPr>
              <a:t>reference samples number</a:t>
            </a:r>
            <a:r>
              <a:rPr lang="en-US" altLang="zh-CN" dirty="0">
                <a:cs typeface="Arial" pitchFamily="34" charset="0"/>
              </a:rPr>
              <a:t>: </a:t>
            </a:r>
            <a:r>
              <a:rPr lang="en-US" altLang="zh-CN" i="1" dirty="0" smtClean="0">
                <a:cs typeface="Arial" pitchFamily="34" charset="0"/>
              </a:rPr>
              <a:t>L=16</a:t>
            </a:r>
            <a:endParaRPr lang="en-US" altLang="zh-CN" i="1" dirty="0">
              <a:cs typeface="Arial" pitchFamily="34" charset="0"/>
            </a:endParaRPr>
          </a:p>
          <a:p>
            <a:pPr lvl="1"/>
            <a:endParaRPr lang="en-US" altLang="zh-CN" dirty="0">
              <a:cs typeface="Arial" pitchFamily="34" charset="0"/>
            </a:endParaRPr>
          </a:p>
          <a:p>
            <a:pPr lvl="1"/>
            <a:r>
              <a:rPr lang="en-US" altLang="zh-CN" dirty="0" smtClean="0">
                <a:cs typeface="Arial" pitchFamily="34" charset="0"/>
              </a:rPr>
              <a:t>           </a:t>
            </a:r>
            <a:endParaRPr lang="zh-CN" altLang="en-US" sz="2000" b="1" dirty="0">
              <a:cs typeface="Arial" pitchFamily="34" charset="0"/>
            </a:endParaRP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cs typeface="Arial" pitchFamily="34" charset="0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46" y="2074301"/>
            <a:ext cx="66008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628015" y="3007165"/>
            <a:ext cx="7244398" cy="2751604"/>
            <a:chOff x="628015" y="3007165"/>
            <a:chExt cx="7244398" cy="2751604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1588" y="4739594"/>
              <a:ext cx="6600825" cy="1019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矩形 20"/>
                <p:cNvSpPr/>
                <p:nvPr/>
              </p:nvSpPr>
              <p:spPr>
                <a:xfrm>
                  <a:off x="628015" y="3007165"/>
                  <a:ext cx="4358886" cy="132343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1"/>
                  <a:r>
                    <a:rPr lang="en-US" altLang="zh-CN" dirty="0">
                      <a:cs typeface="Arial" pitchFamily="34" charset="0"/>
                    </a:rPr>
                    <a:t>Reduced reference sample number: </a:t>
                  </a:r>
                  <a:r>
                    <a:rPr lang="en-US" altLang="zh-CN" i="1" dirty="0">
                      <a:cs typeface="Arial" pitchFamily="34" charset="0"/>
                    </a:rPr>
                    <a:t>N=4</a:t>
                  </a:r>
                  <a:endParaRPr lang="en-US" altLang="zh-CN" i="1" dirty="0">
                    <a:cs typeface="Arial" pitchFamily="34" charset="0"/>
                  </a:endParaRPr>
                </a:p>
                <a:p>
                  <a:pPr lvl="1"/>
                  <a:endParaRPr lang="en-US" altLang="zh-CN" i="1" dirty="0">
                    <a:cs typeface="Arial" pitchFamily="34" charset="0"/>
                  </a:endParaRPr>
                </a:p>
                <a:p>
                  <a:pPr lvl="1"/>
                  <a:r>
                    <a:rPr lang="en-US" altLang="zh-CN" dirty="0" smtClean="0">
                      <a:cs typeface="Arial" pitchFamily="34" charset="0"/>
                    </a:rPr>
                    <a:t>Sampling </a:t>
                  </a:r>
                  <a:r>
                    <a:rPr lang="en-US" altLang="zh-CN" dirty="0">
                      <a:cs typeface="Arial" pitchFamily="34" charset="0"/>
                    </a:rPr>
                    <a:t>interval   </a:t>
                  </a:r>
                  <a14:m>
                    <m:oMath xmlns:m="http://schemas.openxmlformats.org/officeDocument/2006/math">
                      <m:r>
                        <a:rPr lang="en-US" altLang="zh-CN" i="1">
                          <a:latin typeface="Cambria Math"/>
                          <a:ea typeface="Cambria Math"/>
                        </a:rPr>
                        <m:t>∆=</m:t>
                      </m:r>
                      <m:r>
                        <a:rPr lang="en-US" altLang="zh-CN" i="1">
                          <a:latin typeface="Cambria Math"/>
                          <a:ea typeface="Cambria Math"/>
                        </a:rPr>
                        <m:t>𝐿</m:t>
                      </m:r>
                      <m:r>
                        <a:rPr lang="en-US" altLang="zh-CN" i="1">
                          <a:latin typeface="Cambria Math"/>
                          <a:ea typeface="Cambria Math"/>
                        </a:rPr>
                        <m:t>/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ea typeface="Cambria Math"/>
                        </a:rPr>
                        <m:t>𝑁</m:t>
                      </m:r>
                    </m:oMath>
                  </a14:m>
                  <a:r>
                    <a:rPr lang="en-US" altLang="zh-CN" dirty="0">
                      <a:cs typeface="Arial" pitchFamily="34" charset="0"/>
                    </a:rPr>
                    <a:t>=4</a:t>
                  </a:r>
                </a:p>
                <a:p>
                  <a:pPr marL="0" lvl="1"/>
                  <a:endParaRPr lang="en-US" altLang="zh-CN" dirty="0" smtClean="0">
                    <a:cs typeface="Arial" pitchFamily="34" charset="0"/>
                  </a:endParaRPr>
                </a:p>
                <a:p>
                  <a:pPr marL="0" lvl="1"/>
                  <a:r>
                    <a:rPr lang="en-US" altLang="zh-CN" dirty="0" smtClean="0">
                      <a:cs typeface="Arial" pitchFamily="34" charset="0"/>
                    </a:rPr>
                    <a:t>        Start </a:t>
                  </a:r>
                  <a:r>
                    <a:rPr lang="en-US" altLang="zh-CN" dirty="0">
                      <a:cs typeface="Arial" pitchFamily="34" charset="0"/>
                    </a:rPr>
                    <a:t>offset = </a:t>
                  </a:r>
                  <a14:m>
                    <m:oMath xmlns:m="http://schemas.openxmlformats.org/officeDocument/2006/math">
                      <m:r>
                        <a:rPr lang="en-US" altLang="zh-CN" i="1">
                          <a:latin typeface="Cambria Math"/>
                          <a:ea typeface="Cambria Math"/>
                        </a:rPr>
                        <m:t>∆</m:t>
                      </m:r>
                    </m:oMath>
                  </a14:m>
                  <a:r>
                    <a:rPr lang="en-US" altLang="zh-CN" dirty="0">
                      <a:cs typeface="Arial" pitchFamily="34" charset="0"/>
                    </a:rPr>
                    <a:t>/2 </a:t>
                  </a:r>
                  <a:r>
                    <a:rPr lang="en-US" altLang="zh-CN" dirty="0" smtClean="0">
                      <a:cs typeface="Arial" pitchFamily="34" charset="0"/>
                    </a:rPr>
                    <a:t>=</a:t>
                  </a:r>
                  <a:r>
                    <a:rPr lang="en-US" altLang="zh-CN" dirty="0" smtClean="0">
                      <a:cs typeface="Arial" pitchFamily="34" charset="0"/>
                    </a:rPr>
                    <a:t>2  </a:t>
                  </a:r>
                  <a:endParaRPr lang="zh-CN" altLang="en-US" sz="2000" b="1" dirty="0">
                    <a:cs typeface="Arial" pitchFamily="34" charset="0"/>
                  </a:endParaRPr>
                </a:p>
              </p:txBody>
            </p:sp>
          </mc:Choice>
          <mc:Fallback>
            <p:sp>
              <p:nvSpPr>
                <p:cNvPr id="21" name="矩形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8015" y="3007165"/>
                  <a:ext cx="4358886" cy="1323439"/>
                </a:xfrm>
                <a:prstGeom prst="rect">
                  <a:avLst/>
                </a:prstGeom>
                <a:blipFill>
                  <a:blip r:embed="rId4"/>
                  <a:stretch>
                    <a:fillRect t="-1382" b="-506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58426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08349" y="128847"/>
            <a:ext cx="8307001" cy="426739"/>
          </a:xfrm>
        </p:spPr>
        <p:txBody>
          <a:bodyPr/>
          <a:lstStyle/>
          <a:p>
            <a:r>
              <a:rPr lang="en-US" altLang="zh-TW" b="1" dirty="0" smtClean="0">
                <a:sym typeface="+mn-ea"/>
              </a:rPr>
              <a:t>The </a:t>
            </a:r>
            <a:r>
              <a:rPr lang="en-US" altLang="zh-TW" b="1" dirty="0">
                <a:sym typeface="+mn-ea"/>
              </a:rPr>
              <a:t>p</a:t>
            </a:r>
            <a:r>
              <a:rPr lang="en-US" altLang="zh-CN" b="1" dirty="0"/>
              <a:t>roposed method</a:t>
            </a:r>
            <a:r>
              <a:rPr lang="zh-CN" altLang="en-US" b="1" dirty="0"/>
              <a:t> </a:t>
            </a:r>
            <a:endParaRPr lang="en-US" altLang="zh-CN" dirty="0"/>
          </a:p>
        </p:txBody>
      </p:sp>
      <p:sp>
        <p:nvSpPr>
          <p:cNvPr id="5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2"/>
              <p:cNvSpPr txBox="1"/>
              <p:nvPr/>
            </p:nvSpPr>
            <p:spPr>
              <a:xfrm>
                <a:off x="628015" y="853606"/>
                <a:ext cx="7862842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cs typeface="Arial" pitchFamily="34" charset="0"/>
                  </a:rPr>
                  <a:t>2</a:t>
                </a:r>
                <a:r>
                  <a:rPr lang="zh-CN" altLang="en-US" sz="2000" b="1" dirty="0">
                    <a:cs typeface="Arial" pitchFamily="34" charset="0"/>
                  </a:rPr>
                  <a:t>. Reference samples </a:t>
                </a:r>
                <a:r>
                  <a:rPr lang="en-US" altLang="zh-CN" sz="2000" b="1" dirty="0">
                    <a:cs typeface="Arial" pitchFamily="34" charset="0"/>
                  </a:rPr>
                  <a:t>selection</a:t>
                </a:r>
              </a:p>
              <a:p>
                <a:pPr lvl="1"/>
                <a:endParaRPr lang="en-US" altLang="zh-CN" i="1" dirty="0">
                  <a:cs typeface="Arial" pitchFamily="34" charset="0"/>
                </a:endParaRPr>
              </a:p>
              <a:p>
                <a:pPr lvl="1"/>
                <a:r>
                  <a:rPr lang="en-US" altLang="zh-CN" dirty="0">
                    <a:cs typeface="Arial" pitchFamily="34" charset="0"/>
                  </a:rPr>
                  <a:t>Reduced reference sample </a:t>
                </a:r>
                <a:r>
                  <a:rPr lang="en-US" altLang="zh-CN" dirty="0" smtClean="0">
                    <a:cs typeface="Arial" pitchFamily="34" charset="0"/>
                  </a:rPr>
                  <a:t>number: </a:t>
                </a:r>
                <a:r>
                  <a:rPr lang="en-US" altLang="zh-CN" i="1" dirty="0" smtClean="0">
                    <a:cs typeface="Arial" pitchFamily="34" charset="0"/>
                  </a:rPr>
                  <a:t>N=2,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  <a:ea typeface="Cambria Math"/>
                      </a:rPr>
                      <m:t>   </m:t>
                    </m:r>
                    <m:r>
                      <a:rPr lang="en-US" altLang="zh-CN" i="1">
                        <a:latin typeface="Cambria Math"/>
                        <a:ea typeface="Cambria Math"/>
                      </a:rPr>
                      <m:t>∆=</m:t>
                    </m:r>
                    <m:r>
                      <a:rPr lang="en-US" altLang="zh-CN" b="0" i="1" smtClean="0">
                        <a:latin typeface="Cambria Math"/>
                        <a:ea typeface="Cambria Math"/>
                      </a:rPr>
                      <m:t>8</m:t>
                    </m:r>
                  </m:oMath>
                </a14:m>
                <a:r>
                  <a:rPr lang="en-US" altLang="zh-CN" dirty="0" smtClean="0">
                    <a:cs typeface="Arial" pitchFamily="34" charset="0"/>
                  </a:rPr>
                  <a:t>, start offset =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altLang="zh-CN" dirty="0" smtClean="0">
                    <a:cs typeface="Arial" pitchFamily="34" charset="0"/>
                  </a:rPr>
                  <a:t>/2 =4</a:t>
                </a:r>
                <a:endParaRPr lang="zh-CN" altLang="en-US" sz="2000" b="1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15" y="853606"/>
                <a:ext cx="7862842" cy="892552"/>
              </a:xfrm>
              <a:prstGeom prst="rect">
                <a:avLst/>
              </a:prstGeom>
              <a:blipFill rotWithShape="1">
                <a:blip r:embed="rId2"/>
                <a:stretch>
                  <a:fillRect l="-775" t="-2740" b="-8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cs typeface="Arial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814" y="3217907"/>
            <a:ext cx="660082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2"/>
              <p:cNvSpPr txBox="1"/>
              <p:nvPr/>
            </p:nvSpPr>
            <p:spPr>
              <a:xfrm>
                <a:off x="632362" y="2982949"/>
                <a:ext cx="78628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1"/>
                <a:r>
                  <a:rPr lang="en-US" altLang="zh-CN" dirty="0" smtClean="0">
                    <a:cs typeface="Arial" pitchFamily="34" charset="0"/>
                  </a:rPr>
                  <a:t>Reduced reference sample number: </a:t>
                </a:r>
                <a:r>
                  <a:rPr lang="en-US" altLang="zh-CN" i="1" dirty="0" smtClean="0">
                    <a:cs typeface="Arial" pitchFamily="34" charset="0"/>
                  </a:rPr>
                  <a:t>N=3,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  <a:ea typeface="Cambria Math"/>
                      </a:rPr>
                      <m:t>   </m:t>
                    </m:r>
                    <m:r>
                      <a:rPr lang="en-US" altLang="zh-CN" i="1">
                        <a:latin typeface="Cambria Math"/>
                        <a:ea typeface="Cambria Math"/>
                      </a:rPr>
                      <m:t>∆=</m:t>
                    </m:r>
                    <m:r>
                      <a:rPr lang="en-US" altLang="zh-CN" b="0" i="1" smtClean="0">
                        <a:latin typeface="Cambria Math"/>
                        <a:ea typeface="Cambria Math"/>
                      </a:rPr>
                      <m:t>5</m:t>
                    </m:r>
                  </m:oMath>
                </a14:m>
                <a:r>
                  <a:rPr lang="en-US" altLang="zh-CN" dirty="0" smtClean="0">
                    <a:cs typeface="Arial" pitchFamily="34" charset="0"/>
                  </a:rPr>
                  <a:t>, start offset =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  <a:ea typeface="Cambria Math"/>
                      </a:rPr>
                      <m:t>∆</m:t>
                    </m:r>
                  </m:oMath>
                </a14:m>
                <a:r>
                  <a:rPr lang="en-US" altLang="zh-CN" dirty="0" smtClean="0">
                    <a:cs typeface="Arial" pitchFamily="34" charset="0"/>
                  </a:rPr>
                  <a:t>/2 =2</a:t>
                </a:r>
                <a:endParaRPr lang="zh-CN" altLang="en-US" sz="2000" b="1" dirty="0"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62" y="2982949"/>
                <a:ext cx="7862842" cy="338554"/>
              </a:xfrm>
              <a:prstGeom prst="rect">
                <a:avLst/>
              </a:prstGeom>
              <a:blipFill rotWithShape="1">
                <a:blip r:embed="rId4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2"/>
          <p:cNvSpPr txBox="1"/>
          <p:nvPr/>
        </p:nvSpPr>
        <p:spPr>
          <a:xfrm>
            <a:off x="79333" y="4520080"/>
            <a:ext cx="7862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zh-CN" altLang="en-US" sz="2000" b="1" dirty="0">
              <a:cs typeface="Arial" pitchFamily="34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188549" y="4750913"/>
            <a:ext cx="7767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dirty="0" smtClean="0">
                <a:cs typeface="Arial" pitchFamily="34" charset="0"/>
              </a:rPr>
              <a:t>Same selection algorithm for non-square blocks</a:t>
            </a:r>
            <a:endParaRPr lang="zh-CN" altLang="en-US" sz="2000" b="1" dirty="0">
              <a:cs typeface="Arial" pitchFamily="34" charset="0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552" y="1760657"/>
            <a:ext cx="6461623" cy="97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76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 b="1" dirty="0" smtClean="0"/>
              <a:t>Reference samples number and complexity analysis</a:t>
            </a:r>
            <a:r>
              <a:rPr lang="zh-CN" altLang="en-US" sz="2000" b="1" dirty="0" smtClean="0"/>
              <a:t>  </a:t>
            </a:r>
            <a:endParaRPr lang="en-US" altLang="zh-CN" sz="2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773905"/>
              </p:ext>
            </p:extLst>
          </p:nvPr>
        </p:nvGraphicFramePr>
        <p:xfrm>
          <a:off x="1145042" y="1412508"/>
          <a:ext cx="6657838" cy="184241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678021">
                  <a:extLst>
                    <a:ext uri="{9D8B030D-6E8A-4147-A177-3AD203B41FA5}">
                      <a16:colId xmlns:a16="http://schemas.microsoft.com/office/drawing/2014/main" val="3729883569"/>
                    </a:ext>
                  </a:extLst>
                </a:gridCol>
                <a:gridCol w="1967419">
                  <a:extLst>
                    <a:ext uri="{9D8B030D-6E8A-4147-A177-3AD203B41FA5}">
                      <a16:colId xmlns:a16="http://schemas.microsoft.com/office/drawing/2014/main" val="2844675443"/>
                    </a:ext>
                  </a:extLst>
                </a:gridCol>
                <a:gridCol w="2012398">
                  <a:extLst>
                    <a:ext uri="{9D8B030D-6E8A-4147-A177-3AD203B41FA5}">
                      <a16:colId xmlns:a16="http://schemas.microsoft.com/office/drawing/2014/main" val="2624025009"/>
                    </a:ext>
                  </a:extLst>
                </a:gridCol>
              </a:tblGrid>
              <a:tr h="30308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Short </a:t>
                      </a:r>
                      <a:r>
                        <a:rPr lang="en-US" sz="1400" dirty="0">
                          <a:effectLst/>
                        </a:rPr>
                        <a:t>length of </a:t>
                      </a:r>
                      <a:r>
                        <a:rPr lang="en-US" sz="1400" dirty="0" err="1">
                          <a:effectLst/>
                        </a:rPr>
                        <a:t>chroma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block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The</a:t>
                      </a:r>
                      <a:r>
                        <a:rPr lang="en-US" sz="1400" baseline="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MaxMin</a:t>
                      </a:r>
                      <a:r>
                        <a:rPr lang="en-US" sz="1400" dirty="0" smtClean="0">
                          <a:effectLst/>
                        </a:rPr>
                        <a:t> method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The </a:t>
                      </a:r>
                      <a:r>
                        <a:rPr lang="en-CA" sz="1400" dirty="0">
                          <a:effectLst/>
                        </a:rPr>
                        <a:t>proposed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method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6770644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2 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877901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66643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0376796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32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861163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64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078245"/>
                  </a:ext>
                </a:extLst>
              </a:tr>
            </a:tbl>
          </a:graphicData>
        </a:graphic>
      </p:graphicFrame>
      <p:sp>
        <p:nvSpPr>
          <p:cNvPr id="10" name="文本框 2"/>
          <p:cNvSpPr txBox="1"/>
          <p:nvPr/>
        </p:nvSpPr>
        <p:spPr>
          <a:xfrm>
            <a:off x="358049" y="3762269"/>
            <a:ext cx="74622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altLang="zh-CN" b="1" dirty="0">
                <a:cs typeface="Arial" pitchFamily="34" charset="0"/>
              </a:rPr>
              <a:t>Comparison operation</a:t>
            </a:r>
            <a:r>
              <a:rPr lang="en-US" altLang="zh-CN" b="1" dirty="0">
                <a:cs typeface="Arial" pitchFamily="34" charset="0"/>
              </a:rPr>
              <a:t> number </a:t>
            </a:r>
            <a:r>
              <a:rPr lang="en-US" altLang="zh-CN" b="1" dirty="0" smtClean="0">
                <a:cs typeface="Arial" pitchFamily="34" charset="0"/>
              </a:rPr>
              <a:t> = 2</a:t>
            </a:r>
            <a:r>
              <a:rPr lang="en-US" altLang="zh-CN" b="1" i="1" dirty="0" smtClean="0">
                <a:cs typeface="Arial" pitchFamily="34" charset="0"/>
              </a:rPr>
              <a:t>N</a:t>
            </a:r>
            <a:endParaRPr lang="zh-CN" altLang="en-US" sz="2000" b="1" i="1" dirty="0">
              <a:cs typeface="Arial" pitchFamily="34" charset="0"/>
            </a:endParaRPr>
          </a:p>
        </p:txBody>
      </p:sp>
      <p:sp>
        <p:nvSpPr>
          <p:cNvPr id="12" name="文本框 2"/>
          <p:cNvSpPr txBox="1"/>
          <p:nvPr/>
        </p:nvSpPr>
        <p:spPr>
          <a:xfrm>
            <a:off x="358050" y="892795"/>
            <a:ext cx="5274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b="1" dirty="0">
                <a:cs typeface="Arial" pitchFamily="34" charset="0"/>
              </a:rPr>
              <a:t>Reference samples </a:t>
            </a:r>
            <a:r>
              <a:rPr lang="en-US" altLang="zh-CN" b="1" dirty="0" smtClean="0">
                <a:cs typeface="Arial" pitchFamily="34" charset="0"/>
              </a:rPr>
              <a:t>number</a:t>
            </a:r>
            <a:r>
              <a:rPr lang="en-US" altLang="zh-CN" b="1" dirty="0">
                <a:cs typeface="Arial" pitchFamily="34" charset="0"/>
              </a:rPr>
              <a:t>:</a:t>
            </a:r>
            <a:r>
              <a:rPr lang="en-US" altLang="zh-CN" b="1" dirty="0" smtClean="0">
                <a:cs typeface="Arial" pitchFamily="34" charset="0"/>
              </a:rPr>
              <a:t>  </a:t>
            </a:r>
            <a:r>
              <a:rPr lang="en-US" altLang="zh-CN" b="1" i="1" dirty="0" smtClean="0">
                <a:cs typeface="Arial" pitchFamily="34" charset="0"/>
              </a:rPr>
              <a:t>N</a:t>
            </a:r>
            <a:endParaRPr lang="zh-CN" altLang="en-US" b="1" i="1" dirty="0">
              <a:cs typeface="Arial" pitchFamily="34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935851"/>
              </p:ext>
            </p:extLst>
          </p:nvPr>
        </p:nvGraphicFramePr>
        <p:xfrm>
          <a:off x="1140680" y="4142772"/>
          <a:ext cx="6657838" cy="1890186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678021">
                  <a:extLst>
                    <a:ext uri="{9D8B030D-6E8A-4147-A177-3AD203B41FA5}">
                      <a16:colId xmlns:a16="http://schemas.microsoft.com/office/drawing/2014/main" val="3729883569"/>
                    </a:ext>
                  </a:extLst>
                </a:gridCol>
                <a:gridCol w="1967419">
                  <a:extLst>
                    <a:ext uri="{9D8B030D-6E8A-4147-A177-3AD203B41FA5}">
                      <a16:colId xmlns:a16="http://schemas.microsoft.com/office/drawing/2014/main" val="2844675443"/>
                    </a:ext>
                  </a:extLst>
                </a:gridCol>
                <a:gridCol w="2012398">
                  <a:extLst>
                    <a:ext uri="{9D8B030D-6E8A-4147-A177-3AD203B41FA5}">
                      <a16:colId xmlns:a16="http://schemas.microsoft.com/office/drawing/2014/main" val="2624025009"/>
                    </a:ext>
                  </a:extLst>
                </a:gridCol>
              </a:tblGrid>
              <a:tr h="350851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Short </a:t>
                      </a:r>
                      <a:r>
                        <a:rPr lang="en-US" sz="1400" dirty="0">
                          <a:effectLst/>
                        </a:rPr>
                        <a:t>length of </a:t>
                      </a:r>
                      <a:r>
                        <a:rPr lang="en-US" sz="1400" dirty="0" err="1">
                          <a:effectLst/>
                        </a:rPr>
                        <a:t>chroma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block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The</a:t>
                      </a:r>
                      <a:r>
                        <a:rPr lang="en-US" sz="1400" baseline="0" dirty="0" smtClean="0">
                          <a:effectLst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</a:rPr>
                        <a:t>MaxMin</a:t>
                      </a:r>
                      <a:r>
                        <a:rPr lang="en-US" sz="1400" dirty="0" smtClean="0">
                          <a:effectLst/>
                        </a:rPr>
                        <a:t> method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The </a:t>
                      </a:r>
                      <a:r>
                        <a:rPr lang="en-CA" sz="1400" dirty="0">
                          <a:effectLst/>
                        </a:rPr>
                        <a:t>proposed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method</a:t>
                      </a:r>
                      <a:endParaRPr lang="zh-CN" sz="14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6770644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2 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 smtClean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877901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4166643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32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0376796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64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861163"/>
                  </a:ext>
                </a:extLst>
              </a:tr>
              <a:tr h="30786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128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zh-CN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607824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 smtClean="0"/>
              <a:t>Results</a:t>
            </a:r>
            <a:endParaRPr lang="en-US" altLang="zh-CN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val="1219148139"/>
              </p:ext>
            </p:extLst>
          </p:nvPr>
        </p:nvGraphicFramePr>
        <p:xfrm>
          <a:off x="1305422" y="3610519"/>
          <a:ext cx="6702425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26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CCLM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en-US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  <a:r>
                        <a:rPr lang="en-US" altLang="zh-CN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 Main 10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VTM-3.0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-0.46%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-0.19%</a:t>
                      </a:r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-0.31%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-0.52%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</a:t>
                      </a:r>
                      <a:r>
                        <a:rPr lang="en-US" altLang="zh-CN" sz="1600" b="0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0.01%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-0.31%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-0.25%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-0.30%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-0.39%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0.00%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-0.26%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-0.53%</a:t>
                      </a:r>
                      <a:endParaRPr lang="zh-CN" sz="1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/>
          <p:nvPr>
            <p:extLst>
              <p:ext uri="{D42A27DB-BD31-4B8C-83A1-F6EECF244321}">
                <p14:modId xmlns:p14="http://schemas.microsoft.com/office/powerpoint/2010/main" val="1815527920"/>
              </p:ext>
            </p:extLst>
          </p:nvPr>
        </p:nvGraphicFramePr>
        <p:xfrm>
          <a:off x="1315720" y="710548"/>
          <a:ext cx="6702425" cy="2689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265"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CCLM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altLang="en-US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 Main10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VTM-3.0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-0.41%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-0.04%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-0.21%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-0.07%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-0.35%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-0.57%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-0.17%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-0.11%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-0.05%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-0.35%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-0.40%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1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-0.16%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-0.32%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1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Additional test results</a:t>
            </a:r>
            <a:endParaRPr lang="en-US" altLang="zh-CN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Arial" pitchFamily="34" charset="0"/>
              </a:rPr>
              <a:t>JVET-M0211</a:t>
            </a:r>
            <a:endParaRPr lang="en-US" altLang="zh-CN" dirty="0">
              <a:cs typeface="Arial" pitchFamily="34" charset="0"/>
            </a:endParaRPr>
          </a:p>
        </p:txBody>
      </p:sp>
      <p:graphicFrame>
        <p:nvGraphicFramePr>
          <p:cNvPr id="8" name="表格 7"/>
          <p:cNvGraphicFramePr/>
          <p:nvPr>
            <p:extLst>
              <p:ext uri="{D42A27DB-BD31-4B8C-83A1-F6EECF244321}">
                <p14:modId xmlns:p14="http://schemas.microsoft.com/office/powerpoint/2010/main" val="1018515487"/>
              </p:ext>
            </p:extLst>
          </p:nvPr>
        </p:nvGraphicFramePr>
        <p:xfrm>
          <a:off x="1315720" y="710548"/>
          <a:ext cx="670242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36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5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2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29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265">
                <a:tc rowSpan="3">
                  <a:txBody>
                    <a:bodyPr/>
                    <a:lstStyle/>
                    <a:p>
                      <a:pPr marL="0" marR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CCLM</a:t>
                      </a:r>
                      <a:r>
                        <a:rPr lang="en-US" altLang="en-US" sz="1600" b="1" dirty="0" smtClean="0">
                          <a:solidFill>
                            <a:srgbClr val="1E4BA7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&amp;MDLM</a:t>
                      </a:r>
                      <a:endParaRPr lang="en-US" altLang="en-US" sz="1600" b="1" dirty="0">
                        <a:solidFill>
                          <a:srgbClr val="1E4BA7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Intra Main10 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VTM-3.0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265">
                <a:tc vMerge="1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 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1" dirty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 </a:t>
                      </a:r>
                      <a:endParaRPr lang="en-US" altLang="en-US" sz="16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514350" rtl="0" eaLnBrk="1" fontAlgn="ctr" latinLnBrk="0" hangingPunct="1">
                        <a:buNone/>
                      </a:pPr>
                      <a:r>
                        <a:rPr lang="en-US" altLang="zh-CN" sz="1600" b="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7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581</TotalTime>
  <Words>592</Words>
  <Application>Microsoft Office PowerPoint</Application>
  <PresentationFormat>全屏显示(4:3)</PresentationFormat>
  <Paragraphs>272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 Unicode MS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Cambria Math</vt:lpstr>
      <vt:lpstr>Times New Roman</vt:lpstr>
      <vt:lpstr>新实验室模板</vt:lpstr>
      <vt:lpstr>1_新实验室模板</vt:lpstr>
      <vt:lpstr>CE3-related: Fixed Reference Samples Design for CCLM (JVET-M0211)</vt:lpstr>
      <vt:lpstr>Introduction  </vt:lpstr>
      <vt:lpstr>The proposed method </vt:lpstr>
      <vt:lpstr>The proposed method </vt:lpstr>
      <vt:lpstr>The proposed method </vt:lpstr>
      <vt:lpstr>The proposed method </vt:lpstr>
      <vt:lpstr>Reference samples number and complexity analysis  </vt:lpstr>
      <vt:lpstr>Results</vt:lpstr>
      <vt:lpstr>Additional test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100</cp:revision>
  <dcterms:created xsi:type="dcterms:W3CDTF">2018-12-28T13:08:00Z</dcterms:created>
  <dcterms:modified xsi:type="dcterms:W3CDTF">2019-01-10T07:29:47Z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