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314" r:id="rId3"/>
    <p:sldId id="584" r:id="rId4"/>
    <p:sldId id="588" r:id="rId5"/>
    <p:sldId id="586"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D48E"/>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p:scale>
          <a:sx n="75" d="100"/>
          <a:sy n="75" d="100"/>
        </p:scale>
        <p:origin x="211" y="293"/>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706" y="273051"/>
            <a:ext cx="11639551" cy="561975"/>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152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1" y="2615706"/>
            <a:ext cx="7937092" cy="1461939"/>
          </a:xfrm>
        </p:spPr>
        <p:txBody>
          <a:bodyPr/>
          <a:lstStyle/>
          <a:p>
            <a:r>
              <a:rPr lang="en-CA" sz="3300" b="1" u="sng" dirty="0"/>
              <a:t>JVET-M0151 – CE8-related:</a:t>
            </a:r>
            <a:br>
              <a:rPr lang="en-CA" sz="3300" b="1" dirty="0"/>
            </a:br>
            <a:r>
              <a:rPr lang="en-US" sz="3300" b="1" dirty="0"/>
              <a:t>Virtual search area for </a:t>
            </a:r>
            <a:br>
              <a:rPr lang="en-US" sz="3300" b="1" dirty="0"/>
            </a:br>
            <a:r>
              <a:rPr lang="en-US" sz="3300" b="1" dirty="0"/>
              <a:t>current picture referencing (CPR)</a:t>
            </a:r>
            <a:endParaRPr lang="en-US" sz="33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Luong Pham Van, Ted Hsieh, Wei-Jung Chien,</a:t>
            </a:r>
          </a:p>
          <a:p>
            <a:r>
              <a:rPr lang="en-US" dirty="0"/>
              <a:t>Vadim Seregin, Hongtao Wang, Marta </a:t>
            </a:r>
            <a:r>
              <a:rPr lang="en-CA" dirty="0"/>
              <a:t>Karczewicz</a:t>
            </a:r>
            <a:endParaRPr lang="en-US"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2">
            <a:extLst>
              <a:ext uri="{FF2B5EF4-FFF2-40B4-BE49-F238E27FC236}">
                <a16:creationId xmlns:a16="http://schemas.microsoft.com/office/drawing/2014/main" id="{9D266B8E-9A11-4E06-B743-150F0EBF4167}"/>
              </a:ext>
            </a:extLst>
          </p:cNvPr>
          <p:cNvSpPr txBox="1">
            <a:spLocks/>
          </p:cNvSpPr>
          <p:nvPr/>
        </p:nvSpPr>
        <p:spPr>
          <a:xfrm>
            <a:off x="6512357" y="1008590"/>
            <a:ext cx="5371992" cy="5294555"/>
          </a:xfrm>
          <a:prstGeom prst="rect">
            <a:avLst/>
          </a:prstGeom>
        </p:spPr>
        <p:txBody>
          <a:bodyPr vert="horz" lIns="0" tIns="0" rIns="0" bIns="0" rtlCol="0">
            <a:normAutofit/>
          </a:bodyPr>
          <a:lstStyle>
            <a:lvl1pPr marL="173736" indent="-173736" algn="l" defTabSz="914400" rtl="0" eaLnBrk="1" latinLnBrk="0" hangingPunct="1">
              <a:lnSpc>
                <a:spcPct val="107000"/>
              </a:lnSpc>
              <a:spcBef>
                <a:spcPts val="1200"/>
              </a:spcBef>
              <a:buClr>
                <a:schemeClr val="accent2"/>
              </a:buClr>
              <a:buFont typeface="Arial" panose="020B0604020202020204" pitchFamily="34" charset="0"/>
              <a:buChar char="•"/>
              <a:defRPr sz="2100" kern="1200" baseline="0">
                <a:solidFill>
                  <a:srgbClr val="333333"/>
                </a:solidFill>
                <a:latin typeface="+mn-lt"/>
                <a:ea typeface="+mn-ea"/>
                <a:cs typeface="+mn-cs"/>
              </a:defRPr>
            </a:lvl1pPr>
            <a:lvl2pPr marL="338328" indent="-174625" algn="l" defTabSz="914400" rtl="0" eaLnBrk="1" latinLnBrk="0" hangingPunct="1">
              <a:lnSpc>
                <a:spcPct val="107000"/>
              </a:lnSpc>
              <a:spcBef>
                <a:spcPts val="0"/>
              </a:spcBef>
              <a:buClr>
                <a:schemeClr val="accent1"/>
              </a:buClr>
              <a:buFont typeface="Microsoft Sans Serif" panose="020B0604020202020204" pitchFamily="34" charset="0"/>
              <a:buChar char="◦"/>
              <a:defRPr sz="2100" kern="1200" baseline="0">
                <a:solidFill>
                  <a:srgbClr val="333333"/>
                </a:solidFill>
                <a:latin typeface="+mn-lt"/>
                <a:ea typeface="+mn-ea"/>
                <a:cs typeface="+mn-cs"/>
              </a:defRPr>
            </a:lvl2pPr>
            <a:lvl3pPr marL="509588" indent="-161925" algn="l" defTabSz="914400" rtl="0" eaLnBrk="1" latinLnBrk="0" hangingPunct="1">
              <a:lnSpc>
                <a:spcPct val="100000"/>
              </a:lnSpc>
              <a:spcBef>
                <a:spcPts val="0"/>
              </a:spcBef>
              <a:buClr>
                <a:schemeClr val="tx2"/>
              </a:buClr>
              <a:buFont typeface="Microsoft Sans Serif" panose="020B0604020202020204" pitchFamily="34" charset="0"/>
              <a:buChar char="•"/>
              <a:defRPr lang="en-US" sz="1800" kern="1200">
                <a:solidFill>
                  <a:srgbClr val="333333"/>
                </a:solidFill>
                <a:latin typeface="+mn-lt"/>
                <a:ea typeface="+mn-ea"/>
                <a:cs typeface="+mn-cs"/>
              </a:defRPr>
            </a:lvl3pPr>
            <a:lvl4pPr marL="685800" indent="-173736" algn="l" defTabSz="914400" rtl="0" eaLnBrk="1" latinLnBrk="0" hangingPunct="1">
              <a:lnSpc>
                <a:spcPct val="100000"/>
              </a:lnSpc>
              <a:spcBef>
                <a:spcPts val="0"/>
              </a:spcBef>
              <a:buClr>
                <a:schemeClr val="accent1"/>
              </a:buClr>
              <a:buFont typeface="Lucida Grande"/>
              <a:buChar char="»"/>
              <a:defRPr sz="1800" kern="1200">
                <a:solidFill>
                  <a:srgbClr val="333333"/>
                </a:solidFill>
                <a:latin typeface="+mn-lt"/>
                <a:ea typeface="+mn-ea"/>
                <a:cs typeface="+mn-cs"/>
              </a:defRPr>
            </a:lvl4pPr>
            <a:lvl5pPr marL="0" indent="0" algn="l" defTabSz="914400" rtl="0" eaLnBrk="1" latinLnBrk="0" hangingPunct="1">
              <a:lnSpc>
                <a:spcPct val="98000"/>
              </a:lnSpc>
              <a:spcBef>
                <a:spcPts val="1800"/>
              </a:spcBef>
              <a:buClr>
                <a:schemeClr val="tx2"/>
              </a:buClr>
              <a:buFont typeface="Microsoft Sans Serif" panose="020B0604020202020204" pitchFamily="34" charset="0"/>
              <a:buChar char="​"/>
              <a:tabLst/>
              <a:defRPr sz="2800" kern="1200" baseline="0">
                <a:solidFill>
                  <a:srgbClr val="333333"/>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hangingPunct="0"/>
            <a:endParaRPr lang="en-US" dirty="0"/>
          </a:p>
          <a:p>
            <a:pPr hangingPunct="0"/>
            <a:r>
              <a:rPr lang="en-US" sz="2400" i="1" dirty="0">
                <a:solidFill>
                  <a:schemeClr val="tx1"/>
                </a:solidFill>
              </a:rPr>
              <a:t>Test 2 </a:t>
            </a:r>
            <a:r>
              <a:rPr lang="en-US" sz="2400" dirty="0">
                <a:solidFill>
                  <a:schemeClr val="tx1"/>
                </a:solidFill>
              </a:rPr>
              <a:t>: </a:t>
            </a:r>
            <a:r>
              <a:rPr lang="en-US" sz="2400" b="1" dirty="0">
                <a:solidFill>
                  <a:schemeClr val="tx1"/>
                </a:solidFill>
              </a:rPr>
              <a:t>4 lines above</a:t>
            </a:r>
            <a:r>
              <a:rPr lang="en-US" sz="2400" dirty="0">
                <a:solidFill>
                  <a:schemeClr val="tx1"/>
                </a:solidFill>
              </a:rPr>
              <a:t> and </a:t>
            </a:r>
            <a:r>
              <a:rPr lang="en-US" sz="2400" b="1" dirty="0">
                <a:solidFill>
                  <a:schemeClr val="tx1"/>
                </a:solidFill>
              </a:rPr>
              <a:t>4 left columns</a:t>
            </a:r>
            <a:r>
              <a:rPr lang="en-US" sz="2400" dirty="0">
                <a:solidFill>
                  <a:schemeClr val="tx1"/>
                </a:solidFill>
              </a:rPr>
              <a:t> are added to CPR area</a:t>
            </a:r>
          </a:p>
          <a:p>
            <a:pPr lvl="1" hangingPunct="0"/>
            <a:r>
              <a:rPr lang="en-US" sz="2400" dirty="0">
                <a:solidFill>
                  <a:schemeClr val="tx1"/>
                </a:solidFill>
              </a:rPr>
              <a:t>Padding with the last line and column</a:t>
            </a:r>
          </a:p>
          <a:p>
            <a:pPr lvl="1" hangingPunct="0"/>
            <a:endParaRPr lang="en-US" dirty="0"/>
          </a:p>
          <a:p>
            <a:pPr lvl="1" hangingPunct="0"/>
            <a:endParaRPr lang="en-US" dirty="0"/>
          </a:p>
          <a:p>
            <a:pPr lvl="1" hangingPunct="0"/>
            <a:endParaRPr lang="en-US" dirty="0"/>
          </a:p>
          <a:p>
            <a:pPr lvl="1" hangingPunct="0"/>
            <a:endParaRPr lang="en-US" dirty="0"/>
          </a:p>
          <a:p>
            <a:pPr marL="287337" lvl="1" indent="0" hangingPunct="0">
              <a:buFont typeface="Microsoft Sans Serif" panose="020B0604020202020204" pitchFamily="34" charset="0"/>
              <a:buNone/>
            </a:pPr>
            <a:endParaRPr lang="en-US" dirty="0"/>
          </a:p>
        </p:txBody>
      </p:sp>
      <p:sp>
        <p:nvSpPr>
          <p:cNvPr id="2" name="Title 1"/>
          <p:cNvSpPr>
            <a:spLocks noGrp="1"/>
          </p:cNvSpPr>
          <p:nvPr>
            <p:ph type="title"/>
          </p:nvPr>
        </p:nvSpPr>
        <p:spPr>
          <a:xfrm>
            <a:off x="276224" y="247809"/>
            <a:ext cx="11639551" cy="561975"/>
          </a:xfrm>
        </p:spPr>
        <p:txBody>
          <a:bodyPr/>
          <a:lstStyle/>
          <a:p>
            <a:r>
              <a:rPr lang="en-US" dirty="0">
                <a:solidFill>
                  <a:schemeClr val="tx1">
                    <a:lumMod val="85000"/>
                    <a:lumOff val="15000"/>
                  </a:schemeClr>
                </a:solidFill>
              </a:rPr>
              <a:t>Proposed padding the CPR area with line buffer</a:t>
            </a:r>
          </a:p>
        </p:txBody>
      </p:sp>
      <p:sp>
        <p:nvSpPr>
          <p:cNvPr id="3" name="Content Placeholder 2"/>
          <p:cNvSpPr>
            <a:spLocks noGrp="1"/>
          </p:cNvSpPr>
          <p:nvPr>
            <p:ph idx="1"/>
          </p:nvPr>
        </p:nvSpPr>
        <p:spPr>
          <a:xfrm>
            <a:off x="475488" y="1008590"/>
            <a:ext cx="5371992" cy="5294555"/>
          </a:xfrm>
        </p:spPr>
        <p:txBody>
          <a:bodyPr>
            <a:normAutofit/>
          </a:bodyPr>
          <a:lstStyle/>
          <a:p>
            <a:pPr hangingPunct="0"/>
            <a:endParaRPr lang="en-US" dirty="0"/>
          </a:p>
          <a:p>
            <a:pPr hangingPunct="0"/>
            <a:r>
              <a:rPr lang="en-US" sz="2400" i="1" dirty="0">
                <a:solidFill>
                  <a:schemeClr val="tx1"/>
                </a:solidFill>
              </a:rPr>
              <a:t>Test 1 </a:t>
            </a:r>
            <a:r>
              <a:rPr lang="en-US" sz="2400" dirty="0">
                <a:solidFill>
                  <a:schemeClr val="tx1"/>
                </a:solidFill>
              </a:rPr>
              <a:t>: Padding with </a:t>
            </a:r>
            <a:r>
              <a:rPr lang="en-US" sz="2400" b="1" dirty="0">
                <a:solidFill>
                  <a:schemeClr val="tx1"/>
                </a:solidFill>
              </a:rPr>
              <a:t>1 top line</a:t>
            </a:r>
            <a:r>
              <a:rPr lang="en-US" sz="2400" dirty="0">
                <a:solidFill>
                  <a:schemeClr val="tx1"/>
                </a:solidFill>
              </a:rPr>
              <a:t> and </a:t>
            </a:r>
            <a:r>
              <a:rPr lang="en-US" sz="2400" b="1" dirty="0">
                <a:solidFill>
                  <a:schemeClr val="tx1"/>
                </a:solidFill>
              </a:rPr>
              <a:t>1 left column</a:t>
            </a:r>
            <a:r>
              <a:rPr lang="en-US" sz="2400" dirty="0">
                <a:solidFill>
                  <a:schemeClr val="tx1"/>
                </a:solidFill>
              </a:rPr>
              <a:t> of current CTU</a:t>
            </a:r>
          </a:p>
          <a:p>
            <a:pPr lvl="1" hangingPunct="0"/>
            <a:r>
              <a:rPr lang="en-US" sz="2400" dirty="0">
                <a:solidFill>
                  <a:schemeClr val="tx1"/>
                </a:solidFill>
              </a:rPr>
              <a:t>No additional memory cost</a:t>
            </a:r>
          </a:p>
          <a:p>
            <a:pPr marL="163703" lvl="1" indent="0" hangingPunct="0">
              <a:buNone/>
            </a:pPr>
            <a:endParaRPr lang="en-US" dirty="0"/>
          </a:p>
          <a:p>
            <a:pPr lvl="1" hangingPunct="0"/>
            <a:endParaRPr lang="en-US" dirty="0"/>
          </a:p>
          <a:p>
            <a:pPr marL="287337" lvl="1" indent="0" hangingPunct="0">
              <a:buNone/>
            </a:pPr>
            <a:endParaRPr lang="en-US" dirty="0"/>
          </a:p>
        </p:txBody>
      </p:sp>
      <p:sp>
        <p:nvSpPr>
          <p:cNvPr id="4"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Content Placeholder 3">
            <a:extLst>
              <a:ext uri="{FF2B5EF4-FFF2-40B4-BE49-F238E27FC236}">
                <a16:creationId xmlns:a16="http://schemas.microsoft.com/office/drawing/2014/main" id="{2970E9D6-FDE8-4A88-B39E-6BC727EFC97A}"/>
              </a:ext>
            </a:extLst>
          </p:cNvPr>
          <p:cNvGraphicFramePr>
            <a:graphicFrameLocks/>
          </p:cNvGraphicFramePr>
          <p:nvPr>
            <p:extLst>
              <p:ext uri="{D42A27DB-BD31-4B8C-83A1-F6EECF244321}">
                <p14:modId xmlns:p14="http://schemas.microsoft.com/office/powerpoint/2010/main" val="1504763261"/>
              </p:ext>
            </p:extLst>
          </p:nvPr>
        </p:nvGraphicFramePr>
        <p:xfrm>
          <a:off x="1867271" y="3518258"/>
          <a:ext cx="1909385" cy="1585923"/>
        </p:xfrm>
        <a:graphic>
          <a:graphicData uri="http://schemas.openxmlformats.org/drawingml/2006/table">
            <a:tbl>
              <a:tblPr firstRow="1" bandRow="1">
                <a:tableStyleId>{5C22544A-7EE6-4342-B048-85BDC9FD1C3A}</a:tableStyleId>
              </a:tblPr>
              <a:tblGrid>
                <a:gridCol w="636845">
                  <a:extLst>
                    <a:ext uri="{9D8B030D-6E8A-4147-A177-3AD203B41FA5}">
                      <a16:colId xmlns:a16="http://schemas.microsoft.com/office/drawing/2014/main" val="1120882977"/>
                    </a:ext>
                  </a:extLst>
                </a:gridCol>
                <a:gridCol w="129540">
                  <a:extLst>
                    <a:ext uri="{9D8B030D-6E8A-4147-A177-3AD203B41FA5}">
                      <a16:colId xmlns:a16="http://schemas.microsoft.com/office/drawing/2014/main" val="879116757"/>
                    </a:ext>
                  </a:extLst>
                </a:gridCol>
                <a:gridCol w="129540">
                  <a:extLst>
                    <a:ext uri="{9D8B030D-6E8A-4147-A177-3AD203B41FA5}">
                      <a16:colId xmlns:a16="http://schemas.microsoft.com/office/drawing/2014/main" val="1060576869"/>
                    </a:ext>
                  </a:extLst>
                </a:gridCol>
                <a:gridCol w="121920">
                  <a:extLst>
                    <a:ext uri="{9D8B030D-6E8A-4147-A177-3AD203B41FA5}">
                      <a16:colId xmlns:a16="http://schemas.microsoft.com/office/drawing/2014/main" val="4254282663"/>
                    </a:ext>
                  </a:extLst>
                </a:gridCol>
                <a:gridCol w="137160">
                  <a:extLst>
                    <a:ext uri="{9D8B030D-6E8A-4147-A177-3AD203B41FA5}">
                      <a16:colId xmlns:a16="http://schemas.microsoft.com/office/drawing/2014/main" val="1496022980"/>
                    </a:ext>
                  </a:extLst>
                </a:gridCol>
                <a:gridCol w="118110">
                  <a:extLst>
                    <a:ext uri="{9D8B030D-6E8A-4147-A177-3AD203B41FA5}">
                      <a16:colId xmlns:a16="http://schemas.microsoft.com/office/drawing/2014/main" val="2784035108"/>
                    </a:ext>
                  </a:extLst>
                </a:gridCol>
                <a:gridCol w="240030">
                  <a:extLst>
                    <a:ext uri="{9D8B030D-6E8A-4147-A177-3AD203B41FA5}">
                      <a16:colId xmlns:a16="http://schemas.microsoft.com/office/drawing/2014/main" val="3977769199"/>
                    </a:ext>
                  </a:extLst>
                </a:gridCol>
                <a:gridCol w="137160">
                  <a:extLst>
                    <a:ext uri="{9D8B030D-6E8A-4147-A177-3AD203B41FA5}">
                      <a16:colId xmlns:a16="http://schemas.microsoft.com/office/drawing/2014/main" val="233472166"/>
                    </a:ext>
                  </a:extLst>
                </a:gridCol>
                <a:gridCol w="129540">
                  <a:extLst>
                    <a:ext uri="{9D8B030D-6E8A-4147-A177-3AD203B41FA5}">
                      <a16:colId xmlns:a16="http://schemas.microsoft.com/office/drawing/2014/main" val="831094163"/>
                    </a:ext>
                  </a:extLst>
                </a:gridCol>
                <a:gridCol w="129540">
                  <a:extLst>
                    <a:ext uri="{9D8B030D-6E8A-4147-A177-3AD203B41FA5}">
                      <a16:colId xmlns:a16="http://schemas.microsoft.com/office/drawing/2014/main" val="2026485505"/>
                    </a:ext>
                  </a:extLst>
                </a:gridCol>
              </a:tblGrid>
              <a:tr h="306577">
                <a:tc>
                  <a:txBody>
                    <a:bodyPr/>
                    <a:lstStyle/>
                    <a:p>
                      <a:endParaRPr lang="en-US" dirty="0"/>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algn="ctr"/>
                      <a:endParaRPr lang="en-US" sz="1000" b="1" dirty="0">
                        <a:solidFill>
                          <a:schemeClr val="tx1"/>
                        </a:solidFill>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9000"/>
                      </a:schemeClr>
                    </a:solidFill>
                  </a:tcPr>
                </a:tc>
                <a:tc hMerge="1">
                  <a:txBody>
                    <a:bodyPr/>
                    <a:lstStyle/>
                    <a:p>
                      <a:endParaRPr lang="en-US"/>
                    </a:p>
                  </a:txBody>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40000"/>
                      </a:schemeClr>
                    </a:solidFill>
                  </a:tcPr>
                </a:tc>
                <a:extLst>
                  <a:ext uri="{0D108BD9-81ED-4DB2-BD59-A6C34878D82A}">
                    <a16:rowId xmlns:a16="http://schemas.microsoft.com/office/drawing/2014/main" val="2473946656"/>
                  </a:ext>
                </a:extLst>
              </a:tr>
              <a:tr h="135571">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rowSpan="6" gridSpan="5">
                  <a:txBody>
                    <a:bodyPr/>
                    <a:lstStyle/>
                    <a:p>
                      <a:pPr algn="ctr"/>
                      <a:endParaRPr lang="en-US" sz="14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6" hMerge="1">
                  <a:txBody>
                    <a:bodyPr/>
                    <a:lstStyle/>
                    <a:p>
                      <a:endParaRPr lang="en-US"/>
                    </a:p>
                  </a:txBody>
                  <a:tcPr/>
                </a:tc>
                <a:tc rowSpan="6" hMerge="1">
                  <a:txBody>
                    <a:bodyPr/>
                    <a:lstStyle/>
                    <a:p>
                      <a:endParaRPr lang="en-US"/>
                    </a:p>
                  </a:txBody>
                  <a:tcPr/>
                </a:tc>
                <a:tc rowSpan="6" hMerge="1">
                  <a:txBody>
                    <a:bodyPr/>
                    <a:lstStyle/>
                    <a:p>
                      <a:endParaRPr lang="en-US"/>
                    </a:p>
                  </a:txBody>
                  <a:tcPr/>
                </a:tc>
                <a:tc rowSpan="6" hMerge="1">
                  <a:txBody>
                    <a:bodyPr/>
                    <a:lstStyle/>
                    <a:p>
                      <a:endParaRPr lang="en-US"/>
                    </a:p>
                  </a:txBody>
                  <a:tcPr/>
                </a:tc>
                <a:tc rowSpan="3" gridSpan="4">
                  <a:txBody>
                    <a:bodyPr/>
                    <a:lstStyle/>
                    <a:p>
                      <a:pPr algn="ctr"/>
                      <a:endParaRPr lang="en-US" sz="1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extLst>
                  <a:ext uri="{0D108BD9-81ED-4DB2-BD59-A6C34878D82A}">
                    <a16:rowId xmlns:a16="http://schemas.microsoft.com/office/drawing/2014/main" val="442899280"/>
                  </a:ext>
                </a:extLst>
              </a:tr>
              <a:tr h="125567">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50000"/>
                        <a:alpha val="54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588171254"/>
                  </a:ext>
                </a:extLst>
              </a:tr>
              <a:tr h="0">
                <a:tc rowSpan="2">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gridSpan="5" vMerge="1">
                  <a:txBody>
                    <a:bodyPr/>
                    <a:lstStyle/>
                    <a:p>
                      <a:endParaRPr lang="en-US"/>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lnT w="28575" cap="flat" cmpd="sng" algn="ctr">
                      <a:solidFill>
                        <a:schemeClr val="tx1"/>
                      </a:solidFill>
                      <a:prstDash val="solid"/>
                      <a:round/>
                      <a:headEnd type="none" w="med" len="med"/>
                      <a:tailEnd type="none" w="med" len="med"/>
                    </a:lnT>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146801609"/>
                  </a:ext>
                </a:extLst>
              </a:tr>
              <a:tr h="0">
                <a:tc vMerge="1">
                  <a:txBody>
                    <a:bodyPr/>
                    <a:lstStyle/>
                    <a:p>
                      <a:endParaRPr lang="en-US"/>
                    </a:p>
                  </a:txBody>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rowSpan="3" gridSpan="4">
                  <a:txBody>
                    <a:bodyPr/>
                    <a:lstStyle/>
                    <a:p>
                      <a:pPr algn="ctr"/>
                      <a:r>
                        <a:rPr lang="en-US" sz="1200" dirty="0"/>
                        <a:t>curPU</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extLst>
                  <a:ext uri="{0D108BD9-81ED-4DB2-BD59-A6C34878D82A}">
                    <a16:rowId xmlns:a16="http://schemas.microsoft.com/office/drawing/2014/main" val="4062691501"/>
                  </a:ext>
                </a:extLst>
              </a:tr>
              <a:tr h="132176">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gridSpan="5" vMerge="1">
                  <a:txBody>
                    <a:bodyPr/>
                    <a:lstStyle/>
                    <a:p>
                      <a:endParaRPr lang="en-US"/>
                    </a:p>
                  </a:txBody>
                  <a:tcPr>
                    <a:lnL w="28575" cap="flat" cmpd="sng" algn="ctr">
                      <a:solidFill>
                        <a:schemeClr val="tx1"/>
                      </a:solidFill>
                      <a:prstDash val="solid"/>
                      <a:round/>
                      <a:headEnd type="none" w="med" len="med"/>
                      <a:tailEnd type="none" w="med" len="med"/>
                    </a:lnL>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lnT w="28575" cap="flat" cmpd="sng" algn="ctr">
                      <a:solidFill>
                        <a:schemeClr val="tx1"/>
                      </a:solidFill>
                      <a:prstDash val="solid"/>
                      <a:round/>
                      <a:headEnd type="none" w="med" len="med"/>
                      <a:tailEnd type="none" w="med" len="med"/>
                    </a:lnT>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250024467"/>
                  </a:ext>
                </a:extLst>
              </a:tr>
              <a:tr h="76255">
                <a:tc rowSpan="2">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alpha val="46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500959175"/>
                  </a:ext>
                </a:extLst>
              </a:tr>
              <a:tr h="220495">
                <a:tc vMerge="1">
                  <a:txBody>
                    <a:bodyPr/>
                    <a:lstStyle/>
                    <a:p>
                      <a:endParaRPr lang="en-US"/>
                    </a:p>
                  </a:txBody>
                  <a:tcPr/>
                </a:tc>
                <a:tc rowSpan="4" gridSpan="5">
                  <a:txBody>
                    <a:bodyPr/>
                    <a:lstStyle/>
                    <a:p>
                      <a:pPr algn="ctr"/>
                      <a:endParaRPr lang="en-US" sz="14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tc rowSpan="4" gridSpan="4">
                  <a:txBody>
                    <a:bodyPr/>
                    <a:lstStyle/>
                    <a:p>
                      <a:pPr algn="ctr"/>
                      <a:endParaRPr lang="en-US"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extLst>
                  <a:ext uri="{0D108BD9-81ED-4DB2-BD59-A6C34878D82A}">
                    <a16:rowId xmlns:a16="http://schemas.microsoft.com/office/drawing/2014/main" val="1472731383"/>
                  </a:ext>
                </a:extLst>
              </a:tr>
              <a:tr h="137372">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143351144"/>
                  </a:ext>
                </a:extLst>
              </a:tr>
              <a:tr h="132176">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699887471"/>
                  </a:ext>
                </a:extLst>
              </a:tr>
              <a:tr h="118311">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61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631480501"/>
                  </a:ext>
                </a:extLst>
              </a:tr>
            </a:tbl>
          </a:graphicData>
        </a:graphic>
      </p:graphicFrame>
      <p:cxnSp>
        <p:nvCxnSpPr>
          <p:cNvPr id="16" name="Straight Connector 15">
            <a:extLst>
              <a:ext uri="{FF2B5EF4-FFF2-40B4-BE49-F238E27FC236}">
                <a16:creationId xmlns:a16="http://schemas.microsoft.com/office/drawing/2014/main" id="{5F15AAC7-4EB1-4D51-865F-D48F5FB24C68}"/>
              </a:ext>
            </a:extLst>
          </p:cNvPr>
          <p:cNvCxnSpPr>
            <a:cxnSpLocks/>
          </p:cNvCxnSpPr>
          <p:nvPr/>
        </p:nvCxnSpPr>
        <p:spPr>
          <a:xfrm>
            <a:off x="2420791" y="3890037"/>
            <a:ext cx="0" cy="1207008"/>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F4DDE811-0731-49F9-9E0D-B24781444AD7}"/>
              </a:ext>
            </a:extLst>
          </p:cNvPr>
          <p:cNvCxnSpPr>
            <a:cxnSpLocks/>
          </p:cNvCxnSpPr>
          <p:nvPr/>
        </p:nvCxnSpPr>
        <p:spPr>
          <a:xfrm rot="16200000">
            <a:off x="3130692" y="3156155"/>
            <a:ext cx="0" cy="128016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1CE1E390-CF3F-4380-9C76-2B470C747A93}"/>
              </a:ext>
            </a:extLst>
          </p:cNvPr>
          <p:cNvCxnSpPr>
            <a:cxnSpLocks/>
          </p:cNvCxnSpPr>
          <p:nvPr/>
        </p:nvCxnSpPr>
        <p:spPr>
          <a:xfrm flipV="1">
            <a:off x="3192295" y="3577729"/>
            <a:ext cx="0" cy="27432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a:extLst>
              <a:ext uri="{FF2B5EF4-FFF2-40B4-BE49-F238E27FC236}">
                <a16:creationId xmlns:a16="http://schemas.microsoft.com/office/drawing/2014/main" id="{B34B77DC-79D9-4564-A18F-105759BA0547}"/>
              </a:ext>
            </a:extLst>
          </p:cNvPr>
          <p:cNvCxnSpPr>
            <a:cxnSpLocks/>
          </p:cNvCxnSpPr>
          <p:nvPr/>
        </p:nvCxnSpPr>
        <p:spPr>
          <a:xfrm rot="16200000" flipV="1">
            <a:off x="2224086" y="4308188"/>
            <a:ext cx="0" cy="5486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B7681232-9240-435A-BEC8-A3C534AF5BB3}"/>
              </a:ext>
            </a:extLst>
          </p:cNvPr>
          <p:cNvSpPr txBox="1"/>
          <p:nvPr/>
        </p:nvSpPr>
        <p:spPr>
          <a:xfrm rot="5400000">
            <a:off x="2083922" y="4382889"/>
            <a:ext cx="343364" cy="369332"/>
          </a:xfrm>
          <a:prstGeom prst="rect">
            <a:avLst/>
          </a:prstGeom>
          <a:noFill/>
        </p:spPr>
        <p:txBody>
          <a:bodyPr wrap="none" rtlCol="0">
            <a:spAutoFit/>
          </a:bodyPr>
          <a:lstStyle/>
          <a:p>
            <a:r>
              <a:rPr lang="en-US" dirty="0"/>
              <a:t>…</a:t>
            </a:r>
          </a:p>
        </p:txBody>
      </p:sp>
      <p:sp>
        <p:nvSpPr>
          <p:cNvPr id="21" name="TextBox 20">
            <a:extLst>
              <a:ext uri="{FF2B5EF4-FFF2-40B4-BE49-F238E27FC236}">
                <a16:creationId xmlns:a16="http://schemas.microsoft.com/office/drawing/2014/main" id="{727A0525-1FA5-4355-AF64-778EF4E1DA0D}"/>
              </a:ext>
            </a:extLst>
          </p:cNvPr>
          <p:cNvSpPr txBox="1"/>
          <p:nvPr/>
        </p:nvSpPr>
        <p:spPr>
          <a:xfrm rot="10800000">
            <a:off x="3020613" y="3574513"/>
            <a:ext cx="343364" cy="369332"/>
          </a:xfrm>
          <a:prstGeom prst="rect">
            <a:avLst/>
          </a:prstGeom>
          <a:noFill/>
        </p:spPr>
        <p:txBody>
          <a:bodyPr wrap="none" rtlCol="0">
            <a:spAutoFit/>
          </a:bodyPr>
          <a:lstStyle/>
          <a:p>
            <a:r>
              <a:rPr lang="en-US" dirty="0"/>
              <a:t>…</a:t>
            </a:r>
          </a:p>
        </p:txBody>
      </p:sp>
      <p:sp>
        <p:nvSpPr>
          <p:cNvPr id="22" name="TextBox 21">
            <a:extLst>
              <a:ext uri="{FF2B5EF4-FFF2-40B4-BE49-F238E27FC236}">
                <a16:creationId xmlns:a16="http://schemas.microsoft.com/office/drawing/2014/main" id="{3C8542B1-A6AB-4580-BB8C-53702CD0EB93}"/>
              </a:ext>
            </a:extLst>
          </p:cNvPr>
          <p:cNvSpPr txBox="1"/>
          <p:nvPr/>
        </p:nvSpPr>
        <p:spPr>
          <a:xfrm>
            <a:off x="1685683" y="5277372"/>
            <a:ext cx="1139841" cy="307777"/>
          </a:xfrm>
          <a:prstGeom prst="rect">
            <a:avLst/>
          </a:prstGeom>
          <a:noFill/>
        </p:spPr>
        <p:txBody>
          <a:bodyPr wrap="square" rtlCol="0">
            <a:spAutoFit/>
          </a:bodyPr>
          <a:lstStyle/>
          <a:p>
            <a:r>
              <a:rPr lang="en-US" sz="1400" dirty="0"/>
              <a:t>PuWidth</a:t>
            </a:r>
          </a:p>
        </p:txBody>
      </p:sp>
      <p:sp>
        <p:nvSpPr>
          <p:cNvPr id="23" name="TextBox 22">
            <a:extLst>
              <a:ext uri="{FF2B5EF4-FFF2-40B4-BE49-F238E27FC236}">
                <a16:creationId xmlns:a16="http://schemas.microsoft.com/office/drawing/2014/main" id="{A4BF4DD0-1FD2-4D0D-B404-79B29ED186BF}"/>
              </a:ext>
            </a:extLst>
          </p:cNvPr>
          <p:cNvSpPr txBox="1"/>
          <p:nvPr/>
        </p:nvSpPr>
        <p:spPr>
          <a:xfrm>
            <a:off x="1543117" y="2856077"/>
            <a:ext cx="1424974" cy="307777"/>
          </a:xfrm>
          <a:prstGeom prst="rect">
            <a:avLst/>
          </a:prstGeom>
          <a:noFill/>
        </p:spPr>
        <p:txBody>
          <a:bodyPr wrap="square" rtlCol="0">
            <a:spAutoFit/>
          </a:bodyPr>
          <a:lstStyle/>
          <a:p>
            <a:r>
              <a:rPr lang="en-US" sz="1400" dirty="0"/>
              <a:t>PuHeight</a:t>
            </a:r>
          </a:p>
        </p:txBody>
      </p:sp>
      <p:cxnSp>
        <p:nvCxnSpPr>
          <p:cNvPr id="24" name="Straight Arrow Connector 23">
            <a:extLst>
              <a:ext uri="{FF2B5EF4-FFF2-40B4-BE49-F238E27FC236}">
                <a16:creationId xmlns:a16="http://schemas.microsoft.com/office/drawing/2014/main" id="{AF9E7652-C3E0-477D-9F55-35525F138C40}"/>
              </a:ext>
            </a:extLst>
          </p:cNvPr>
          <p:cNvCxnSpPr>
            <a:cxnSpLocks/>
            <a:endCxn id="26" idx="1"/>
          </p:cNvCxnSpPr>
          <p:nvPr/>
        </p:nvCxnSpPr>
        <p:spPr>
          <a:xfrm>
            <a:off x="2070938" y="3126079"/>
            <a:ext cx="226659" cy="559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Left Brace 24">
            <a:extLst>
              <a:ext uri="{FF2B5EF4-FFF2-40B4-BE49-F238E27FC236}">
                <a16:creationId xmlns:a16="http://schemas.microsoft.com/office/drawing/2014/main" id="{6A2E2A8E-896E-426B-88FE-62CE90E2522D}"/>
              </a:ext>
            </a:extLst>
          </p:cNvPr>
          <p:cNvSpPr/>
          <p:nvPr/>
        </p:nvSpPr>
        <p:spPr>
          <a:xfrm rot="16200000">
            <a:off x="2101510" y="4902472"/>
            <a:ext cx="161653" cy="6400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Left Brace 25">
            <a:extLst>
              <a:ext uri="{FF2B5EF4-FFF2-40B4-BE49-F238E27FC236}">
                <a16:creationId xmlns:a16="http://schemas.microsoft.com/office/drawing/2014/main" id="{41A0498B-8578-4897-9611-1E67BAA58570}"/>
              </a:ext>
            </a:extLst>
          </p:cNvPr>
          <p:cNvSpPr/>
          <p:nvPr/>
        </p:nvSpPr>
        <p:spPr>
          <a:xfrm>
            <a:off x="2297597" y="3548380"/>
            <a:ext cx="161653" cy="2743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32" name="Content Placeholder 3">
            <a:extLst>
              <a:ext uri="{FF2B5EF4-FFF2-40B4-BE49-F238E27FC236}">
                <a16:creationId xmlns:a16="http://schemas.microsoft.com/office/drawing/2014/main" id="{6143508C-7CC1-44DB-958B-74F84568C786}"/>
              </a:ext>
            </a:extLst>
          </p:cNvPr>
          <p:cNvGraphicFramePr>
            <a:graphicFrameLocks/>
          </p:cNvGraphicFramePr>
          <p:nvPr>
            <p:extLst>
              <p:ext uri="{D42A27DB-BD31-4B8C-83A1-F6EECF244321}">
                <p14:modId xmlns:p14="http://schemas.microsoft.com/office/powerpoint/2010/main" val="1249191440"/>
              </p:ext>
            </p:extLst>
          </p:nvPr>
        </p:nvGraphicFramePr>
        <p:xfrm>
          <a:off x="7762843" y="3485102"/>
          <a:ext cx="2224976" cy="1694093"/>
        </p:xfrm>
        <a:graphic>
          <a:graphicData uri="http://schemas.openxmlformats.org/drawingml/2006/table">
            <a:tbl>
              <a:tblPr firstRow="1" bandRow="1">
                <a:tableStyleId>{5C22544A-7EE6-4342-B048-85BDC9FD1C3A}</a:tableStyleId>
              </a:tblPr>
              <a:tblGrid>
                <a:gridCol w="952436">
                  <a:extLst>
                    <a:ext uri="{9D8B030D-6E8A-4147-A177-3AD203B41FA5}">
                      <a16:colId xmlns:a16="http://schemas.microsoft.com/office/drawing/2014/main" val="1120882977"/>
                    </a:ext>
                  </a:extLst>
                </a:gridCol>
                <a:gridCol w="129540">
                  <a:extLst>
                    <a:ext uri="{9D8B030D-6E8A-4147-A177-3AD203B41FA5}">
                      <a16:colId xmlns:a16="http://schemas.microsoft.com/office/drawing/2014/main" val="879116757"/>
                    </a:ext>
                  </a:extLst>
                </a:gridCol>
                <a:gridCol w="129540">
                  <a:extLst>
                    <a:ext uri="{9D8B030D-6E8A-4147-A177-3AD203B41FA5}">
                      <a16:colId xmlns:a16="http://schemas.microsoft.com/office/drawing/2014/main" val="1060576869"/>
                    </a:ext>
                  </a:extLst>
                </a:gridCol>
                <a:gridCol w="121920">
                  <a:extLst>
                    <a:ext uri="{9D8B030D-6E8A-4147-A177-3AD203B41FA5}">
                      <a16:colId xmlns:a16="http://schemas.microsoft.com/office/drawing/2014/main" val="4254282663"/>
                    </a:ext>
                  </a:extLst>
                </a:gridCol>
                <a:gridCol w="137160">
                  <a:extLst>
                    <a:ext uri="{9D8B030D-6E8A-4147-A177-3AD203B41FA5}">
                      <a16:colId xmlns:a16="http://schemas.microsoft.com/office/drawing/2014/main" val="1496022980"/>
                    </a:ext>
                  </a:extLst>
                </a:gridCol>
                <a:gridCol w="118110">
                  <a:extLst>
                    <a:ext uri="{9D8B030D-6E8A-4147-A177-3AD203B41FA5}">
                      <a16:colId xmlns:a16="http://schemas.microsoft.com/office/drawing/2014/main" val="2784035108"/>
                    </a:ext>
                  </a:extLst>
                </a:gridCol>
                <a:gridCol w="240030">
                  <a:extLst>
                    <a:ext uri="{9D8B030D-6E8A-4147-A177-3AD203B41FA5}">
                      <a16:colId xmlns:a16="http://schemas.microsoft.com/office/drawing/2014/main" val="3977769199"/>
                    </a:ext>
                  </a:extLst>
                </a:gridCol>
                <a:gridCol w="137160">
                  <a:extLst>
                    <a:ext uri="{9D8B030D-6E8A-4147-A177-3AD203B41FA5}">
                      <a16:colId xmlns:a16="http://schemas.microsoft.com/office/drawing/2014/main" val="233472166"/>
                    </a:ext>
                  </a:extLst>
                </a:gridCol>
                <a:gridCol w="129540">
                  <a:extLst>
                    <a:ext uri="{9D8B030D-6E8A-4147-A177-3AD203B41FA5}">
                      <a16:colId xmlns:a16="http://schemas.microsoft.com/office/drawing/2014/main" val="831094163"/>
                    </a:ext>
                  </a:extLst>
                </a:gridCol>
                <a:gridCol w="129540">
                  <a:extLst>
                    <a:ext uri="{9D8B030D-6E8A-4147-A177-3AD203B41FA5}">
                      <a16:colId xmlns:a16="http://schemas.microsoft.com/office/drawing/2014/main" val="2026485505"/>
                    </a:ext>
                  </a:extLst>
                </a:gridCol>
              </a:tblGrid>
              <a:tr h="503626">
                <a:tc>
                  <a:txBody>
                    <a:bodyPr/>
                    <a:lstStyle/>
                    <a:p>
                      <a:endParaRPr lang="en-US" dirty="0"/>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algn="ctr"/>
                      <a:endParaRPr lang="en-US" sz="1000" b="1" dirty="0">
                        <a:solidFill>
                          <a:schemeClr val="tx1"/>
                        </a:solidFill>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9000"/>
                      </a:schemeClr>
                    </a:solidFill>
                  </a:tcPr>
                </a:tc>
                <a:tc hMerge="1">
                  <a:txBody>
                    <a:bodyPr/>
                    <a:lstStyle/>
                    <a:p>
                      <a:endParaRPr lang="en-US"/>
                    </a:p>
                  </a:txBody>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endParaRPr lang="en-US" sz="100" dirty="0"/>
                    </a:p>
                  </a:txBody>
                  <a:tcPr marL="0" marR="0" marT="0" marB="0">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40000"/>
                      </a:schemeClr>
                    </a:solidFill>
                  </a:tcPr>
                </a:tc>
                <a:extLst>
                  <a:ext uri="{0D108BD9-81ED-4DB2-BD59-A6C34878D82A}">
                    <a16:rowId xmlns:a16="http://schemas.microsoft.com/office/drawing/2014/main" val="2473946656"/>
                  </a:ext>
                </a:extLst>
              </a:tr>
              <a:tr h="131756">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rowSpan="6" gridSpan="5">
                  <a:txBody>
                    <a:bodyPr/>
                    <a:lstStyle/>
                    <a:p>
                      <a:pPr algn="ctr"/>
                      <a:endParaRPr lang="en-US" sz="14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6" hMerge="1">
                  <a:txBody>
                    <a:bodyPr/>
                    <a:lstStyle/>
                    <a:p>
                      <a:endParaRPr lang="en-US"/>
                    </a:p>
                  </a:txBody>
                  <a:tcPr/>
                </a:tc>
                <a:tc rowSpan="6" hMerge="1">
                  <a:txBody>
                    <a:bodyPr/>
                    <a:lstStyle/>
                    <a:p>
                      <a:endParaRPr lang="en-US"/>
                    </a:p>
                  </a:txBody>
                  <a:tcPr/>
                </a:tc>
                <a:tc rowSpan="6" hMerge="1">
                  <a:txBody>
                    <a:bodyPr/>
                    <a:lstStyle/>
                    <a:p>
                      <a:endParaRPr lang="en-US"/>
                    </a:p>
                  </a:txBody>
                  <a:tcPr/>
                </a:tc>
                <a:tc rowSpan="6" hMerge="1">
                  <a:txBody>
                    <a:bodyPr/>
                    <a:lstStyle/>
                    <a:p>
                      <a:endParaRPr lang="en-US"/>
                    </a:p>
                  </a:txBody>
                  <a:tcPr/>
                </a:tc>
                <a:tc rowSpan="3" gridSpan="4">
                  <a:txBody>
                    <a:bodyPr/>
                    <a:lstStyle/>
                    <a:p>
                      <a:pPr algn="ctr"/>
                      <a:endParaRPr lang="en-US" sz="1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extLst>
                  <a:ext uri="{0D108BD9-81ED-4DB2-BD59-A6C34878D82A}">
                    <a16:rowId xmlns:a16="http://schemas.microsoft.com/office/drawing/2014/main" val="442899280"/>
                  </a:ext>
                </a:extLst>
              </a:tr>
              <a:tr h="122034">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50000"/>
                        <a:alpha val="54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588171254"/>
                  </a:ext>
                </a:extLst>
              </a:tr>
              <a:tr h="0">
                <a:tc rowSpan="2">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gridSpan="5" vMerge="1">
                  <a:txBody>
                    <a:bodyPr/>
                    <a:lstStyle/>
                    <a:p>
                      <a:endParaRPr lang="en-US"/>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lnT w="28575" cap="flat" cmpd="sng" algn="ctr">
                      <a:solidFill>
                        <a:schemeClr val="tx1"/>
                      </a:solidFill>
                      <a:prstDash val="solid"/>
                      <a:round/>
                      <a:headEnd type="none" w="med" len="med"/>
                      <a:tailEnd type="none" w="med" len="med"/>
                    </a:lnT>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146801609"/>
                  </a:ext>
                </a:extLst>
              </a:tr>
              <a:tr h="0">
                <a:tc vMerge="1">
                  <a:txBody>
                    <a:bodyPr/>
                    <a:lstStyle/>
                    <a:p>
                      <a:endParaRPr lang="en-US"/>
                    </a:p>
                  </a:txBody>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rowSpan="3" gridSpan="4">
                  <a:txBody>
                    <a:bodyPr/>
                    <a:lstStyle/>
                    <a:p>
                      <a:pPr algn="ctr"/>
                      <a:r>
                        <a:rPr lang="en-US" sz="1200" dirty="0"/>
                        <a:t>curPU</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extLst>
                  <a:ext uri="{0D108BD9-81ED-4DB2-BD59-A6C34878D82A}">
                    <a16:rowId xmlns:a16="http://schemas.microsoft.com/office/drawing/2014/main" val="4062691501"/>
                  </a:ext>
                </a:extLst>
              </a:tr>
              <a:tr h="128458">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gridSpan="5" vMerge="1">
                  <a:txBody>
                    <a:bodyPr/>
                    <a:lstStyle/>
                    <a:p>
                      <a:endParaRPr lang="en-US"/>
                    </a:p>
                  </a:txBody>
                  <a:tcPr>
                    <a:lnL w="28575" cap="flat" cmpd="sng" algn="ctr">
                      <a:solidFill>
                        <a:schemeClr val="tx1"/>
                      </a:solidFill>
                      <a:prstDash val="solid"/>
                      <a:round/>
                      <a:headEnd type="none" w="med" len="med"/>
                      <a:tailEnd type="none" w="med" len="med"/>
                    </a:lnL>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lnT w="28575" cap="flat" cmpd="sng" algn="ctr">
                      <a:solidFill>
                        <a:schemeClr val="tx1"/>
                      </a:solidFill>
                      <a:prstDash val="solid"/>
                      <a:round/>
                      <a:headEnd type="none" w="med" len="med"/>
                      <a:tailEnd type="none" w="med" len="med"/>
                    </a:lnT>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250024467"/>
                  </a:ext>
                </a:extLst>
              </a:tr>
              <a:tr h="74110">
                <a:tc rowSpan="2">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alpha val="46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500959175"/>
                  </a:ext>
                </a:extLst>
              </a:tr>
              <a:tr h="214291">
                <a:tc vMerge="1">
                  <a:txBody>
                    <a:bodyPr/>
                    <a:lstStyle/>
                    <a:p>
                      <a:endParaRPr lang="en-US"/>
                    </a:p>
                  </a:txBody>
                  <a:tcPr/>
                </a:tc>
                <a:tc rowSpan="4" gridSpan="5">
                  <a:txBody>
                    <a:bodyPr/>
                    <a:lstStyle/>
                    <a:p>
                      <a:pPr algn="ctr"/>
                      <a:endParaRPr lang="en-US" sz="14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tc rowSpan="4" gridSpan="4">
                  <a:txBody>
                    <a:bodyPr/>
                    <a:lstStyle/>
                    <a:p>
                      <a:pPr algn="ctr"/>
                      <a:endParaRPr lang="en-US"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extLst>
                  <a:ext uri="{0D108BD9-81ED-4DB2-BD59-A6C34878D82A}">
                    <a16:rowId xmlns:a16="http://schemas.microsoft.com/office/drawing/2014/main" val="1472731383"/>
                  </a:ext>
                </a:extLst>
              </a:tr>
              <a:tr h="133506">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143351144"/>
                  </a:ext>
                </a:extLst>
              </a:tr>
              <a:tr h="128458">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699887471"/>
                  </a:ext>
                </a:extLst>
              </a:tr>
              <a:tr h="114982">
                <a:tc>
                  <a:txBody>
                    <a:bodyPr/>
                    <a:lstStyle/>
                    <a:p>
                      <a:endParaRPr lang="en-US" sz="100" dirty="0"/>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61000"/>
                      </a:schemeClr>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631480501"/>
                  </a:ext>
                </a:extLst>
              </a:tr>
            </a:tbl>
          </a:graphicData>
        </a:graphic>
      </p:graphicFrame>
      <p:cxnSp>
        <p:nvCxnSpPr>
          <p:cNvPr id="33" name="Straight Connector 32">
            <a:extLst>
              <a:ext uri="{FF2B5EF4-FFF2-40B4-BE49-F238E27FC236}">
                <a16:creationId xmlns:a16="http://schemas.microsoft.com/office/drawing/2014/main" id="{1595579A-E40C-439A-8927-D4D5AB08E90F}"/>
              </a:ext>
            </a:extLst>
          </p:cNvPr>
          <p:cNvCxnSpPr>
            <a:cxnSpLocks/>
          </p:cNvCxnSpPr>
          <p:nvPr/>
        </p:nvCxnSpPr>
        <p:spPr>
          <a:xfrm>
            <a:off x="8434501" y="3972187"/>
            <a:ext cx="0" cy="1207008"/>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D4FC023E-0515-425D-85D1-D4E1817B4260}"/>
              </a:ext>
            </a:extLst>
          </p:cNvPr>
          <p:cNvCxnSpPr>
            <a:cxnSpLocks/>
          </p:cNvCxnSpPr>
          <p:nvPr/>
        </p:nvCxnSpPr>
        <p:spPr>
          <a:xfrm rot="16200000">
            <a:off x="9347739" y="3137824"/>
            <a:ext cx="0" cy="128016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F4469453-AC03-4241-A920-46823BF97E28}"/>
              </a:ext>
            </a:extLst>
          </p:cNvPr>
          <p:cNvCxnSpPr>
            <a:cxnSpLocks/>
          </p:cNvCxnSpPr>
          <p:nvPr/>
        </p:nvCxnSpPr>
        <p:spPr>
          <a:xfrm flipV="1">
            <a:off x="9370035" y="3514252"/>
            <a:ext cx="0" cy="27432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1" name="Straight Arrow Connector 40">
            <a:extLst>
              <a:ext uri="{FF2B5EF4-FFF2-40B4-BE49-F238E27FC236}">
                <a16:creationId xmlns:a16="http://schemas.microsoft.com/office/drawing/2014/main" id="{553EC898-29FA-4025-A3D0-2737F85AE873}"/>
              </a:ext>
            </a:extLst>
          </p:cNvPr>
          <p:cNvCxnSpPr>
            <a:cxnSpLocks/>
          </p:cNvCxnSpPr>
          <p:nvPr/>
        </p:nvCxnSpPr>
        <p:spPr>
          <a:xfrm rot="16200000" flipV="1">
            <a:off x="8132466" y="4384897"/>
            <a:ext cx="0" cy="5486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2" name="TextBox 41">
            <a:extLst>
              <a:ext uri="{FF2B5EF4-FFF2-40B4-BE49-F238E27FC236}">
                <a16:creationId xmlns:a16="http://schemas.microsoft.com/office/drawing/2014/main" id="{8A833D17-0F36-43CA-AE70-68E071B59315}"/>
              </a:ext>
            </a:extLst>
          </p:cNvPr>
          <p:cNvSpPr txBox="1"/>
          <p:nvPr/>
        </p:nvSpPr>
        <p:spPr>
          <a:xfrm rot="5400000">
            <a:off x="7927328" y="4487526"/>
            <a:ext cx="343364" cy="369332"/>
          </a:xfrm>
          <a:prstGeom prst="rect">
            <a:avLst/>
          </a:prstGeom>
          <a:noFill/>
        </p:spPr>
        <p:txBody>
          <a:bodyPr wrap="none" rtlCol="0">
            <a:spAutoFit/>
          </a:bodyPr>
          <a:lstStyle/>
          <a:p>
            <a:r>
              <a:rPr lang="en-US" dirty="0"/>
              <a:t>…</a:t>
            </a:r>
          </a:p>
        </p:txBody>
      </p:sp>
      <p:sp>
        <p:nvSpPr>
          <p:cNvPr id="43" name="TextBox 42">
            <a:extLst>
              <a:ext uri="{FF2B5EF4-FFF2-40B4-BE49-F238E27FC236}">
                <a16:creationId xmlns:a16="http://schemas.microsoft.com/office/drawing/2014/main" id="{0080FA56-1B46-46E4-A50E-262B2D2D2473}"/>
              </a:ext>
            </a:extLst>
          </p:cNvPr>
          <p:cNvSpPr txBox="1"/>
          <p:nvPr/>
        </p:nvSpPr>
        <p:spPr>
          <a:xfrm rot="10800000">
            <a:off x="9198353" y="3514252"/>
            <a:ext cx="343364" cy="369332"/>
          </a:xfrm>
          <a:prstGeom prst="rect">
            <a:avLst/>
          </a:prstGeom>
          <a:noFill/>
        </p:spPr>
        <p:txBody>
          <a:bodyPr wrap="none" rtlCol="0">
            <a:spAutoFit/>
          </a:bodyPr>
          <a:lstStyle/>
          <a:p>
            <a:r>
              <a:rPr lang="en-US" dirty="0"/>
              <a:t>…</a:t>
            </a:r>
          </a:p>
        </p:txBody>
      </p:sp>
      <p:sp>
        <p:nvSpPr>
          <p:cNvPr id="44" name="TextBox 43">
            <a:extLst>
              <a:ext uri="{FF2B5EF4-FFF2-40B4-BE49-F238E27FC236}">
                <a16:creationId xmlns:a16="http://schemas.microsoft.com/office/drawing/2014/main" id="{BA967315-328C-4672-A1CA-CBDEC43FEA8A}"/>
              </a:ext>
            </a:extLst>
          </p:cNvPr>
          <p:cNvSpPr txBox="1"/>
          <p:nvPr/>
        </p:nvSpPr>
        <p:spPr>
          <a:xfrm>
            <a:off x="7713756" y="5336448"/>
            <a:ext cx="1139841" cy="307777"/>
          </a:xfrm>
          <a:prstGeom prst="rect">
            <a:avLst/>
          </a:prstGeom>
          <a:noFill/>
        </p:spPr>
        <p:txBody>
          <a:bodyPr wrap="square" rtlCol="0">
            <a:spAutoFit/>
          </a:bodyPr>
          <a:lstStyle/>
          <a:p>
            <a:r>
              <a:rPr lang="en-US" sz="1400" dirty="0"/>
              <a:t>PuWidth</a:t>
            </a:r>
          </a:p>
        </p:txBody>
      </p:sp>
      <p:sp>
        <p:nvSpPr>
          <p:cNvPr id="45" name="TextBox 44">
            <a:extLst>
              <a:ext uri="{FF2B5EF4-FFF2-40B4-BE49-F238E27FC236}">
                <a16:creationId xmlns:a16="http://schemas.microsoft.com/office/drawing/2014/main" id="{C095B751-8ABF-4B0D-985E-02A49EEC2971}"/>
              </a:ext>
            </a:extLst>
          </p:cNvPr>
          <p:cNvSpPr txBox="1"/>
          <p:nvPr/>
        </p:nvSpPr>
        <p:spPr>
          <a:xfrm>
            <a:off x="7773379" y="2783213"/>
            <a:ext cx="1424974" cy="307777"/>
          </a:xfrm>
          <a:prstGeom prst="rect">
            <a:avLst/>
          </a:prstGeom>
          <a:noFill/>
        </p:spPr>
        <p:txBody>
          <a:bodyPr wrap="square" rtlCol="0">
            <a:spAutoFit/>
          </a:bodyPr>
          <a:lstStyle/>
          <a:p>
            <a:r>
              <a:rPr lang="en-US" sz="1400" dirty="0"/>
              <a:t>PuHeight</a:t>
            </a:r>
          </a:p>
        </p:txBody>
      </p:sp>
      <p:cxnSp>
        <p:nvCxnSpPr>
          <p:cNvPr id="46" name="Straight Arrow Connector 45">
            <a:extLst>
              <a:ext uri="{FF2B5EF4-FFF2-40B4-BE49-F238E27FC236}">
                <a16:creationId xmlns:a16="http://schemas.microsoft.com/office/drawing/2014/main" id="{47206379-E1BF-4481-B95C-6E82F0F7DE4B}"/>
              </a:ext>
            </a:extLst>
          </p:cNvPr>
          <p:cNvCxnSpPr>
            <a:cxnSpLocks/>
            <a:endCxn id="48" idx="1"/>
          </p:cNvCxnSpPr>
          <p:nvPr/>
        </p:nvCxnSpPr>
        <p:spPr>
          <a:xfrm>
            <a:off x="8330714" y="3074262"/>
            <a:ext cx="226659" cy="559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Left Brace 46">
            <a:extLst>
              <a:ext uri="{FF2B5EF4-FFF2-40B4-BE49-F238E27FC236}">
                <a16:creationId xmlns:a16="http://schemas.microsoft.com/office/drawing/2014/main" id="{DC69003E-159B-46B4-8B90-D8C68D79A36D}"/>
              </a:ext>
            </a:extLst>
          </p:cNvPr>
          <p:cNvSpPr/>
          <p:nvPr/>
        </p:nvSpPr>
        <p:spPr>
          <a:xfrm rot="16200000">
            <a:off x="7974704" y="4951483"/>
            <a:ext cx="161653" cy="6400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Left Brace 47">
            <a:extLst>
              <a:ext uri="{FF2B5EF4-FFF2-40B4-BE49-F238E27FC236}">
                <a16:creationId xmlns:a16="http://schemas.microsoft.com/office/drawing/2014/main" id="{62C83BCC-AEFF-46C3-B7A3-0341E5C82A88}"/>
              </a:ext>
            </a:extLst>
          </p:cNvPr>
          <p:cNvSpPr/>
          <p:nvPr/>
        </p:nvSpPr>
        <p:spPr>
          <a:xfrm>
            <a:off x="8557373" y="3496563"/>
            <a:ext cx="161653" cy="2743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50" name="Straight Connector 49">
            <a:extLst>
              <a:ext uri="{FF2B5EF4-FFF2-40B4-BE49-F238E27FC236}">
                <a16:creationId xmlns:a16="http://schemas.microsoft.com/office/drawing/2014/main" id="{B7BAEC7D-6F1B-428A-B65E-A0415B2663C0}"/>
              </a:ext>
            </a:extLst>
          </p:cNvPr>
          <p:cNvCxnSpPr>
            <a:cxnSpLocks/>
          </p:cNvCxnSpPr>
          <p:nvPr/>
        </p:nvCxnSpPr>
        <p:spPr>
          <a:xfrm rot="16200000">
            <a:off x="9352594" y="3084892"/>
            <a:ext cx="0" cy="128016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77570AFE-7F5A-46E2-B59C-DF5409B16B9A}"/>
              </a:ext>
            </a:extLst>
          </p:cNvPr>
          <p:cNvCxnSpPr>
            <a:cxnSpLocks/>
          </p:cNvCxnSpPr>
          <p:nvPr/>
        </p:nvCxnSpPr>
        <p:spPr>
          <a:xfrm>
            <a:off x="8357607" y="3972682"/>
            <a:ext cx="0" cy="1207008"/>
          </a:xfrm>
          <a:prstGeom prst="line">
            <a:avLst/>
          </a:prstGeom>
        </p:spPr>
        <p:style>
          <a:lnRef idx="1">
            <a:schemeClr val="dk1"/>
          </a:lnRef>
          <a:fillRef idx="0">
            <a:schemeClr val="dk1"/>
          </a:fillRef>
          <a:effectRef idx="0">
            <a:schemeClr val="dk1"/>
          </a:effectRef>
          <a:fontRef idx="minor">
            <a:schemeClr val="tx1"/>
          </a:fontRef>
        </p:style>
      </p:cxnSp>
      <p:sp>
        <p:nvSpPr>
          <p:cNvPr id="6" name="Rectangle 5">
            <a:extLst>
              <a:ext uri="{FF2B5EF4-FFF2-40B4-BE49-F238E27FC236}">
                <a16:creationId xmlns:a16="http://schemas.microsoft.com/office/drawing/2014/main" id="{402ACEA1-0E34-4ACF-9CD8-D60101B33C6F}"/>
              </a:ext>
            </a:extLst>
          </p:cNvPr>
          <p:cNvSpPr/>
          <p:nvPr/>
        </p:nvSpPr>
        <p:spPr>
          <a:xfrm>
            <a:off x="8446977" y="4004309"/>
            <a:ext cx="245431" cy="11748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2" name="Rectangle 51">
            <a:extLst>
              <a:ext uri="{FF2B5EF4-FFF2-40B4-BE49-F238E27FC236}">
                <a16:creationId xmlns:a16="http://schemas.microsoft.com/office/drawing/2014/main" id="{01D0A7ED-A299-4FA8-B4BF-230926968731}"/>
              </a:ext>
            </a:extLst>
          </p:cNvPr>
          <p:cNvSpPr/>
          <p:nvPr/>
        </p:nvSpPr>
        <p:spPr>
          <a:xfrm rot="5400000">
            <a:off x="9268087" y="3252461"/>
            <a:ext cx="182091" cy="12573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9" name="Straight Connector 8">
            <a:extLst>
              <a:ext uri="{FF2B5EF4-FFF2-40B4-BE49-F238E27FC236}">
                <a16:creationId xmlns:a16="http://schemas.microsoft.com/office/drawing/2014/main" id="{BA950476-EF6D-48F5-AB31-721E2BAF5F42}"/>
              </a:ext>
            </a:extLst>
          </p:cNvPr>
          <p:cNvCxnSpPr/>
          <p:nvPr/>
        </p:nvCxnSpPr>
        <p:spPr>
          <a:xfrm>
            <a:off x="6197600" y="1419143"/>
            <a:ext cx="0" cy="4675112"/>
          </a:xfrm>
          <a:prstGeom prst="line">
            <a:avLst/>
          </a:prstGeom>
          <a:ln>
            <a:headEnd w="lg" len="lg"/>
            <a:tailEnd type="none"/>
          </a:ln>
        </p:spPr>
        <p:style>
          <a:lnRef idx="1">
            <a:schemeClr val="accent1"/>
          </a:lnRef>
          <a:fillRef idx="0">
            <a:schemeClr val="accent1"/>
          </a:fillRef>
          <a:effectRef idx="0">
            <a:schemeClr val="accent1"/>
          </a:effectRef>
          <a:fontRef idx="minor">
            <a:schemeClr val="tx1"/>
          </a:fontRef>
        </p:style>
      </p:cxnSp>
      <p:sp>
        <p:nvSpPr>
          <p:cNvPr id="10" name="Right Brace 9">
            <a:extLst>
              <a:ext uri="{FF2B5EF4-FFF2-40B4-BE49-F238E27FC236}">
                <a16:creationId xmlns:a16="http://schemas.microsoft.com/office/drawing/2014/main" id="{8E1C087B-AEB1-42BC-B24F-103EEAC41ECD}"/>
              </a:ext>
            </a:extLst>
          </p:cNvPr>
          <p:cNvSpPr/>
          <p:nvPr/>
        </p:nvSpPr>
        <p:spPr>
          <a:xfrm>
            <a:off x="10088880" y="3756699"/>
            <a:ext cx="113978" cy="215479"/>
          </a:xfrm>
          <a:prstGeom prst="rightBrace">
            <a:avLst/>
          </a:prstGeom>
          <a:ln>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TextBox 52">
            <a:extLst>
              <a:ext uri="{FF2B5EF4-FFF2-40B4-BE49-F238E27FC236}">
                <a16:creationId xmlns:a16="http://schemas.microsoft.com/office/drawing/2014/main" id="{D353F496-1C11-4628-BE74-53188E07BC3B}"/>
              </a:ext>
            </a:extLst>
          </p:cNvPr>
          <p:cNvSpPr txBox="1"/>
          <p:nvPr/>
        </p:nvSpPr>
        <p:spPr>
          <a:xfrm>
            <a:off x="10221169" y="3717467"/>
            <a:ext cx="1424974" cy="307777"/>
          </a:xfrm>
          <a:prstGeom prst="rect">
            <a:avLst/>
          </a:prstGeom>
          <a:noFill/>
        </p:spPr>
        <p:txBody>
          <a:bodyPr wrap="square" rtlCol="0">
            <a:spAutoFit/>
          </a:bodyPr>
          <a:lstStyle/>
          <a:p>
            <a:r>
              <a:rPr lang="en-US" sz="1400" dirty="0"/>
              <a:t>4 lines</a:t>
            </a:r>
          </a:p>
        </p:txBody>
      </p:sp>
    </p:spTree>
    <p:extLst>
      <p:ext uri="{BB962C8B-B14F-4D97-AF65-F5344CB8AC3E}">
        <p14:creationId xmlns:p14="http://schemas.microsoft.com/office/powerpoint/2010/main" val="162545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a:xfrm>
            <a:off x="472173" y="575576"/>
            <a:ext cx="11818887" cy="429028"/>
          </a:xfrm>
        </p:spPr>
        <p:txBody>
          <a:bodyPr/>
          <a:lstStyle/>
          <a:p>
            <a:r>
              <a:rPr lang="en-US" dirty="0"/>
              <a:t>Experimental results – Test 1</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33257" y="1338350"/>
            <a:ext cx="11202619" cy="3595457"/>
          </a:xfrm>
        </p:spPr>
        <p:txBody>
          <a:bodyPr/>
          <a:lstStyle/>
          <a:p>
            <a:r>
              <a:rPr lang="en-US" dirty="0"/>
              <a:t>Padding with 1 line above and 1 left column</a:t>
            </a:r>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
        <p:nvSpPr>
          <p:cNvPr id="8" name="Rectangle 7">
            <a:extLst>
              <a:ext uri="{FF2B5EF4-FFF2-40B4-BE49-F238E27FC236}">
                <a16:creationId xmlns:a16="http://schemas.microsoft.com/office/drawing/2014/main" id="{7E6CA1B9-479C-4598-A7AA-DE97B786F344}"/>
              </a:ext>
            </a:extLst>
          </p:cNvPr>
          <p:cNvSpPr/>
          <p:nvPr/>
        </p:nvSpPr>
        <p:spPr>
          <a:xfrm>
            <a:off x="2480187" y="2043377"/>
            <a:ext cx="1854995" cy="369332"/>
          </a:xfrm>
          <a:prstGeom prst="rect">
            <a:avLst/>
          </a:prstGeom>
        </p:spPr>
        <p:txBody>
          <a:bodyPr wrap="none">
            <a:spAutoFit/>
          </a:bodyPr>
          <a:lstStyle/>
          <a:p>
            <a:r>
              <a:rPr lang="en-CA" b="1" dirty="0"/>
              <a:t>CPR on, PLT off</a:t>
            </a:r>
            <a:endParaRPr lang="en-US" dirty="0"/>
          </a:p>
        </p:txBody>
      </p:sp>
      <p:sp>
        <p:nvSpPr>
          <p:cNvPr id="9" name="Rectangle 8">
            <a:extLst>
              <a:ext uri="{FF2B5EF4-FFF2-40B4-BE49-F238E27FC236}">
                <a16:creationId xmlns:a16="http://schemas.microsoft.com/office/drawing/2014/main" id="{842E474E-73C8-4933-819D-487B2E13A78B}"/>
              </a:ext>
            </a:extLst>
          </p:cNvPr>
          <p:cNvSpPr/>
          <p:nvPr/>
        </p:nvSpPr>
        <p:spPr>
          <a:xfrm>
            <a:off x="8365503" y="2025583"/>
            <a:ext cx="1854995" cy="369332"/>
          </a:xfrm>
          <a:prstGeom prst="rect">
            <a:avLst/>
          </a:prstGeom>
        </p:spPr>
        <p:txBody>
          <a:bodyPr wrap="none">
            <a:spAutoFit/>
          </a:bodyPr>
          <a:lstStyle/>
          <a:p>
            <a:r>
              <a:rPr lang="en-CA" b="1" dirty="0"/>
              <a:t>CPR on, PLT on</a:t>
            </a:r>
            <a:endParaRPr lang="en-US" dirty="0"/>
          </a:p>
        </p:txBody>
      </p:sp>
      <p:graphicFrame>
        <p:nvGraphicFramePr>
          <p:cNvPr id="10" name="Table 9">
            <a:extLst>
              <a:ext uri="{FF2B5EF4-FFF2-40B4-BE49-F238E27FC236}">
                <a16:creationId xmlns:a16="http://schemas.microsoft.com/office/drawing/2014/main" id="{BBE72CAD-9B15-4E88-986B-1F49E06C614B}"/>
              </a:ext>
            </a:extLst>
          </p:cNvPr>
          <p:cNvGraphicFramePr>
            <a:graphicFrameLocks noGrp="1"/>
          </p:cNvGraphicFramePr>
          <p:nvPr>
            <p:extLst>
              <p:ext uri="{D42A27DB-BD31-4B8C-83A1-F6EECF244321}">
                <p14:modId xmlns:p14="http://schemas.microsoft.com/office/powerpoint/2010/main" val="1138900221"/>
              </p:ext>
            </p:extLst>
          </p:nvPr>
        </p:nvGraphicFramePr>
        <p:xfrm>
          <a:off x="556124" y="2377123"/>
          <a:ext cx="5885316" cy="2762667"/>
        </p:xfrm>
        <a:graphic>
          <a:graphicData uri="http://schemas.openxmlformats.org/drawingml/2006/table">
            <a:tbl>
              <a:tblPr firstRow="1" firstCol="1" bandRow="1">
                <a:tableStyleId>{5940675A-B579-460E-94D1-54222C63F5DA}</a:tableStyleId>
              </a:tblPr>
              <a:tblGrid>
                <a:gridCol w="723506">
                  <a:extLst>
                    <a:ext uri="{9D8B030D-6E8A-4147-A177-3AD203B41FA5}">
                      <a16:colId xmlns:a16="http://schemas.microsoft.com/office/drawing/2014/main" val="3961357560"/>
                    </a:ext>
                  </a:extLst>
                </a:gridCol>
                <a:gridCol w="614322">
                  <a:extLst>
                    <a:ext uri="{9D8B030D-6E8A-4147-A177-3AD203B41FA5}">
                      <a16:colId xmlns:a16="http://schemas.microsoft.com/office/drawing/2014/main" val="859355051"/>
                    </a:ext>
                  </a:extLst>
                </a:gridCol>
                <a:gridCol w="615577">
                  <a:extLst>
                    <a:ext uri="{9D8B030D-6E8A-4147-A177-3AD203B41FA5}">
                      <a16:colId xmlns:a16="http://schemas.microsoft.com/office/drawing/2014/main" val="4166222918"/>
                    </a:ext>
                  </a:extLst>
                </a:gridCol>
                <a:gridCol w="615577">
                  <a:extLst>
                    <a:ext uri="{9D8B030D-6E8A-4147-A177-3AD203B41FA5}">
                      <a16:colId xmlns:a16="http://schemas.microsoft.com/office/drawing/2014/main" val="4188722365"/>
                    </a:ext>
                  </a:extLst>
                </a:gridCol>
                <a:gridCol w="431092">
                  <a:extLst>
                    <a:ext uri="{9D8B030D-6E8A-4147-A177-3AD203B41FA5}">
                      <a16:colId xmlns:a16="http://schemas.microsoft.com/office/drawing/2014/main" val="1788555597"/>
                    </a:ext>
                  </a:extLst>
                </a:gridCol>
                <a:gridCol w="434857">
                  <a:extLst>
                    <a:ext uri="{9D8B030D-6E8A-4147-A177-3AD203B41FA5}">
                      <a16:colId xmlns:a16="http://schemas.microsoft.com/office/drawing/2014/main" val="1445951843"/>
                    </a:ext>
                  </a:extLst>
                </a:gridCol>
                <a:gridCol w="527727">
                  <a:extLst>
                    <a:ext uri="{9D8B030D-6E8A-4147-A177-3AD203B41FA5}">
                      <a16:colId xmlns:a16="http://schemas.microsoft.com/office/drawing/2014/main" val="2504297221"/>
                    </a:ext>
                  </a:extLst>
                </a:gridCol>
                <a:gridCol w="527727">
                  <a:extLst>
                    <a:ext uri="{9D8B030D-6E8A-4147-A177-3AD203B41FA5}">
                      <a16:colId xmlns:a16="http://schemas.microsoft.com/office/drawing/2014/main" val="757290359"/>
                    </a:ext>
                  </a:extLst>
                </a:gridCol>
                <a:gridCol w="527727">
                  <a:extLst>
                    <a:ext uri="{9D8B030D-6E8A-4147-A177-3AD203B41FA5}">
                      <a16:colId xmlns:a16="http://schemas.microsoft.com/office/drawing/2014/main" val="3917770671"/>
                    </a:ext>
                  </a:extLst>
                </a:gridCol>
                <a:gridCol w="431092">
                  <a:extLst>
                    <a:ext uri="{9D8B030D-6E8A-4147-A177-3AD203B41FA5}">
                      <a16:colId xmlns:a16="http://schemas.microsoft.com/office/drawing/2014/main" val="767066498"/>
                    </a:ext>
                  </a:extLst>
                </a:gridCol>
                <a:gridCol w="436112">
                  <a:extLst>
                    <a:ext uri="{9D8B030D-6E8A-4147-A177-3AD203B41FA5}">
                      <a16:colId xmlns:a16="http://schemas.microsoft.com/office/drawing/2014/main" val="838793147"/>
                    </a:ext>
                  </a:extLst>
                </a:gridCol>
              </a:tblGrid>
              <a:tr h="164411">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58002">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58002">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-0.26%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0.07%</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-12.36%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-12.23%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-12.21%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164%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-37.66%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-36.43%</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-36.72%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145%</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-1.23%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-0.55%</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-0.66%</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58002">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0.11%</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0.04%</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0.09%</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0.02%</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0.06%</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0.04%</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-0.29%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-0.29%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-22.48%</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-21.82%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-22.38%</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-0.60%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-0.33%</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-0.38%</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108%</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58002">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LDB</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13009125"/>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0.11%</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0.34%</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0.31%</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108%</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ap="flat" cmpd="sng" algn="ctr">
                      <a:solidFill>
                        <a:schemeClr val="tx1"/>
                      </a:solidFill>
                      <a:prstDash val="solid"/>
                      <a:round/>
                      <a:headEnd type="none" w="med" len="med"/>
                      <a:tailEnd type="none" w="med" len="med"/>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0.08%</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0.30%</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105%</a:t>
                      </a: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-0.52%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0.37%</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111%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97%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0.00%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-5.30%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-5.56%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-5.44%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-0.20%</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-0.22%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0.01%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-13.39%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-13.57%</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-13.88%</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108%</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-0.35%</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-0.26%</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graphicFrame>
        <p:nvGraphicFramePr>
          <p:cNvPr id="12" name="Table 11">
            <a:extLst>
              <a:ext uri="{FF2B5EF4-FFF2-40B4-BE49-F238E27FC236}">
                <a16:creationId xmlns:a16="http://schemas.microsoft.com/office/drawing/2014/main" id="{44F7FC7D-C3FF-4688-8A4A-0B9C244AE271}"/>
              </a:ext>
            </a:extLst>
          </p:cNvPr>
          <p:cNvGraphicFramePr>
            <a:graphicFrameLocks noGrp="1"/>
          </p:cNvGraphicFramePr>
          <p:nvPr>
            <p:extLst>
              <p:ext uri="{D42A27DB-BD31-4B8C-83A1-F6EECF244321}">
                <p14:modId xmlns:p14="http://schemas.microsoft.com/office/powerpoint/2010/main" val="4213140188"/>
              </p:ext>
            </p:extLst>
          </p:nvPr>
        </p:nvGraphicFramePr>
        <p:xfrm>
          <a:off x="6564307" y="2377122"/>
          <a:ext cx="5161810" cy="2762667"/>
        </p:xfrm>
        <a:graphic>
          <a:graphicData uri="http://schemas.openxmlformats.org/drawingml/2006/table">
            <a:tbl>
              <a:tblPr firstRow="1" firstCol="1" bandRow="1">
                <a:tableStyleId>{5940675A-B579-460E-94D1-54222C63F5DA}</a:tableStyleId>
              </a:tblPr>
              <a:tblGrid>
                <a:gridCol w="614322">
                  <a:extLst>
                    <a:ext uri="{9D8B030D-6E8A-4147-A177-3AD203B41FA5}">
                      <a16:colId xmlns:a16="http://schemas.microsoft.com/office/drawing/2014/main" val="859355051"/>
                    </a:ext>
                  </a:extLst>
                </a:gridCol>
                <a:gridCol w="615577">
                  <a:extLst>
                    <a:ext uri="{9D8B030D-6E8A-4147-A177-3AD203B41FA5}">
                      <a16:colId xmlns:a16="http://schemas.microsoft.com/office/drawing/2014/main" val="4166222918"/>
                    </a:ext>
                  </a:extLst>
                </a:gridCol>
                <a:gridCol w="615577">
                  <a:extLst>
                    <a:ext uri="{9D8B030D-6E8A-4147-A177-3AD203B41FA5}">
                      <a16:colId xmlns:a16="http://schemas.microsoft.com/office/drawing/2014/main" val="4188722365"/>
                    </a:ext>
                  </a:extLst>
                </a:gridCol>
                <a:gridCol w="431092">
                  <a:extLst>
                    <a:ext uri="{9D8B030D-6E8A-4147-A177-3AD203B41FA5}">
                      <a16:colId xmlns:a16="http://schemas.microsoft.com/office/drawing/2014/main" val="1788555597"/>
                    </a:ext>
                  </a:extLst>
                </a:gridCol>
                <a:gridCol w="434857">
                  <a:extLst>
                    <a:ext uri="{9D8B030D-6E8A-4147-A177-3AD203B41FA5}">
                      <a16:colId xmlns:a16="http://schemas.microsoft.com/office/drawing/2014/main" val="1445951843"/>
                    </a:ext>
                  </a:extLst>
                </a:gridCol>
                <a:gridCol w="527727">
                  <a:extLst>
                    <a:ext uri="{9D8B030D-6E8A-4147-A177-3AD203B41FA5}">
                      <a16:colId xmlns:a16="http://schemas.microsoft.com/office/drawing/2014/main" val="2504297221"/>
                    </a:ext>
                  </a:extLst>
                </a:gridCol>
                <a:gridCol w="527727">
                  <a:extLst>
                    <a:ext uri="{9D8B030D-6E8A-4147-A177-3AD203B41FA5}">
                      <a16:colId xmlns:a16="http://schemas.microsoft.com/office/drawing/2014/main" val="757290359"/>
                    </a:ext>
                  </a:extLst>
                </a:gridCol>
                <a:gridCol w="527727">
                  <a:extLst>
                    <a:ext uri="{9D8B030D-6E8A-4147-A177-3AD203B41FA5}">
                      <a16:colId xmlns:a16="http://schemas.microsoft.com/office/drawing/2014/main" val="3917770671"/>
                    </a:ext>
                  </a:extLst>
                </a:gridCol>
                <a:gridCol w="431092">
                  <a:extLst>
                    <a:ext uri="{9D8B030D-6E8A-4147-A177-3AD203B41FA5}">
                      <a16:colId xmlns:a16="http://schemas.microsoft.com/office/drawing/2014/main" val="767066498"/>
                    </a:ext>
                  </a:extLst>
                </a:gridCol>
                <a:gridCol w="436112">
                  <a:extLst>
                    <a:ext uri="{9D8B030D-6E8A-4147-A177-3AD203B41FA5}">
                      <a16:colId xmlns:a16="http://schemas.microsoft.com/office/drawing/2014/main" val="838793147"/>
                    </a:ext>
                  </a:extLst>
                </a:gridCol>
              </a:tblGrid>
              <a:tr h="164411">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58002">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106%</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95%</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-15.56%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-14.03%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-14.13%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176%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97%</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-0.05%</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-44.93%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-41.11%</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-41.34%</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160%</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78%</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-0.14%</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-0.19%</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58002">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kern="1200" dirty="0">
                          <a:solidFill>
                            <a:schemeClr val="tx1"/>
                          </a:solidFill>
                          <a:effectLst/>
                          <a:latin typeface="Arial" panose="020B0604020202020204" pitchFamily="34" charset="0"/>
                          <a:ea typeface="Times New Roman" panose="02020603050405020304" pitchFamily="18" charset="0"/>
                          <a:cs typeface="+mn-cs"/>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0.23%</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0.13%</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0.20%</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104%</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105%</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0.06%</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0.00%</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104%</a:t>
                      </a: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0.41%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0.37%</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0.41%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-11.99%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-11.69%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-11.97%</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111%</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-0.12%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-25.91%</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-24.62%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-25.03%</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106%</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-0.35%</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-0.21%</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104%</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58002">
                <a:tc gridSpan="10">
                  <a:txBody>
                    <a:bodyPr/>
                    <a:lstStyle/>
                    <a:p>
                      <a:pPr algn="ctr"/>
                      <a:r>
                        <a:rPr lang="en-US" sz="900" b="1" kern="1200" dirty="0">
                          <a:solidFill>
                            <a:schemeClr val="tx1"/>
                          </a:solidFill>
                          <a:effectLst/>
                          <a:latin typeface="Arial" panose="020B0604020202020204" pitchFamily="34" charset="0"/>
                          <a:cs typeface="+mn-cs"/>
                        </a:rPr>
                        <a:t>LDB</a:t>
                      </a: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13009125"/>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0.30%</a:t>
                      </a: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0.60%</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0.27%</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115%</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107%</a:t>
                      </a: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0.01%</a:t>
                      </a:r>
                    </a:p>
                  </a:txBody>
                  <a:tcPr marL="68580" marR="68580" marT="0" marB="0" anchor="ctr">
                    <a:lnL w="12700" cap="flat" cmpd="sng" algn="ctr">
                      <a:solidFill>
                        <a:schemeClr val="tx1"/>
                      </a:solidFill>
                      <a:prstDash val="solid"/>
                      <a:round/>
                      <a:headEnd type="none" w="med" len="med"/>
                      <a:tailEnd type="none" w="med" len="med"/>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0.26%</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0.19%</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101%</a:t>
                      </a: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106%</a:t>
                      </a: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0.36%</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1.28%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0.86%</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118%</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-0.03%</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0.62%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0.22%</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102%</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-6.39%</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-6.84%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-7.53%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113%</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-0.27%</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-0.04%</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-0.40%</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103%</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-14.92%</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-14.78%</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-14.82%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110%</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100%</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-0.17%</a:t>
                      </a: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-0.12%</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Arial" panose="020B0604020202020204" pitchFamily="34" charset="0"/>
                          <a:ea typeface="Times New Roman" panose="02020603050405020304" pitchFamily="18" charset="0"/>
                          <a:cs typeface="+mn-cs"/>
                        </a:rPr>
                        <a:t>-0.09%</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99%</a:t>
                      </a: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Arial" panose="020B0604020202020204" pitchFamily="34" charset="0"/>
                          <a:ea typeface="Times New Roman" panose="02020603050405020304" pitchFamily="18" charset="0"/>
                          <a:cs typeface="+mn-cs"/>
                        </a:rPr>
                        <a:t>108%</a:t>
                      </a: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spTree>
    <p:extLst>
      <p:ext uri="{BB962C8B-B14F-4D97-AF65-F5344CB8AC3E}">
        <p14:creationId xmlns:p14="http://schemas.microsoft.com/office/powerpoint/2010/main" val="1901614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a:xfrm>
            <a:off x="472173" y="575576"/>
            <a:ext cx="11818887" cy="429028"/>
          </a:xfrm>
        </p:spPr>
        <p:txBody>
          <a:bodyPr/>
          <a:lstStyle/>
          <a:p>
            <a:r>
              <a:rPr lang="en-US" dirty="0"/>
              <a:t>Experimental results – Test 2</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33257" y="1338350"/>
            <a:ext cx="11202619" cy="3595457"/>
          </a:xfrm>
        </p:spPr>
        <p:txBody>
          <a:bodyPr/>
          <a:lstStyle/>
          <a:p>
            <a:r>
              <a:rPr lang="en-US" dirty="0"/>
              <a:t>Padding with 4 lines above and 4 left columns</a:t>
            </a:r>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
        <p:nvSpPr>
          <p:cNvPr id="8" name="Rectangle 7">
            <a:extLst>
              <a:ext uri="{FF2B5EF4-FFF2-40B4-BE49-F238E27FC236}">
                <a16:creationId xmlns:a16="http://schemas.microsoft.com/office/drawing/2014/main" id="{7E6CA1B9-479C-4598-A7AA-DE97B786F344}"/>
              </a:ext>
            </a:extLst>
          </p:cNvPr>
          <p:cNvSpPr/>
          <p:nvPr/>
        </p:nvSpPr>
        <p:spPr>
          <a:xfrm>
            <a:off x="2480187" y="2043377"/>
            <a:ext cx="1854995" cy="369332"/>
          </a:xfrm>
          <a:prstGeom prst="rect">
            <a:avLst/>
          </a:prstGeom>
        </p:spPr>
        <p:txBody>
          <a:bodyPr wrap="none">
            <a:spAutoFit/>
          </a:bodyPr>
          <a:lstStyle/>
          <a:p>
            <a:r>
              <a:rPr lang="en-CA" b="1" dirty="0"/>
              <a:t>CPR on, PLT off</a:t>
            </a:r>
            <a:endParaRPr lang="en-US" dirty="0"/>
          </a:p>
        </p:txBody>
      </p:sp>
      <p:sp>
        <p:nvSpPr>
          <p:cNvPr id="9" name="Rectangle 8">
            <a:extLst>
              <a:ext uri="{FF2B5EF4-FFF2-40B4-BE49-F238E27FC236}">
                <a16:creationId xmlns:a16="http://schemas.microsoft.com/office/drawing/2014/main" id="{842E474E-73C8-4933-819D-487B2E13A78B}"/>
              </a:ext>
            </a:extLst>
          </p:cNvPr>
          <p:cNvSpPr/>
          <p:nvPr/>
        </p:nvSpPr>
        <p:spPr>
          <a:xfrm>
            <a:off x="8365503" y="2025583"/>
            <a:ext cx="1854995" cy="369332"/>
          </a:xfrm>
          <a:prstGeom prst="rect">
            <a:avLst/>
          </a:prstGeom>
        </p:spPr>
        <p:txBody>
          <a:bodyPr wrap="none">
            <a:spAutoFit/>
          </a:bodyPr>
          <a:lstStyle/>
          <a:p>
            <a:r>
              <a:rPr lang="en-CA" b="1" dirty="0"/>
              <a:t>CPR on, PLT on</a:t>
            </a:r>
            <a:endParaRPr lang="en-US" dirty="0"/>
          </a:p>
        </p:txBody>
      </p:sp>
      <p:graphicFrame>
        <p:nvGraphicFramePr>
          <p:cNvPr id="10" name="Table 9">
            <a:extLst>
              <a:ext uri="{FF2B5EF4-FFF2-40B4-BE49-F238E27FC236}">
                <a16:creationId xmlns:a16="http://schemas.microsoft.com/office/drawing/2014/main" id="{BBE72CAD-9B15-4E88-986B-1F49E06C614B}"/>
              </a:ext>
            </a:extLst>
          </p:cNvPr>
          <p:cNvGraphicFramePr>
            <a:graphicFrameLocks noGrp="1"/>
          </p:cNvGraphicFramePr>
          <p:nvPr>
            <p:extLst/>
          </p:nvPr>
        </p:nvGraphicFramePr>
        <p:xfrm>
          <a:off x="556124" y="2377123"/>
          <a:ext cx="5885316" cy="2762667"/>
        </p:xfrm>
        <a:graphic>
          <a:graphicData uri="http://schemas.openxmlformats.org/drawingml/2006/table">
            <a:tbl>
              <a:tblPr firstRow="1" firstCol="1" bandRow="1">
                <a:tableStyleId>{5940675A-B579-460E-94D1-54222C63F5DA}</a:tableStyleId>
              </a:tblPr>
              <a:tblGrid>
                <a:gridCol w="723506">
                  <a:extLst>
                    <a:ext uri="{9D8B030D-6E8A-4147-A177-3AD203B41FA5}">
                      <a16:colId xmlns:a16="http://schemas.microsoft.com/office/drawing/2014/main" val="3961357560"/>
                    </a:ext>
                  </a:extLst>
                </a:gridCol>
                <a:gridCol w="614322">
                  <a:extLst>
                    <a:ext uri="{9D8B030D-6E8A-4147-A177-3AD203B41FA5}">
                      <a16:colId xmlns:a16="http://schemas.microsoft.com/office/drawing/2014/main" val="859355051"/>
                    </a:ext>
                  </a:extLst>
                </a:gridCol>
                <a:gridCol w="615577">
                  <a:extLst>
                    <a:ext uri="{9D8B030D-6E8A-4147-A177-3AD203B41FA5}">
                      <a16:colId xmlns:a16="http://schemas.microsoft.com/office/drawing/2014/main" val="4166222918"/>
                    </a:ext>
                  </a:extLst>
                </a:gridCol>
                <a:gridCol w="615577">
                  <a:extLst>
                    <a:ext uri="{9D8B030D-6E8A-4147-A177-3AD203B41FA5}">
                      <a16:colId xmlns:a16="http://schemas.microsoft.com/office/drawing/2014/main" val="4188722365"/>
                    </a:ext>
                  </a:extLst>
                </a:gridCol>
                <a:gridCol w="431092">
                  <a:extLst>
                    <a:ext uri="{9D8B030D-6E8A-4147-A177-3AD203B41FA5}">
                      <a16:colId xmlns:a16="http://schemas.microsoft.com/office/drawing/2014/main" val="1788555597"/>
                    </a:ext>
                  </a:extLst>
                </a:gridCol>
                <a:gridCol w="434857">
                  <a:extLst>
                    <a:ext uri="{9D8B030D-6E8A-4147-A177-3AD203B41FA5}">
                      <a16:colId xmlns:a16="http://schemas.microsoft.com/office/drawing/2014/main" val="1445951843"/>
                    </a:ext>
                  </a:extLst>
                </a:gridCol>
                <a:gridCol w="527727">
                  <a:extLst>
                    <a:ext uri="{9D8B030D-6E8A-4147-A177-3AD203B41FA5}">
                      <a16:colId xmlns:a16="http://schemas.microsoft.com/office/drawing/2014/main" val="2504297221"/>
                    </a:ext>
                  </a:extLst>
                </a:gridCol>
                <a:gridCol w="527727">
                  <a:extLst>
                    <a:ext uri="{9D8B030D-6E8A-4147-A177-3AD203B41FA5}">
                      <a16:colId xmlns:a16="http://schemas.microsoft.com/office/drawing/2014/main" val="757290359"/>
                    </a:ext>
                  </a:extLst>
                </a:gridCol>
                <a:gridCol w="527727">
                  <a:extLst>
                    <a:ext uri="{9D8B030D-6E8A-4147-A177-3AD203B41FA5}">
                      <a16:colId xmlns:a16="http://schemas.microsoft.com/office/drawing/2014/main" val="3917770671"/>
                    </a:ext>
                  </a:extLst>
                </a:gridCol>
                <a:gridCol w="431092">
                  <a:extLst>
                    <a:ext uri="{9D8B030D-6E8A-4147-A177-3AD203B41FA5}">
                      <a16:colId xmlns:a16="http://schemas.microsoft.com/office/drawing/2014/main" val="767066498"/>
                    </a:ext>
                  </a:extLst>
                </a:gridCol>
                <a:gridCol w="436112">
                  <a:extLst>
                    <a:ext uri="{9D8B030D-6E8A-4147-A177-3AD203B41FA5}">
                      <a16:colId xmlns:a16="http://schemas.microsoft.com/office/drawing/2014/main" val="838793147"/>
                    </a:ext>
                  </a:extLst>
                </a:gridCol>
              </a:tblGrid>
              <a:tr h="164411">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58002">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58002">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-0.31%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-12.75%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-12.69%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-12.63%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163%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-0.88%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-0.87%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-0.74%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-38.73%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-37.67%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-37.94%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-3.05%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-2.59%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-2.65%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58002">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0.07%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-10.38%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-10.46%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-10.56%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-0.65%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-0.66%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-0.74%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-23.23%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-22.68%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-23.25%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-1.64%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LDB</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000">
                        <a:effectLst/>
                        <a:latin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a:effectLst/>
                        <a:latin typeface="Times New Roman" panose="02020603050405020304" pitchFamily="18" charset="0"/>
                      </a:endParaRPr>
                    </a:p>
                  </a:txBody>
                  <a:tcPr marL="68580" marR="68580" marT="0" marB="0" anchor="b"/>
                </a:tc>
                <a:tc>
                  <a:txBody>
                    <a:bodyPr/>
                    <a:lstStyle/>
                    <a:p>
                      <a:endParaRPr lang="en-US" sz="1000" dirty="0">
                        <a:effectLst/>
                        <a:latin typeface="Times New Roman" panose="02020603050405020304" pitchFamily="18" charset="0"/>
                      </a:endParaRPr>
                    </a:p>
                  </a:txBody>
                  <a:tcPr marL="68580" marR="68580" marT="0" marB="0" anchor="b"/>
                </a:tc>
                <a:extLst>
                  <a:ext uri="{0D108BD9-81ED-4DB2-BD59-A6C34878D82A}">
                    <a16:rowId xmlns:a16="http://schemas.microsoft.com/office/drawing/2014/main" val="2213009125"/>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-5.42%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-5.56%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-5.81%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-13.96%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-14.22%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-14.45%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graphicFrame>
        <p:nvGraphicFramePr>
          <p:cNvPr id="12" name="Table 11">
            <a:extLst>
              <a:ext uri="{FF2B5EF4-FFF2-40B4-BE49-F238E27FC236}">
                <a16:creationId xmlns:a16="http://schemas.microsoft.com/office/drawing/2014/main" id="{44F7FC7D-C3FF-4688-8A4A-0B9C244AE271}"/>
              </a:ext>
            </a:extLst>
          </p:cNvPr>
          <p:cNvGraphicFramePr>
            <a:graphicFrameLocks noGrp="1"/>
          </p:cNvGraphicFramePr>
          <p:nvPr>
            <p:extLst/>
          </p:nvPr>
        </p:nvGraphicFramePr>
        <p:xfrm>
          <a:off x="6564307" y="2377122"/>
          <a:ext cx="5161810" cy="2762667"/>
        </p:xfrm>
        <a:graphic>
          <a:graphicData uri="http://schemas.openxmlformats.org/drawingml/2006/table">
            <a:tbl>
              <a:tblPr firstRow="1" firstCol="1" bandRow="1">
                <a:tableStyleId>{5940675A-B579-460E-94D1-54222C63F5DA}</a:tableStyleId>
              </a:tblPr>
              <a:tblGrid>
                <a:gridCol w="614322">
                  <a:extLst>
                    <a:ext uri="{9D8B030D-6E8A-4147-A177-3AD203B41FA5}">
                      <a16:colId xmlns:a16="http://schemas.microsoft.com/office/drawing/2014/main" val="859355051"/>
                    </a:ext>
                  </a:extLst>
                </a:gridCol>
                <a:gridCol w="615577">
                  <a:extLst>
                    <a:ext uri="{9D8B030D-6E8A-4147-A177-3AD203B41FA5}">
                      <a16:colId xmlns:a16="http://schemas.microsoft.com/office/drawing/2014/main" val="4166222918"/>
                    </a:ext>
                  </a:extLst>
                </a:gridCol>
                <a:gridCol w="615577">
                  <a:extLst>
                    <a:ext uri="{9D8B030D-6E8A-4147-A177-3AD203B41FA5}">
                      <a16:colId xmlns:a16="http://schemas.microsoft.com/office/drawing/2014/main" val="4188722365"/>
                    </a:ext>
                  </a:extLst>
                </a:gridCol>
                <a:gridCol w="431092">
                  <a:extLst>
                    <a:ext uri="{9D8B030D-6E8A-4147-A177-3AD203B41FA5}">
                      <a16:colId xmlns:a16="http://schemas.microsoft.com/office/drawing/2014/main" val="1788555597"/>
                    </a:ext>
                  </a:extLst>
                </a:gridCol>
                <a:gridCol w="434857">
                  <a:extLst>
                    <a:ext uri="{9D8B030D-6E8A-4147-A177-3AD203B41FA5}">
                      <a16:colId xmlns:a16="http://schemas.microsoft.com/office/drawing/2014/main" val="1445951843"/>
                    </a:ext>
                  </a:extLst>
                </a:gridCol>
                <a:gridCol w="527727">
                  <a:extLst>
                    <a:ext uri="{9D8B030D-6E8A-4147-A177-3AD203B41FA5}">
                      <a16:colId xmlns:a16="http://schemas.microsoft.com/office/drawing/2014/main" val="2504297221"/>
                    </a:ext>
                  </a:extLst>
                </a:gridCol>
                <a:gridCol w="527727">
                  <a:extLst>
                    <a:ext uri="{9D8B030D-6E8A-4147-A177-3AD203B41FA5}">
                      <a16:colId xmlns:a16="http://schemas.microsoft.com/office/drawing/2014/main" val="757290359"/>
                    </a:ext>
                  </a:extLst>
                </a:gridCol>
                <a:gridCol w="527727">
                  <a:extLst>
                    <a:ext uri="{9D8B030D-6E8A-4147-A177-3AD203B41FA5}">
                      <a16:colId xmlns:a16="http://schemas.microsoft.com/office/drawing/2014/main" val="3917770671"/>
                    </a:ext>
                  </a:extLst>
                </a:gridCol>
                <a:gridCol w="431092">
                  <a:extLst>
                    <a:ext uri="{9D8B030D-6E8A-4147-A177-3AD203B41FA5}">
                      <a16:colId xmlns:a16="http://schemas.microsoft.com/office/drawing/2014/main" val="767066498"/>
                    </a:ext>
                  </a:extLst>
                </a:gridCol>
                <a:gridCol w="436112">
                  <a:extLst>
                    <a:ext uri="{9D8B030D-6E8A-4147-A177-3AD203B41FA5}">
                      <a16:colId xmlns:a16="http://schemas.microsoft.com/office/drawing/2014/main" val="838793147"/>
                    </a:ext>
                  </a:extLst>
                </a:gridCol>
              </a:tblGrid>
              <a:tr h="164411">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58002">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-15.84%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-14.37%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-14.51%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176%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-0.53%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5800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-45.56%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-41.94%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-42.16%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79%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58002">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-12.24%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-11.99%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-12.25%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-26.40%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-25.23%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-25.65%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104%</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58002">
                <a:tc gridSpan="10">
                  <a:txBody>
                    <a:bodyPr/>
                    <a:lstStyle/>
                    <a:p>
                      <a:pPr algn="ctr"/>
                      <a:r>
                        <a:rPr lang="en-US" sz="1000" b="1" dirty="0">
                          <a:effectLst/>
                          <a:latin typeface="Times New Roman" panose="02020603050405020304" pitchFamily="18" charset="0"/>
                        </a:rPr>
                        <a:t>LDB</a:t>
                      </a: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000" dirty="0">
                        <a:effectLst/>
                        <a:latin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tc hMerge="1">
                  <a:txBody>
                    <a:bodyPr/>
                    <a:lstStyle/>
                    <a:p>
                      <a:endParaRPr lang="en-US" sz="1000" dirty="0">
                        <a:effectLst/>
                        <a:latin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13009125"/>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0.25%</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-0.41%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-6.55%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-7.04%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-7.35%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-0.50%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667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-15.30%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-15.22%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Times New Roman" panose="02020603050405020304" pitchFamily="18" charset="0"/>
                        </a:rPr>
                        <a:t>-15.24%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-0.63%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-0.67%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-0.60%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alpha val="90000"/>
                      </a:srgb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spTree>
    <p:extLst>
      <p:ext uri="{BB962C8B-B14F-4D97-AF65-F5344CB8AC3E}">
        <p14:creationId xmlns:p14="http://schemas.microsoft.com/office/powerpoint/2010/main" val="1180206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A8227-8F95-43FF-9F7B-0AA7073BFBDD}"/>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9F54CA17-A290-40B0-948A-4952FEF00449}"/>
              </a:ext>
            </a:extLst>
          </p:cNvPr>
          <p:cNvSpPr>
            <a:spLocks noGrp="1"/>
          </p:cNvSpPr>
          <p:nvPr>
            <p:ph type="subTitle" idx="1"/>
          </p:nvPr>
        </p:nvSpPr>
        <p:spPr>
          <a:xfrm>
            <a:off x="479793" y="1132232"/>
            <a:ext cx="11202619" cy="4648808"/>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Padding to the CPR area has been proposed</a:t>
            </a:r>
          </a:p>
          <a:p>
            <a:pPr marL="342900" indent="-342900">
              <a:buFont typeface="Arial" panose="020B0604020202020204" pitchFamily="34" charset="0"/>
              <a:buChar char="•"/>
            </a:pPr>
            <a:r>
              <a:rPr lang="en-US" dirty="0"/>
              <a:t>The proposed method provides gains without additional memory cost</a:t>
            </a:r>
          </a:p>
          <a:p>
            <a:endParaRPr lang="en-US" dirty="0"/>
          </a:p>
        </p:txBody>
      </p:sp>
      <p:sp>
        <p:nvSpPr>
          <p:cNvPr id="4" name="Footer Placeholder 3">
            <a:extLst>
              <a:ext uri="{FF2B5EF4-FFF2-40B4-BE49-F238E27FC236}">
                <a16:creationId xmlns:a16="http://schemas.microsoft.com/office/drawing/2014/main" id="{A5E45CC0-82BB-4FEB-899C-30377B80650F}"/>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2519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235</TotalTime>
  <Words>1446</Words>
  <Application>Microsoft Office PowerPoint</Application>
  <PresentationFormat>Widescreen</PresentationFormat>
  <Paragraphs>606</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Century Gothic</vt:lpstr>
      <vt:lpstr>Lucida Grande</vt:lpstr>
      <vt:lpstr>Microsoft Sans Serif</vt:lpstr>
      <vt:lpstr>Times New Roman</vt:lpstr>
      <vt:lpstr>Qualcomm</vt:lpstr>
      <vt:lpstr>JVET-M0151 – CE8-related: Virtual search area for  current picture referencing (CPR)</vt:lpstr>
      <vt:lpstr>Proposed padding the CPR area with line buffer</vt:lpstr>
      <vt:lpstr>Experimental results – Test 1</vt:lpstr>
      <vt:lpstr>Experimental results – Test 2</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51</cp:revision>
  <dcterms:created xsi:type="dcterms:W3CDTF">2018-11-06T17:03:09Z</dcterms:created>
  <dcterms:modified xsi:type="dcterms:W3CDTF">2019-01-09T19:55:04Z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