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handoutMasterIdLst>
    <p:handoutMasterId r:id="rId8"/>
  </p:handoutMasterIdLst>
  <p:sldIdLst>
    <p:sldId id="256" r:id="rId2"/>
    <p:sldId id="1087" r:id="rId3"/>
    <p:sldId id="1085" r:id="rId4"/>
    <p:sldId id="1090" r:id="rId5"/>
    <p:sldId id="334" r:id="rId6"/>
  </p:sldIdLst>
  <p:sldSz cx="9144000" cy="6858000" type="screen4x3"/>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95" d="100"/>
          <a:sy n="95" d="100"/>
        </p:scale>
        <p:origin x="426" y="9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1/3/2019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6863" y="555625"/>
            <a:ext cx="3722687" cy="2792413"/>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4120478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42075328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r>
              <a:rPr lang="en-CA" sz="3200" b="1" dirty="0"/>
              <a:t>CE4-related: Modification on Merge List</a:t>
            </a: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Yu Han, Wei-Jung Chien, Dmytro Rusanovskyy, Yung-Hsuan Chao, Chun-Chi Chen, Hongtao Wang, Han Huang, Chao-Hsiung Hung, Yan Zhang,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CA" dirty="0"/>
              <a:t>Technical description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This contribution presents a change on merge list: reduces the number of pairwise candidates from 6 to 1 which removes the dependency on HMVP candidates;</a:t>
            </a:r>
          </a:p>
          <a:p>
            <a:pPr lvl="1"/>
            <a:r>
              <a:rPr lang="en-CA" sz="1600" dirty="0"/>
              <a:t>In VTM3.0, the number of checking pairs of pairwise candidates are defined as {(0, 1), (0, 2), (1, 2), (0, 3), (1, 3), (2, 3)};</a:t>
            </a:r>
          </a:p>
          <a:p>
            <a:pPr lvl="1"/>
            <a:r>
              <a:rPr lang="en-CA" sz="1600" dirty="0"/>
              <a:t>In this contribution, the number of checking pair of pairwise candidates is reduced from 6 to 1. Only the combination of {(0, 1)} will be checked. Insert the pairwise candidate in front of HMVP.</a:t>
            </a:r>
          </a:p>
          <a:p>
            <a:pPr lvl="1"/>
            <a:r>
              <a:rPr lang="en-CA" sz="1600" dirty="0"/>
              <a:t>Remove the restriction of HMVP candidates can not be the last candidates in the merge list.</a:t>
            </a:r>
          </a:p>
          <a:p>
            <a:r>
              <a:rPr lang="en-CA" sz="2000" dirty="0"/>
              <a:t>For the “VTM3.0 as reference” tests in RA case with the size of merge list equal to 6, the presented simplification method achieved -0.02% coding gain.</a:t>
            </a:r>
            <a:endParaRPr lang="en-US" sz="2000"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CA" dirty="0"/>
              <a:t>Technical description</a:t>
            </a:r>
            <a:endParaRPr lang="en-US" dirty="0"/>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a:xfrm>
            <a:off x="381000" y="1719071"/>
            <a:ext cx="3306745" cy="2883073"/>
          </a:xfrm>
        </p:spPr>
        <p:txBody>
          <a:bodyPr/>
          <a:lstStyle/>
          <a:p>
            <a:r>
              <a:rPr lang="en-CA" sz="2000" dirty="0"/>
              <a:t>Merge list in VTM3.0:</a:t>
            </a:r>
          </a:p>
          <a:p>
            <a:pPr marL="465677" lvl="1" indent="-342900">
              <a:buFont typeface="+mj-lt"/>
              <a:buAutoNum type="arabicPeriod"/>
            </a:pPr>
            <a:r>
              <a:rPr lang="en-CA" sz="1600" dirty="0"/>
              <a:t>Spatial candidates for blocks A1, B1, B0 and A0.</a:t>
            </a:r>
            <a:endParaRPr lang="en-US" sz="1600" dirty="0"/>
          </a:p>
          <a:p>
            <a:pPr marL="465677" lvl="1" indent="-342900">
              <a:buFont typeface="+mj-lt"/>
              <a:buAutoNum type="arabicPeriod"/>
            </a:pPr>
            <a:r>
              <a:rPr lang="en-CA" sz="1600" dirty="0"/>
              <a:t>If number of candidates less than 4, add B2.</a:t>
            </a:r>
            <a:endParaRPr lang="en-US" sz="1600" dirty="0"/>
          </a:p>
          <a:p>
            <a:pPr marL="465677" lvl="1" indent="-342900">
              <a:buFont typeface="+mj-lt"/>
              <a:buAutoNum type="arabicPeriod"/>
            </a:pPr>
            <a:r>
              <a:rPr lang="en-CA" sz="1600" dirty="0"/>
              <a:t>TMVP candidate.</a:t>
            </a:r>
            <a:endParaRPr lang="en-US" sz="1600" dirty="0"/>
          </a:p>
          <a:p>
            <a:pPr marL="465677" lvl="1" indent="-342900">
              <a:buFont typeface="+mj-lt"/>
              <a:buAutoNum type="arabicPeriod"/>
            </a:pPr>
            <a:r>
              <a:rPr lang="en-CA" sz="1600" dirty="0"/>
              <a:t>HMVP candidates (check 5).</a:t>
            </a:r>
            <a:endParaRPr lang="en-US" sz="1600" dirty="0"/>
          </a:p>
          <a:p>
            <a:pPr marL="465677" lvl="1" indent="-342900">
              <a:buFont typeface="+mj-lt"/>
              <a:buAutoNum type="arabicPeriod"/>
            </a:pPr>
            <a:r>
              <a:rPr lang="en-CA" sz="1600" dirty="0"/>
              <a:t>Pairwise candidates (check 6).</a:t>
            </a:r>
            <a:endParaRPr lang="en-US" sz="1600" dirty="0"/>
          </a:p>
          <a:p>
            <a:pPr marL="465677" lvl="1" indent="-342900">
              <a:buFont typeface="+mj-lt"/>
              <a:buAutoNum type="arabicPeriod"/>
            </a:pPr>
            <a:r>
              <a:rPr lang="en-CA" sz="1600" dirty="0"/>
              <a:t>Zero candidates.</a:t>
            </a:r>
            <a:endParaRPr lang="en-US" sz="1600" dirty="0"/>
          </a:p>
          <a:p>
            <a:pPr lvl="1"/>
            <a:endParaRPr lang="en-CA" sz="1600" dirty="0"/>
          </a:p>
        </p:txBody>
      </p:sp>
      <p:sp>
        <p:nvSpPr>
          <p:cNvPr id="2" name="Footer Placeholder 1">
            <a:extLst>
              <a:ext uri="{FF2B5EF4-FFF2-40B4-BE49-F238E27FC236}">
                <a16:creationId xmlns:a16="http://schemas.microsoft.com/office/drawing/2014/main" id="{2514C340-5F3B-4364-8BCD-F76E737B941D}"/>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Rectangle 2">
            <a:extLst>
              <a:ext uri="{FF2B5EF4-FFF2-40B4-BE49-F238E27FC236}">
                <a16:creationId xmlns:a16="http://schemas.microsoft.com/office/drawing/2014/main" id="{25E860ED-C854-4C12-8D45-27FF9518AAAD}"/>
              </a:ext>
            </a:extLst>
          </p:cNvPr>
          <p:cNvSpPr>
            <a:spLocks noChangeArrowheads="1"/>
          </p:cNvSpPr>
          <p:nvPr/>
        </p:nvSpPr>
        <p:spPr bwMode="auto">
          <a:xfrm>
            <a:off x="2357306" y="29193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Content Placeholder 4">
            <a:extLst>
              <a:ext uri="{FF2B5EF4-FFF2-40B4-BE49-F238E27FC236}">
                <a16:creationId xmlns:a16="http://schemas.microsoft.com/office/drawing/2014/main" id="{5318FF0A-766F-4EC4-BE80-9AFF8E20D8E9}"/>
              </a:ext>
            </a:extLst>
          </p:cNvPr>
          <p:cNvSpPr txBox="1">
            <a:spLocks/>
          </p:cNvSpPr>
          <p:nvPr/>
        </p:nvSpPr>
        <p:spPr>
          <a:xfrm>
            <a:off x="5275933" y="1719071"/>
            <a:ext cx="3306745" cy="2883073"/>
          </a:xfrm>
          <a:prstGeom prst="rect">
            <a:avLst/>
          </a:prstGeom>
        </p:spPr>
        <p:txBody>
          <a:bodyPr vert="horz" lIns="0" tIns="0" rIns="0" bIns="0" rtlCol="0">
            <a:noAutofit/>
          </a:bodyPr>
          <a:lst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a:lstStyle>
          <a:p>
            <a:r>
              <a:rPr lang="en-CA" sz="2000" dirty="0"/>
              <a:t>Modification on merge list:</a:t>
            </a:r>
          </a:p>
          <a:p>
            <a:pPr marL="465677" lvl="1" indent="-342900">
              <a:buFont typeface="+mj-lt"/>
              <a:buAutoNum type="arabicPeriod"/>
            </a:pPr>
            <a:r>
              <a:rPr lang="en-CA" sz="1600" dirty="0"/>
              <a:t>Spatial candidates for blocks A1, B1, B0 and A0.</a:t>
            </a:r>
            <a:endParaRPr lang="en-US" sz="1600" dirty="0"/>
          </a:p>
          <a:p>
            <a:pPr marL="465677" lvl="1" indent="-342900">
              <a:buFont typeface="+mj-lt"/>
              <a:buAutoNum type="arabicPeriod"/>
            </a:pPr>
            <a:r>
              <a:rPr lang="en-CA" sz="1600" dirty="0"/>
              <a:t>If number of candidates less than 4, add B2.</a:t>
            </a:r>
            <a:endParaRPr lang="en-US" sz="1600" dirty="0"/>
          </a:p>
          <a:p>
            <a:pPr marL="465677" lvl="1" indent="-342900">
              <a:buFont typeface="+mj-lt"/>
              <a:buAutoNum type="arabicPeriod"/>
            </a:pPr>
            <a:r>
              <a:rPr lang="en-CA" sz="1600" dirty="0"/>
              <a:t>TMVP candidate.</a:t>
            </a:r>
            <a:endParaRPr lang="en-US" sz="1600" dirty="0"/>
          </a:p>
          <a:p>
            <a:pPr marL="465677" lvl="1" indent="-342900">
              <a:buFont typeface="+mj-lt"/>
              <a:buAutoNum type="arabicPeriod"/>
            </a:pPr>
            <a:r>
              <a:rPr lang="en-CA" sz="1600" i="1" u="sng" dirty="0"/>
              <a:t>Pairwise candidates (check 1).</a:t>
            </a:r>
            <a:endParaRPr lang="en-US" sz="1600" i="1" u="sng" dirty="0"/>
          </a:p>
          <a:p>
            <a:pPr marL="465677" lvl="1" indent="-342900">
              <a:buFont typeface="+mj-lt"/>
              <a:buAutoNum type="arabicPeriod"/>
            </a:pPr>
            <a:r>
              <a:rPr lang="en-CA" sz="1600" i="1" u="sng" dirty="0"/>
              <a:t>HMVP candidates (check 6).</a:t>
            </a:r>
            <a:endParaRPr lang="en-US" sz="1600" i="1" u="sng" dirty="0"/>
          </a:p>
          <a:p>
            <a:pPr marL="465677" lvl="1" indent="-342900">
              <a:buFont typeface="+mj-lt"/>
              <a:buAutoNum type="arabicPeriod"/>
            </a:pPr>
            <a:r>
              <a:rPr lang="en-CA" sz="1600" dirty="0"/>
              <a:t>Zero candidates.</a:t>
            </a:r>
            <a:endParaRPr lang="en-US" sz="1600" dirty="0"/>
          </a:p>
          <a:p>
            <a:pPr lvl="1"/>
            <a:endParaRPr lang="en-CA" sz="1600" dirty="0"/>
          </a:p>
        </p:txBody>
      </p:sp>
      <p:pic>
        <p:nvPicPr>
          <p:cNvPr id="12" name="Picture 11">
            <a:extLst>
              <a:ext uri="{FF2B5EF4-FFF2-40B4-BE49-F238E27FC236}">
                <a16:creationId xmlns:a16="http://schemas.microsoft.com/office/drawing/2014/main" id="{49AA5C75-E73F-4961-8C01-8A11396E104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553816" y="4119666"/>
            <a:ext cx="2035175" cy="1984375"/>
          </a:xfrm>
          <a:prstGeom prst="rect">
            <a:avLst/>
          </a:prstGeom>
          <a:noFill/>
          <a:ln>
            <a:noFill/>
          </a:ln>
        </p:spPr>
      </p:pic>
    </p:spTree>
    <p:extLst>
      <p:ext uri="{BB962C8B-B14F-4D97-AF65-F5344CB8AC3E}">
        <p14:creationId xmlns:p14="http://schemas.microsoft.com/office/powerpoint/2010/main" val="288695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9" name="Content Placeholder 4">
            <a:extLst>
              <a:ext uri="{FF2B5EF4-FFF2-40B4-BE49-F238E27FC236}">
                <a16:creationId xmlns:a16="http://schemas.microsoft.com/office/drawing/2014/main" id="{49FBB887-8737-4D40-9803-6911719A3885}"/>
              </a:ext>
            </a:extLst>
          </p:cNvPr>
          <p:cNvSpPr>
            <a:spLocks noGrp="1"/>
          </p:cNvSpPr>
          <p:nvPr>
            <p:ph sz="quarter" idx="12"/>
          </p:nvPr>
        </p:nvSpPr>
        <p:spPr>
          <a:xfrm>
            <a:off x="380999" y="1693567"/>
            <a:ext cx="8380809" cy="1572148"/>
          </a:xfrm>
        </p:spPr>
        <p:txBody>
          <a:bodyPr/>
          <a:lstStyle/>
          <a:p>
            <a:r>
              <a:rPr lang="en-CA" sz="2000" dirty="0"/>
              <a:t>The simulation is based on VTM3.0 with the size of merge list equal to 6</a:t>
            </a:r>
            <a:endParaRPr lang="en-US" sz="2000" dirty="0"/>
          </a:p>
          <a:p>
            <a:pPr marL="130302" lvl="1" indent="-130302">
              <a:spcBef>
                <a:spcPts val="1200"/>
              </a:spcBef>
              <a:buClr>
                <a:srgbClr val="3253DC"/>
              </a:buClr>
              <a:buFont typeface="Arial" panose="020B0604020202020204" pitchFamily="34" charset="0"/>
              <a:buChar char="•"/>
            </a:pPr>
            <a:endParaRPr lang="en-US" sz="2000" dirty="0"/>
          </a:p>
          <a:p>
            <a:endParaRPr lang="en-CA" sz="1600" dirty="0"/>
          </a:p>
        </p:txBody>
      </p:sp>
      <p:pic>
        <p:nvPicPr>
          <p:cNvPr id="7" name="Picture 6">
            <a:extLst>
              <a:ext uri="{FF2B5EF4-FFF2-40B4-BE49-F238E27FC236}">
                <a16:creationId xmlns:a16="http://schemas.microsoft.com/office/drawing/2014/main" id="{6583053E-4418-465A-A576-36F3439F2166}"/>
              </a:ext>
            </a:extLst>
          </p:cNvPr>
          <p:cNvPicPr>
            <a:picLocks noChangeAspect="1"/>
          </p:cNvPicPr>
          <p:nvPr/>
        </p:nvPicPr>
        <p:blipFill>
          <a:blip r:embed="rId3"/>
          <a:stretch>
            <a:fillRect/>
          </a:stretch>
        </p:blipFill>
        <p:spPr>
          <a:xfrm>
            <a:off x="2308390" y="2347175"/>
            <a:ext cx="4526026" cy="1837080"/>
          </a:xfrm>
          <a:prstGeom prst="rect">
            <a:avLst/>
          </a:prstGeom>
        </p:spPr>
      </p:pic>
      <p:pic>
        <p:nvPicPr>
          <p:cNvPr id="4" name="Picture 3">
            <a:extLst>
              <a:ext uri="{FF2B5EF4-FFF2-40B4-BE49-F238E27FC236}">
                <a16:creationId xmlns:a16="http://schemas.microsoft.com/office/drawing/2014/main" id="{48641085-1443-435A-AE77-C3364FBF876A}"/>
              </a:ext>
            </a:extLst>
          </p:cNvPr>
          <p:cNvPicPr>
            <a:picLocks noChangeAspect="1"/>
          </p:cNvPicPr>
          <p:nvPr/>
        </p:nvPicPr>
        <p:blipFill>
          <a:blip r:embed="rId4"/>
          <a:stretch>
            <a:fillRect/>
          </a:stretch>
        </p:blipFill>
        <p:spPr>
          <a:xfrm>
            <a:off x="2308390" y="4359356"/>
            <a:ext cx="4526026" cy="1837080"/>
          </a:xfrm>
          <a:prstGeom prst="rect">
            <a:avLst/>
          </a:prstGeom>
        </p:spPr>
      </p:pic>
    </p:spTree>
    <p:extLst>
      <p:ext uri="{BB962C8B-B14F-4D97-AF65-F5344CB8AC3E}">
        <p14:creationId xmlns:p14="http://schemas.microsoft.com/office/powerpoint/2010/main" val="144009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275</TotalTime>
  <Words>315</Words>
  <Application>Microsoft Office PowerPoint</Application>
  <PresentationFormat>On-screen Show (4:3)</PresentationFormat>
  <Paragraphs>31</Paragraphs>
  <Slides>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Qualcomm_2018</vt:lpstr>
      <vt:lpstr>CE4-related: Modification on Merge List</vt:lpstr>
      <vt:lpstr>Technical description </vt:lpstr>
      <vt:lpstr>Technical description</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67</cp:revision>
  <dcterms:created xsi:type="dcterms:W3CDTF">2018-07-05T06:58:17Z</dcterms:created>
  <dcterms:modified xsi:type="dcterms:W3CDTF">2019-01-03T23:28:10Z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