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
  </p:notesMasterIdLst>
  <p:handoutMasterIdLst>
    <p:handoutMasterId r:id="rId10"/>
  </p:handoutMasterIdLst>
  <p:sldIdLst>
    <p:sldId id="256" r:id="rId2"/>
    <p:sldId id="1092" r:id="rId3"/>
    <p:sldId id="1087" r:id="rId4"/>
    <p:sldId id="1084" r:id="rId5"/>
    <p:sldId id="1093" r:id="rId6"/>
    <p:sldId id="1094" r:id="rId7"/>
    <p:sldId id="334" r:id="rId8"/>
  </p:sldIdLst>
  <p:sldSz cx="9144000" cy="6858000" type="screen4x3"/>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88" autoAdjust="0"/>
  </p:normalViewPr>
  <p:slideViewPr>
    <p:cSldViewPr snapToGrid="0">
      <p:cViewPr varScale="1">
        <p:scale>
          <a:sx n="114" d="100"/>
          <a:sy n="114" d="100"/>
        </p:scale>
        <p:origin x="1506" y="11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 Han" userId="7ab135d7-ea35-4a0e-957b-4cf3afab17b5" providerId="ADAL" clId="{2A716AA6-0033-405E-8725-EDF0E4B571E3}"/>
    <pc:docChg chg="custSel addSld delSld modSld">
      <pc:chgData name="Yu Han" userId="7ab135d7-ea35-4a0e-957b-4cf3afab17b5" providerId="ADAL" clId="{2A716AA6-0033-405E-8725-EDF0E4B571E3}" dt="2018-10-06T00:00:38.462" v="313" actId="20577"/>
      <pc:docMkLst>
        <pc:docMk/>
      </pc:docMkLst>
      <pc:sldChg chg="modSp">
        <pc:chgData name="Yu Han" userId="7ab135d7-ea35-4a0e-957b-4cf3afab17b5" providerId="ADAL" clId="{2A716AA6-0033-405E-8725-EDF0E4B571E3}" dt="2018-10-05T23:59:06.939" v="291" actId="20577"/>
        <pc:sldMkLst>
          <pc:docMk/>
          <pc:sldMk cId="1315811370" sldId="1084"/>
        </pc:sldMkLst>
        <pc:spChg chg="mod">
          <ac:chgData name="Yu Han" userId="7ab135d7-ea35-4a0e-957b-4cf3afab17b5" providerId="ADAL" clId="{2A716AA6-0033-405E-8725-EDF0E4B571E3}" dt="2018-10-05T23:59:06.939" v="291" actId="20577"/>
          <ac:spMkLst>
            <pc:docMk/>
            <pc:sldMk cId="1315811370" sldId="1084"/>
            <ac:spMk id="10" creationId="{89013C16-386D-48FE-BC92-9733ED49102B}"/>
          </ac:spMkLst>
        </pc:spChg>
      </pc:sldChg>
      <pc:sldChg chg="modSp">
        <pc:chgData name="Yu Han" userId="7ab135d7-ea35-4a0e-957b-4cf3afab17b5" providerId="ADAL" clId="{2A716AA6-0033-405E-8725-EDF0E4B571E3}" dt="2018-10-06T00:00:38.462" v="313" actId="20577"/>
        <pc:sldMkLst>
          <pc:docMk/>
          <pc:sldMk cId="746414024" sldId="1087"/>
        </pc:sldMkLst>
        <pc:spChg chg="mod">
          <ac:chgData name="Yu Han" userId="7ab135d7-ea35-4a0e-957b-4cf3afab17b5" providerId="ADAL" clId="{2A716AA6-0033-405E-8725-EDF0E4B571E3}" dt="2018-10-06T00:00:38.462" v="313" actId="20577"/>
          <ac:spMkLst>
            <pc:docMk/>
            <pc:sldMk cId="746414024" sldId="1087"/>
            <ac:spMk id="4" creationId="{58474F8C-8D8F-49EF-BB10-50C39199C00E}"/>
          </ac:spMkLst>
        </pc:spChg>
      </pc:sldChg>
      <pc:sldChg chg="addSp delSp modSp">
        <pc:chgData name="Yu Han" userId="7ab135d7-ea35-4a0e-957b-4cf3afab17b5" providerId="ADAL" clId="{2A716AA6-0033-405E-8725-EDF0E4B571E3}" dt="2018-10-05T23:59:46.620" v="298" actId="6549"/>
        <pc:sldMkLst>
          <pc:docMk/>
          <pc:sldMk cId="3322179759" sldId="1088"/>
        </pc:sldMkLst>
        <pc:spChg chg="add del">
          <ac:chgData name="Yu Han" userId="7ab135d7-ea35-4a0e-957b-4cf3afab17b5" providerId="ADAL" clId="{2A716AA6-0033-405E-8725-EDF0E4B571E3}" dt="2018-10-05T00:40:58.964" v="147" actId="20577"/>
          <ac:spMkLst>
            <pc:docMk/>
            <pc:sldMk cId="3322179759" sldId="1088"/>
            <ac:spMk id="3" creationId="{E45071F0-2601-4B02-8BA7-ACE16B425B91}"/>
          </ac:spMkLst>
        </pc:spChg>
        <pc:spChg chg="add del mod">
          <ac:chgData name="Yu Han" userId="7ab135d7-ea35-4a0e-957b-4cf3afab17b5" providerId="ADAL" clId="{2A716AA6-0033-405E-8725-EDF0E4B571E3}" dt="2018-10-05T23:59:40.470" v="295" actId="478"/>
          <ac:spMkLst>
            <pc:docMk/>
            <pc:sldMk cId="3322179759" sldId="1088"/>
            <ac:spMk id="3" creationId="{7514DA4A-D7C4-4D7F-9873-E2FCD445FDAD}"/>
          </ac:spMkLst>
        </pc:spChg>
        <pc:spChg chg="add mod">
          <ac:chgData name="Yu Han" userId="7ab135d7-ea35-4a0e-957b-4cf3afab17b5" providerId="ADAL" clId="{2A716AA6-0033-405E-8725-EDF0E4B571E3}" dt="2018-10-05T23:59:46.620" v="298" actId="6549"/>
          <ac:spMkLst>
            <pc:docMk/>
            <pc:sldMk cId="3322179759" sldId="1088"/>
            <ac:spMk id="8" creationId="{45D887ED-7041-4044-9017-77CF31F8F4A7}"/>
          </ac:spMkLst>
        </pc:spChg>
        <pc:graphicFrameChg chg="add del">
          <ac:chgData name="Yu Han" userId="7ab135d7-ea35-4a0e-957b-4cf3afab17b5" providerId="ADAL" clId="{2A716AA6-0033-405E-8725-EDF0E4B571E3}" dt="2018-10-05T22:30:50.200" v="165" actId="20577"/>
          <ac:graphicFrameMkLst>
            <pc:docMk/>
            <pc:sldMk cId="3322179759" sldId="1088"/>
            <ac:graphicFrameMk id="3" creationId="{B1A07747-518B-4F77-8349-8F7A60F3E28F}"/>
          </ac:graphicFrameMkLst>
        </pc:graphicFrameChg>
        <pc:picChg chg="add del">
          <ac:chgData name="Yu Han" userId="7ab135d7-ea35-4a0e-957b-4cf3afab17b5" providerId="ADAL" clId="{2A716AA6-0033-405E-8725-EDF0E4B571E3}" dt="2018-10-05T22:30:53.924" v="167" actId="20577"/>
          <ac:picMkLst>
            <pc:docMk/>
            <pc:sldMk cId="3322179759" sldId="1088"/>
            <ac:picMk id="4" creationId="{1CCCEC6A-ED5F-4C56-94A4-B619784E81BA}"/>
          </ac:picMkLst>
        </pc:picChg>
      </pc:sldChg>
      <pc:sldChg chg="add del">
        <pc:chgData name="Yu Han" userId="7ab135d7-ea35-4a0e-957b-4cf3afab17b5" providerId="ADAL" clId="{2A716AA6-0033-405E-8725-EDF0E4B571E3}" dt="2018-10-05T00:41:04.909" v="149" actId="2696"/>
        <pc:sldMkLst>
          <pc:docMk/>
          <pc:sldMk cId="1642562386" sldId="1090"/>
        </pc:sldMkLst>
      </pc:sldChg>
      <pc:sldChg chg="addSp delSp modSp add">
        <pc:chgData name="Yu Han" userId="7ab135d7-ea35-4a0e-957b-4cf3afab17b5" providerId="ADAL" clId="{2A716AA6-0033-405E-8725-EDF0E4B571E3}" dt="2018-10-06T00:00:04.064" v="312" actId="20577"/>
        <pc:sldMkLst>
          <pc:docMk/>
          <pc:sldMk cId="3016557892" sldId="1091"/>
        </pc:sldMkLst>
        <pc:spChg chg="add mod">
          <ac:chgData name="Yu Han" userId="7ab135d7-ea35-4a0e-957b-4cf3afab17b5" providerId="ADAL" clId="{2A716AA6-0033-405E-8725-EDF0E4B571E3}" dt="2018-10-06T00:00:04.064" v="312" actId="20577"/>
          <ac:spMkLst>
            <pc:docMk/>
            <pc:sldMk cId="3016557892" sldId="1091"/>
            <ac:spMk id="7" creationId="{EC4FC15C-0DD6-4771-9B7F-D8597D02F8AF}"/>
          </ac:spMkLst>
        </pc:spChg>
        <pc:spChg chg="mod">
          <ac:chgData name="Yu Han" userId="7ab135d7-ea35-4a0e-957b-4cf3afab17b5" providerId="ADAL" clId="{2A716AA6-0033-405E-8725-EDF0E4B571E3}" dt="2018-10-05T00:41:26.012" v="151" actId="6549"/>
          <ac:spMkLst>
            <pc:docMk/>
            <pc:sldMk cId="3016557892" sldId="1091"/>
            <ac:spMk id="12" creationId="{61FA5E0A-92FB-4FEF-B6D7-6BED35B9F57C}"/>
          </ac:spMkLst>
        </pc:spChg>
        <pc:graphicFrameChg chg="add del">
          <ac:chgData name="Yu Han" userId="7ab135d7-ea35-4a0e-957b-4cf3afab17b5" providerId="ADAL" clId="{2A716AA6-0033-405E-8725-EDF0E4B571E3}" dt="2018-10-05T22:30:20.452" v="157" actId="1076"/>
          <ac:graphicFrameMkLst>
            <pc:docMk/>
            <pc:sldMk cId="3016557892" sldId="1091"/>
            <ac:graphicFrameMk id="3" creationId="{2B196F9B-60CC-401F-BF95-2BAC103BE212}"/>
          </ac:graphicFrameMkLst>
        </pc:graphicFrameChg>
        <pc:graphicFrameChg chg="add del">
          <ac:chgData name="Yu Han" userId="7ab135d7-ea35-4a0e-957b-4cf3afab17b5" providerId="ADAL" clId="{2A716AA6-0033-405E-8725-EDF0E4B571E3}" dt="2018-10-05T00:42:01.481" v="155" actId="1076"/>
          <ac:graphicFrameMkLst>
            <pc:docMk/>
            <pc:sldMk cId="3016557892" sldId="1091"/>
            <ac:graphicFrameMk id="3" creationId="{4930248C-8D1B-4D35-AD80-0BC910050BC0}"/>
          </ac:graphicFrameMkLst>
        </pc:graphicFrameChg>
        <pc:graphicFrameChg chg="add del">
          <ac:chgData name="Yu Han" userId="7ab135d7-ea35-4a0e-957b-4cf3afab17b5" providerId="ADAL" clId="{2A716AA6-0033-405E-8725-EDF0E4B571E3}" dt="2018-10-05T22:30:36.183" v="163" actId="1076"/>
          <ac:graphicFrameMkLst>
            <pc:docMk/>
            <pc:sldMk cId="3016557892" sldId="1091"/>
            <ac:graphicFrameMk id="5" creationId="{3C1AA0BA-B15E-41F9-B806-9F9A0EC4F067}"/>
          </ac:graphicFrameMkLst>
        </pc:graphicFrameChg>
        <pc:picChg chg="add mod">
          <ac:chgData name="Yu Han" userId="7ab135d7-ea35-4a0e-957b-4cf3afab17b5" providerId="ADAL" clId="{2A716AA6-0033-405E-8725-EDF0E4B571E3}" dt="2018-10-05T22:30:24.571" v="159" actId="1076"/>
          <ac:picMkLst>
            <pc:docMk/>
            <pc:sldMk cId="3016557892" sldId="1091"/>
            <ac:picMk id="4" creationId="{CCB794EE-75DA-4E43-8299-E622F0B008F9}"/>
          </ac:picMkLst>
        </pc:picChg>
        <pc:picChg chg="del">
          <ac:chgData name="Yu Han" userId="7ab135d7-ea35-4a0e-957b-4cf3afab17b5" providerId="ADAL" clId="{2A716AA6-0033-405E-8725-EDF0E4B571E3}" dt="2018-10-05T00:41:35.836" v="152" actId="478"/>
          <ac:picMkLst>
            <pc:docMk/>
            <pc:sldMk cId="3016557892" sldId="1091"/>
            <ac:picMk id="6" creationId="{8030374F-3137-49E0-85FB-67CADBE253D0}"/>
          </ac:picMkLst>
        </pc:picChg>
        <pc:picChg chg="del">
          <ac:chgData name="Yu Han" userId="7ab135d7-ea35-4a0e-957b-4cf3afab17b5" providerId="ADAL" clId="{2A716AA6-0033-405E-8725-EDF0E4B571E3}" dt="2018-10-05T00:41:36.563" v="153" actId="478"/>
          <ac:picMkLst>
            <pc:docMk/>
            <pc:sldMk cId="3016557892" sldId="1091"/>
            <ac:picMk id="7" creationId="{9A10C3CD-A4DF-4327-AD02-58060E2B67BD}"/>
          </ac:picMkLst>
        </pc:picChg>
        <pc:picChg chg="add mod">
          <ac:chgData name="Yu Han" userId="7ab135d7-ea35-4a0e-957b-4cf3afab17b5" providerId="ADAL" clId="{2A716AA6-0033-405E-8725-EDF0E4B571E3}" dt="2018-10-05T22:31:00.941" v="169" actId="1076"/>
          <ac:picMkLst>
            <pc:docMk/>
            <pc:sldMk cId="3016557892" sldId="1091"/>
            <ac:picMk id="8" creationId="{EB609D71-D6CD-4C6E-A33A-B426ECD386A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1/13/2019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4</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527319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5</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6420844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380999" y="2353537"/>
            <a:ext cx="5808785" cy="1461939"/>
          </a:xfrm>
        </p:spPr>
        <p:txBody>
          <a:bodyPr/>
          <a:lstStyle/>
          <a:p>
            <a:r>
              <a:rPr lang="en-CA" sz="3200" b="1" dirty="0"/>
              <a:t>CE4: Modification on History-based Motion Vector Prediction</a:t>
            </a:r>
            <a:endParaRPr lang="en-US" sz="3200" b="1"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CA" sz="1600" dirty="0"/>
              <a:t>Yu Han, Wei-Jung Chien, Chun-Chi Chen, Han Huang, Chao-Hsiung Hung, Yan Zhang, 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US" dirty="0"/>
              <a:t>Abstract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2000" dirty="0"/>
              <a:t>This contribution presents modifications on History-based Motion Vector Prediction (HMVP) mode: </a:t>
            </a:r>
          </a:p>
          <a:p>
            <a:pPr lvl="2"/>
            <a:r>
              <a:rPr lang="en-CA" dirty="0"/>
              <a:t>Remove redundancy check from HMVP table update;</a:t>
            </a:r>
          </a:p>
          <a:p>
            <a:pPr lvl="2"/>
            <a:r>
              <a:rPr lang="en-CA" dirty="0"/>
              <a:t>Set </a:t>
            </a:r>
            <a:r>
              <a:rPr lang="en-US" dirty="0"/>
              <a:t>the size of HMVP table to 10, and pick one out of every 3 to add in the merge list; </a:t>
            </a:r>
          </a:p>
          <a:p>
            <a:pPr lvl="2"/>
            <a:r>
              <a:rPr lang="en-US" dirty="0"/>
              <a:t>Partial pruning when adding HMVP in the merge list;</a:t>
            </a:r>
          </a:p>
          <a:p>
            <a:r>
              <a:rPr lang="en-CA" dirty="0"/>
              <a:t>Pairwise candidates generation not using HMVP predictors.</a:t>
            </a:r>
          </a:p>
          <a:p>
            <a:pPr lvl="2"/>
            <a:r>
              <a:rPr lang="en-CA" dirty="0"/>
              <a:t>Remove the dependency between pairwise and HMVP.</a:t>
            </a:r>
          </a:p>
          <a:p>
            <a:r>
              <a:rPr lang="en-US" dirty="0"/>
              <a:t>Sub tests:</a:t>
            </a:r>
          </a:p>
          <a:p>
            <a:pPr lvl="2"/>
            <a:r>
              <a:rPr lang="en-US" dirty="0"/>
              <a:t>CE4.1.2.a, </a:t>
            </a:r>
            <a:r>
              <a:rPr lang="en-CA" dirty="0"/>
              <a:t>first 3 HMVPs pruned by left and above spatial candidates and pairwise not using HMVP predictors, achieved 0.03% loss in RA case;</a:t>
            </a:r>
          </a:p>
          <a:p>
            <a:pPr lvl="2"/>
            <a:r>
              <a:rPr lang="en-CA" dirty="0"/>
              <a:t>CE4.1.2.b, first 2 HMVPs pruned by left and above spatial candidates and pairwise not using HMVP predictors, achieved 0.03% loss in RA case;</a:t>
            </a:r>
          </a:p>
          <a:p>
            <a:pPr marL="260747" lvl="2" indent="0">
              <a:buNone/>
            </a:pPr>
            <a:endParaRPr lang="en-CA" dirty="0"/>
          </a:p>
          <a:p>
            <a:pPr lvl="2"/>
            <a:endParaRPr lang="en-CA"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Tree>
    <p:extLst>
      <p:ext uri="{BB962C8B-B14F-4D97-AF65-F5344CB8AC3E}">
        <p14:creationId xmlns:p14="http://schemas.microsoft.com/office/powerpoint/2010/main" val="64848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CA" dirty="0"/>
              <a:t>Technical description</a:t>
            </a:r>
            <a:r>
              <a:rPr lang="en-US" dirty="0"/>
              <a: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2000" dirty="0"/>
              <a:t>Complexity analysis of HMVP mode is shown as below under CTC:</a:t>
            </a:r>
            <a:endParaRPr lang="en-CA" sz="1700" dirty="0"/>
          </a:p>
          <a:p>
            <a:pPr lvl="2"/>
            <a:r>
              <a:rPr lang="en-US" sz="1600" dirty="0"/>
              <a:t>The runtime saving for HMVP table update and adding HMVP to merge list is as below. In the decoder side, comparing with VTM3.0, sub test CE4.1.2.b achieved 59% time saving in RA case, achieved 62% time saving in LB case</a:t>
            </a:r>
            <a:r>
              <a:rPr lang="en-CA" sz="1600" dirty="0"/>
              <a:t>;</a:t>
            </a:r>
          </a:p>
          <a:p>
            <a:pPr lvl="2"/>
            <a:r>
              <a:rPr lang="en-CA" sz="1600" dirty="0"/>
              <a:t>Without redundancy check, the HMVP table can be easily implemented in circle buffer which is hardware friendly design</a:t>
            </a:r>
          </a:p>
          <a:p>
            <a:pPr marL="260747" lvl="2" indent="0">
              <a:buNone/>
            </a:pPr>
            <a:endParaRPr lang="en-CA" dirty="0"/>
          </a:p>
          <a:p>
            <a:pPr marL="260747" lvl="2" indent="0">
              <a:buNone/>
            </a:pPr>
            <a:endParaRPr lang="en-CA" dirty="0"/>
          </a:p>
          <a:p>
            <a:pPr marL="260747" lvl="2" indent="0">
              <a:buNone/>
            </a:pPr>
            <a:endParaRPr lang="en-CA" dirty="0"/>
          </a:p>
          <a:p>
            <a:pPr marL="260747" lvl="2" indent="0">
              <a:buNone/>
            </a:pPr>
            <a:endParaRPr lang="en-CA" dirty="0"/>
          </a:p>
          <a:p>
            <a:pPr marL="260747" lvl="2" indent="0">
              <a:buNone/>
            </a:pPr>
            <a:endParaRPr lang="en-CA" dirty="0"/>
          </a:p>
          <a:p>
            <a:pPr marL="260747" lvl="2" indent="0">
              <a:buNone/>
            </a:pPr>
            <a:endParaRPr lang="en-CA" dirty="0"/>
          </a:p>
          <a:p>
            <a:pPr lvl="2"/>
            <a:endParaRPr lang="en-CA" dirty="0"/>
          </a:p>
          <a:p>
            <a:pPr lvl="2"/>
            <a:endParaRPr lang="en-CA" dirty="0"/>
          </a:p>
          <a:p>
            <a:pPr lvl="2"/>
            <a:r>
              <a:rPr lang="en-CA" dirty="0"/>
              <a:t>Number of pruning reduction. </a:t>
            </a:r>
          </a:p>
          <a:p>
            <a:pPr lvl="2"/>
            <a:endParaRPr lang="en-CA"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pic>
        <p:nvPicPr>
          <p:cNvPr id="6" name="Picture 5">
            <a:extLst>
              <a:ext uri="{FF2B5EF4-FFF2-40B4-BE49-F238E27FC236}">
                <a16:creationId xmlns:a16="http://schemas.microsoft.com/office/drawing/2014/main" id="{484A095C-2C10-4BF0-A503-C725BE9FE2C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094486" y="4285008"/>
            <a:ext cx="4953836" cy="898974"/>
          </a:xfrm>
          <a:prstGeom prst="rect">
            <a:avLst/>
          </a:prstGeom>
          <a:noFill/>
          <a:ln>
            <a:noFill/>
          </a:ln>
        </p:spPr>
      </p:pic>
      <p:graphicFrame>
        <p:nvGraphicFramePr>
          <p:cNvPr id="9" name="Table 8">
            <a:extLst>
              <a:ext uri="{FF2B5EF4-FFF2-40B4-BE49-F238E27FC236}">
                <a16:creationId xmlns:a16="http://schemas.microsoft.com/office/drawing/2014/main" id="{31086106-EE51-4E9A-8D33-BE81A851B2A1}"/>
              </a:ext>
            </a:extLst>
          </p:cNvPr>
          <p:cNvGraphicFramePr>
            <a:graphicFrameLocks noGrp="1"/>
          </p:cNvGraphicFramePr>
          <p:nvPr>
            <p:extLst>
              <p:ext uri="{D42A27DB-BD31-4B8C-83A1-F6EECF244321}">
                <p14:modId xmlns:p14="http://schemas.microsoft.com/office/powerpoint/2010/main" val="2185686624"/>
              </p:ext>
            </p:extLst>
          </p:nvPr>
        </p:nvGraphicFramePr>
        <p:xfrm>
          <a:off x="4071080" y="5468523"/>
          <a:ext cx="3733800" cy="781050"/>
        </p:xfrm>
        <a:graphic>
          <a:graphicData uri="http://schemas.openxmlformats.org/drawingml/2006/table">
            <a:tbl>
              <a:tblPr firstRow="1" firstCol="1" bandRow="1"/>
              <a:tblGrid>
                <a:gridCol w="1143000">
                  <a:extLst>
                    <a:ext uri="{9D8B030D-6E8A-4147-A177-3AD203B41FA5}">
                      <a16:colId xmlns:a16="http://schemas.microsoft.com/office/drawing/2014/main" val="2521616476"/>
                    </a:ext>
                  </a:extLst>
                </a:gridCol>
                <a:gridCol w="1308100">
                  <a:extLst>
                    <a:ext uri="{9D8B030D-6E8A-4147-A177-3AD203B41FA5}">
                      <a16:colId xmlns:a16="http://schemas.microsoft.com/office/drawing/2014/main" val="3262235029"/>
                    </a:ext>
                  </a:extLst>
                </a:gridCol>
                <a:gridCol w="1282700">
                  <a:extLst>
                    <a:ext uri="{9D8B030D-6E8A-4147-A177-3AD203B41FA5}">
                      <a16:colId xmlns:a16="http://schemas.microsoft.com/office/drawing/2014/main" val="3547472920"/>
                    </a:ext>
                  </a:extLst>
                </a:gridCol>
              </a:tblGrid>
              <a:tr h="200025">
                <a:tc>
                  <a:txBody>
                    <a:bodyPr/>
                    <a:lstStyle/>
                    <a:p>
                      <a:pPr marL="0" marR="0" algn="ctr">
                        <a:spcBef>
                          <a:spcPts val="0"/>
                        </a:spcBef>
                        <a:spcAft>
                          <a:spcPts val="0"/>
                        </a:spcAft>
                      </a:pPr>
                      <a:r>
                        <a:rPr lang="en-US" sz="1100" b="1">
                          <a:solidFill>
                            <a:srgbClr val="000000"/>
                          </a:solidFill>
                          <a:effectLst/>
                          <a:latin typeface="Calibri" panose="020F050202020403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b="1">
                          <a:solidFill>
                            <a:srgbClr val="000000"/>
                          </a:solidFill>
                          <a:effectLst/>
                          <a:latin typeface="Calibri" panose="020F0502020204030204" pitchFamily="34" charset="0"/>
                          <a:ea typeface="Times New Roman" panose="02020603050405020304" pitchFamily="18" charset="0"/>
                        </a:rPr>
                        <a:t>stage number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b="1">
                          <a:solidFill>
                            <a:srgbClr val="000000"/>
                          </a:solidFill>
                          <a:effectLst/>
                          <a:latin typeface="Calibri" panose="020F0502020204030204" pitchFamily="34" charset="0"/>
                          <a:ea typeface="Times New Roman" panose="02020603050405020304" pitchFamily="18" charset="0"/>
                        </a:rPr>
                        <a:t>pruning number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747052"/>
                  </a:ext>
                </a:extLst>
              </a:tr>
              <a:tr h="190500">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VTM3.0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1+4=5</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4+(4+3+2+1)=14</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7662021"/>
                  </a:ext>
                </a:extLst>
              </a:tr>
              <a:tr h="190500">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CE4.1.2.a</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solidFill>
                            <a:srgbClr val="000000"/>
                          </a:solidFill>
                          <a:effectLst/>
                          <a:latin typeface="Calibri" panose="020F0502020204030204" pitchFamily="34" charset="0"/>
                          <a:ea typeface="Times New Roman" panose="02020603050405020304" pitchFamily="18" charset="0"/>
                        </a:rPr>
                        <a:t>3</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2+2+2=6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2708841"/>
                  </a:ext>
                </a:extLst>
              </a:tr>
              <a:tr h="200025">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CE4.1.2.b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solidFill>
                            <a:srgbClr val="000000"/>
                          </a:solidFill>
                          <a:effectLst/>
                          <a:latin typeface="Calibri" panose="020F0502020204030204" pitchFamily="34" charset="0"/>
                          <a:ea typeface="Times New Roman" panose="02020603050405020304" pitchFamily="18" charset="0"/>
                        </a:rPr>
                        <a:t>2+2=4</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1543914"/>
                  </a:ext>
                </a:extLst>
              </a:tr>
            </a:tbl>
          </a:graphicData>
        </a:graphic>
      </p:graphicFrame>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3ED7EAE1-0C70-4538-8185-F7E1244F093D}"/>
                  </a:ext>
                </a:extLst>
              </p:cNvPr>
              <p:cNvSpPr/>
              <p:nvPr/>
            </p:nvSpPr>
            <p:spPr>
              <a:xfrm>
                <a:off x="120226" y="3275052"/>
                <a:ext cx="8641583" cy="1009956"/>
              </a:xfrm>
              <a:prstGeom prst="rect">
                <a:avLst/>
              </a:prstGeom>
            </p:spPr>
            <p:txBody>
              <a:bodyPr wrap="square">
                <a:spAutoFit/>
              </a:bodyPr>
              <a:lstStyle/>
              <a:p>
                <a:pPr algn="just">
                  <a:spcBef>
                    <a:spcPts val="600"/>
                  </a:spcBef>
                  <a:spcAft>
                    <a:spcPts val="600"/>
                  </a:spcAft>
                </a:pPr>
                <a14:m>
                  <m:oMathPara xmlns:m="http://schemas.openxmlformats.org/officeDocument/2006/math">
                    <m:oMathParaPr>
                      <m:jc m:val="centerGroup"/>
                    </m:oMathParaPr>
                    <m:oMath xmlns:m="http://schemas.openxmlformats.org/officeDocument/2006/math">
                      <m:r>
                        <a:rPr lang="en-CA" sz="1600" i="1">
                          <a:latin typeface="Cambria Math" panose="02040503050406030204" pitchFamily="18" charset="0"/>
                          <a:ea typeface="SimSun" panose="02010600030101010101" pitchFamily="2" charset="-122"/>
                          <a:cs typeface="Cambria Math" panose="02040503050406030204" pitchFamily="18" charset="0"/>
                        </a:rPr>
                        <m:t>𝑡𝑖𝑚𝑒𝑂𝑓𝐻𝑀𝑉𝑃</m:t>
                      </m:r>
                      <m:r>
                        <a:rPr lang="en-CA" sz="1600" i="1">
                          <a:latin typeface="Cambria Math" panose="02040503050406030204" pitchFamily="18" charset="0"/>
                          <a:ea typeface="SimSun" panose="02010600030101010101" pitchFamily="2" charset="-122"/>
                          <a:cs typeface="Cambria Math" panose="02040503050406030204" pitchFamily="18" charset="0"/>
                        </a:rPr>
                        <m:t>=</m:t>
                      </m:r>
                      <m:r>
                        <a:rPr lang="en-CA" sz="1600" i="1">
                          <a:latin typeface="Cambria Math" panose="02040503050406030204" pitchFamily="18" charset="0"/>
                          <a:ea typeface="SimSun" panose="02010600030101010101" pitchFamily="2" charset="-122"/>
                          <a:cs typeface="Cambria Math" panose="02040503050406030204" pitchFamily="18" charset="0"/>
                        </a:rPr>
                        <m:t>𝑡𝑖𝑚𝑒𝑂𝑓</m:t>
                      </m:r>
                      <m:d>
                        <m:dPr>
                          <m:ctrlPr>
                            <a:rPr lang="en-US" sz="1600" i="1">
                              <a:latin typeface="Cambria Math" panose="02040503050406030204" pitchFamily="18" charset="0"/>
                              <a:ea typeface="SimSun" panose="02010600030101010101" pitchFamily="2" charset="-122"/>
                              <a:cs typeface="Cambria Math" panose="02040503050406030204" pitchFamily="18" charset="0"/>
                            </a:rPr>
                          </m:ctrlPr>
                        </m:dPr>
                        <m:e>
                          <m:r>
                            <a:rPr lang="en-CA" sz="1600" i="1">
                              <a:latin typeface="Cambria Math" panose="02040503050406030204" pitchFamily="18" charset="0"/>
                              <a:ea typeface="SimSun" panose="02010600030101010101" pitchFamily="2" charset="-122"/>
                              <a:cs typeface="Cambria Math" panose="02040503050406030204" pitchFamily="18" charset="0"/>
                            </a:rPr>
                            <m:t>𝑎𝑑𝑑𝑀𝑜𝑡𝑖𝑜𝑛𝐼𝑛𝑓𝑜𝑇𝑜𝐿𝑈𝑇𝑠</m:t>
                          </m:r>
                          <m:r>
                            <a:rPr lang="en-CA" sz="1600" i="1">
                              <a:latin typeface="Cambria Math" panose="02040503050406030204" pitchFamily="18" charset="0"/>
                              <a:ea typeface="SimSun" panose="02010600030101010101" pitchFamily="2" charset="-122"/>
                              <a:cs typeface="Cambria Math" panose="02040503050406030204" pitchFamily="18" charset="0"/>
                            </a:rPr>
                            <m:t>()</m:t>
                          </m:r>
                        </m:e>
                      </m:d>
                      <m:r>
                        <a:rPr lang="en-CA" sz="1600" i="1">
                          <a:latin typeface="Cambria Math" panose="02040503050406030204" pitchFamily="18" charset="0"/>
                          <a:ea typeface="SimSun" panose="02010600030101010101" pitchFamily="2" charset="-122"/>
                          <a:cs typeface="Cambria Math" panose="02040503050406030204" pitchFamily="18" charset="0"/>
                        </a:rPr>
                        <m:t>+</m:t>
                      </m:r>
                      <m:r>
                        <a:rPr lang="en-CA" sz="1600" i="1">
                          <a:latin typeface="Cambria Math" panose="02040503050406030204" pitchFamily="18" charset="0"/>
                          <a:ea typeface="SimSun" panose="02010600030101010101" pitchFamily="2" charset="-122"/>
                          <a:cs typeface="Cambria Math" panose="02040503050406030204" pitchFamily="18" charset="0"/>
                        </a:rPr>
                        <m:t>𝑡𝑖𝑚𝑒𝑂𝑓</m:t>
                      </m:r>
                      <m:r>
                        <a:rPr lang="en-CA" sz="1600" i="1">
                          <a:latin typeface="Cambria Math" panose="02040503050406030204" pitchFamily="18" charset="0"/>
                          <a:ea typeface="SimSun" panose="02010600030101010101" pitchFamily="2" charset="-122"/>
                          <a:cs typeface="Cambria Math" panose="02040503050406030204" pitchFamily="18" charset="0"/>
                        </a:rPr>
                        <m:t>(</m:t>
                      </m:r>
                      <m:r>
                        <a:rPr lang="en-CA" sz="1600" i="1">
                          <a:latin typeface="Cambria Math" panose="02040503050406030204" pitchFamily="18" charset="0"/>
                          <a:ea typeface="SimSun" panose="02010600030101010101" pitchFamily="2" charset="-122"/>
                          <a:cs typeface="Cambria Math" panose="02040503050406030204" pitchFamily="18" charset="0"/>
                        </a:rPr>
                        <m:t>𝑎𝑑𝑑𝑀𝑒𝑟𝑔𝑒𝐻𝑀𝑉𝑃𝐶𝑎𝑛𝑑</m:t>
                      </m:r>
                      <m:r>
                        <a:rPr lang="en-CA" sz="1600" i="1">
                          <a:latin typeface="Cambria Math" panose="02040503050406030204" pitchFamily="18" charset="0"/>
                          <a:ea typeface="SimSun" panose="02010600030101010101" pitchFamily="2" charset="-122"/>
                          <a:cs typeface="Cambria Math" panose="02040503050406030204" pitchFamily="18" charset="0"/>
                        </a:rPr>
                        <m:t>())</m:t>
                      </m:r>
                    </m:oMath>
                  </m:oMathPara>
                </a14:m>
                <a:endParaRPr lang="en-US" sz="1600" dirty="0">
                  <a:latin typeface="Times New Roman" panose="02020603050405020304" pitchFamily="18" charset="0"/>
                  <a:ea typeface="SimSun" panose="02010600030101010101" pitchFamily="2" charset="-122"/>
                </a:endParaRPr>
              </a:p>
              <a:p>
                <a:pPr algn="ctr">
                  <a:spcBef>
                    <a:spcPts val="600"/>
                  </a:spcBef>
                  <a:spcAft>
                    <a:spcPts val="600"/>
                  </a:spcAft>
                </a:pPr>
                <a14:m>
                  <m:oMathPara xmlns:m="http://schemas.openxmlformats.org/officeDocument/2006/math">
                    <m:oMathParaPr>
                      <m:jc m:val="centerGroup"/>
                    </m:oMathParaPr>
                    <m:oMath xmlns:m="http://schemas.openxmlformats.org/officeDocument/2006/math">
                      <m:r>
                        <a:rPr lang="en-CA" sz="1600" i="1">
                          <a:latin typeface="Cambria Math" panose="02040503050406030204" pitchFamily="18" charset="0"/>
                          <a:ea typeface="SimSun" panose="02010600030101010101" pitchFamily="2" charset="-122"/>
                          <a:cs typeface="Cambria Math" panose="02040503050406030204" pitchFamily="18" charset="0"/>
                        </a:rPr>
                        <m:t>𝑡𝑖𝑚𝑒𝑆𝑎𝑣𝑒</m:t>
                      </m:r>
                      <m:r>
                        <a:rPr lang="en-CA" sz="1600" i="1">
                          <a:latin typeface="Cambria Math" panose="02040503050406030204" pitchFamily="18" charset="0"/>
                          <a:ea typeface="SimSun" panose="02010600030101010101" pitchFamily="2" charset="-122"/>
                          <a:cs typeface="Cambria Math" panose="02040503050406030204" pitchFamily="18" charset="0"/>
                        </a:rPr>
                        <m:t>=1−</m:t>
                      </m:r>
                      <m:f>
                        <m:fPr>
                          <m:ctrlPr>
                            <a:rPr lang="en-US" sz="1600" i="1">
                              <a:latin typeface="Cambria Math" panose="02040503050406030204" pitchFamily="18" charset="0"/>
                              <a:ea typeface="SimSun" panose="02010600030101010101" pitchFamily="2" charset="-122"/>
                            </a:rPr>
                          </m:ctrlPr>
                        </m:fPr>
                        <m:num>
                          <m:sSub>
                            <m:sSubPr>
                              <m:ctrlPr>
                                <a:rPr lang="en-US" sz="1600" i="1">
                                  <a:latin typeface="Cambria Math" panose="02040503050406030204" pitchFamily="18" charset="0"/>
                                  <a:ea typeface="SimSun" panose="02010600030101010101" pitchFamily="2" charset="-122"/>
                                </a:rPr>
                              </m:ctrlPr>
                            </m:sSubPr>
                            <m:e>
                              <m:r>
                                <a:rPr lang="en-US" sz="1600" i="1">
                                  <a:latin typeface="Cambria Math" panose="02040503050406030204" pitchFamily="18" charset="0"/>
                                  <a:ea typeface="SimSun" panose="02010600030101010101" pitchFamily="2" charset="-122"/>
                                </a:rPr>
                                <m:t>𝑡𝑖𝑚𝑒𝑂𝑓𝐻𝑀𝑉𝑃</m:t>
                              </m:r>
                            </m:e>
                            <m:sub>
                              <m:r>
                                <a:rPr lang="en-US" sz="1600" i="1">
                                  <a:latin typeface="Cambria Math" panose="02040503050406030204" pitchFamily="18" charset="0"/>
                                  <a:ea typeface="SimSun" panose="02010600030101010101" pitchFamily="2" charset="-122"/>
                                </a:rPr>
                                <m:t>𝑝𝑟𝑜𝑝𝑜𝑠𝑒𝑑</m:t>
                              </m:r>
                            </m:sub>
                          </m:sSub>
                        </m:num>
                        <m:den>
                          <m:sSub>
                            <m:sSubPr>
                              <m:ctrlPr>
                                <a:rPr lang="en-US" sz="1600" i="1">
                                  <a:latin typeface="Cambria Math" panose="02040503050406030204" pitchFamily="18" charset="0"/>
                                  <a:ea typeface="SimSun" panose="02010600030101010101" pitchFamily="2" charset="-122"/>
                                </a:rPr>
                              </m:ctrlPr>
                            </m:sSubPr>
                            <m:e>
                              <m:r>
                                <a:rPr lang="en-US" sz="1600" i="1">
                                  <a:latin typeface="Cambria Math" panose="02040503050406030204" pitchFamily="18" charset="0"/>
                                  <a:ea typeface="SimSun" panose="02010600030101010101" pitchFamily="2" charset="-122"/>
                                </a:rPr>
                                <m:t>𝑡𝑖𝑚𝑒𝑂𝑓𝐻𝑀𝑉𝑃</m:t>
                              </m:r>
                            </m:e>
                            <m:sub>
                              <m:r>
                                <a:rPr lang="en-US" sz="1600" i="1">
                                  <a:latin typeface="Cambria Math" panose="02040503050406030204" pitchFamily="18" charset="0"/>
                                  <a:ea typeface="SimSun" panose="02010600030101010101" pitchFamily="2" charset="-122"/>
                                </a:rPr>
                                <m:t>𝑉𝑇𝑀</m:t>
                              </m:r>
                              <m:r>
                                <a:rPr lang="en-US" sz="1600" i="1">
                                  <a:latin typeface="Cambria Math" panose="02040503050406030204" pitchFamily="18" charset="0"/>
                                  <a:ea typeface="SimSun" panose="02010600030101010101" pitchFamily="2" charset="-122"/>
                                </a:rPr>
                                <m:t>3.0</m:t>
                              </m:r>
                            </m:sub>
                          </m:sSub>
                        </m:den>
                      </m:f>
                    </m:oMath>
                  </m:oMathPara>
                </a14:m>
                <a:endParaRPr lang="en-US" sz="1600" dirty="0">
                  <a:latin typeface="Times New Roman" panose="02020603050405020304" pitchFamily="18" charset="0"/>
                  <a:ea typeface="SimSun" panose="02010600030101010101" pitchFamily="2" charset="-122"/>
                </a:endParaRPr>
              </a:p>
            </p:txBody>
          </p:sp>
        </mc:Choice>
        <mc:Fallback xmlns="">
          <p:sp>
            <p:nvSpPr>
              <p:cNvPr id="3" name="Rectangle 2">
                <a:extLst>
                  <a:ext uri="{FF2B5EF4-FFF2-40B4-BE49-F238E27FC236}">
                    <a16:creationId xmlns:a16="http://schemas.microsoft.com/office/drawing/2014/main" id="{3ED7EAE1-0C70-4538-8185-F7E1244F093D}"/>
                  </a:ext>
                </a:extLst>
              </p:cNvPr>
              <p:cNvSpPr>
                <a:spLocks noRot="1" noChangeAspect="1" noMove="1" noResize="1" noEditPoints="1" noAdjustHandles="1" noChangeArrowheads="1" noChangeShapeType="1" noTextEdit="1"/>
              </p:cNvSpPr>
              <p:nvPr/>
            </p:nvSpPr>
            <p:spPr>
              <a:xfrm>
                <a:off x="120226" y="3275052"/>
                <a:ext cx="8641583" cy="1009956"/>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4641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6"/>
            <a:ext cx="8380809" cy="820023"/>
          </a:xfrm>
        </p:spPr>
        <p:txBody>
          <a:bodyPr/>
          <a:lstStyle/>
          <a:p>
            <a:r>
              <a:rPr lang="en-CA" sz="1600" dirty="0"/>
              <a:t>Merge list equal to 6. Thanks MediaTek for crosschecking.</a:t>
            </a:r>
            <a:endParaRPr lang="en-US" sz="1600"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817959"/>
            <a:ext cx="8380809"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dirty="0"/>
              <a:t>CE4.1.2.a, </a:t>
            </a:r>
            <a:r>
              <a:rPr lang="en-CA" dirty="0"/>
              <a:t>first 3 HMVPs pruned by left and above spatial candidates and pairwise not using HMVP predictors</a:t>
            </a:r>
            <a:endParaRPr lang="en-US" dirty="0"/>
          </a:p>
        </p:txBody>
      </p:sp>
      <p:pic>
        <p:nvPicPr>
          <p:cNvPr id="4" name="Picture 3">
            <a:extLst>
              <a:ext uri="{FF2B5EF4-FFF2-40B4-BE49-F238E27FC236}">
                <a16:creationId xmlns:a16="http://schemas.microsoft.com/office/drawing/2014/main" id="{0FE145D9-3E86-4EE9-BC16-157E663DA1E5}"/>
              </a:ext>
            </a:extLst>
          </p:cNvPr>
          <p:cNvPicPr>
            <a:picLocks noChangeAspect="1"/>
          </p:cNvPicPr>
          <p:nvPr/>
        </p:nvPicPr>
        <p:blipFill>
          <a:blip r:embed="rId3"/>
          <a:stretch>
            <a:fillRect/>
          </a:stretch>
        </p:blipFill>
        <p:spPr>
          <a:xfrm>
            <a:off x="2308390" y="2399928"/>
            <a:ext cx="4526026" cy="1837080"/>
          </a:xfrm>
          <a:prstGeom prst="rect">
            <a:avLst/>
          </a:prstGeom>
        </p:spPr>
      </p:pic>
      <p:pic>
        <p:nvPicPr>
          <p:cNvPr id="5" name="Picture 4">
            <a:extLst>
              <a:ext uri="{FF2B5EF4-FFF2-40B4-BE49-F238E27FC236}">
                <a16:creationId xmlns:a16="http://schemas.microsoft.com/office/drawing/2014/main" id="{022A5881-C75D-4383-BBDF-52E737DD3F06}"/>
              </a:ext>
            </a:extLst>
          </p:cNvPr>
          <p:cNvPicPr>
            <a:picLocks noChangeAspect="1"/>
          </p:cNvPicPr>
          <p:nvPr/>
        </p:nvPicPr>
        <p:blipFill>
          <a:blip r:embed="rId4"/>
          <a:stretch>
            <a:fillRect/>
          </a:stretch>
        </p:blipFill>
        <p:spPr>
          <a:xfrm>
            <a:off x="2308390" y="4467021"/>
            <a:ext cx="4526026" cy="1837080"/>
          </a:xfrm>
          <a:prstGeom prst="rect">
            <a:avLst/>
          </a:prstGeom>
        </p:spPr>
      </p:pic>
    </p:spTree>
    <p:extLst>
      <p:ext uri="{BB962C8B-B14F-4D97-AF65-F5344CB8AC3E}">
        <p14:creationId xmlns:p14="http://schemas.microsoft.com/office/powerpoint/2010/main" val="13158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6"/>
            <a:ext cx="8380809" cy="820023"/>
          </a:xfrm>
        </p:spPr>
        <p:txBody>
          <a:bodyPr/>
          <a:lstStyle/>
          <a:p>
            <a:r>
              <a:rPr lang="en-CA" sz="1600" dirty="0"/>
              <a:t>Merge list equal to 6. Thanks MediaTek for crosschecking.</a:t>
            </a:r>
            <a:endParaRPr lang="en-US" sz="1600"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817959"/>
            <a:ext cx="8380809" cy="431657"/>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dirty="0"/>
              <a:t>CE4.1.2.b, </a:t>
            </a:r>
            <a:r>
              <a:rPr lang="en-CA" dirty="0"/>
              <a:t>first 2 HMVPs pruned by left and above spatial candidates and pairwise not using HMVP predictors </a:t>
            </a:r>
            <a:endParaRPr lang="en-US" dirty="0"/>
          </a:p>
        </p:txBody>
      </p:sp>
      <p:pic>
        <p:nvPicPr>
          <p:cNvPr id="4" name="Picture 3">
            <a:extLst>
              <a:ext uri="{FF2B5EF4-FFF2-40B4-BE49-F238E27FC236}">
                <a16:creationId xmlns:a16="http://schemas.microsoft.com/office/drawing/2014/main" id="{8F1DD8F3-732A-4858-9F93-6E33DDC13B2D}"/>
              </a:ext>
            </a:extLst>
          </p:cNvPr>
          <p:cNvPicPr>
            <a:picLocks noChangeAspect="1"/>
          </p:cNvPicPr>
          <p:nvPr/>
        </p:nvPicPr>
        <p:blipFill>
          <a:blip r:embed="rId3"/>
          <a:stretch>
            <a:fillRect/>
          </a:stretch>
        </p:blipFill>
        <p:spPr>
          <a:xfrm>
            <a:off x="2308390" y="2359735"/>
            <a:ext cx="4526026" cy="1837080"/>
          </a:xfrm>
          <a:prstGeom prst="rect">
            <a:avLst/>
          </a:prstGeom>
        </p:spPr>
      </p:pic>
      <p:pic>
        <p:nvPicPr>
          <p:cNvPr id="5" name="Picture 4">
            <a:extLst>
              <a:ext uri="{FF2B5EF4-FFF2-40B4-BE49-F238E27FC236}">
                <a16:creationId xmlns:a16="http://schemas.microsoft.com/office/drawing/2014/main" id="{B6EC3232-4D29-4814-AAF9-901823ABD694}"/>
              </a:ext>
            </a:extLst>
          </p:cNvPr>
          <p:cNvPicPr>
            <a:picLocks noChangeAspect="1"/>
          </p:cNvPicPr>
          <p:nvPr/>
        </p:nvPicPr>
        <p:blipFill>
          <a:blip r:embed="rId4"/>
          <a:stretch>
            <a:fillRect/>
          </a:stretch>
        </p:blipFill>
        <p:spPr>
          <a:xfrm>
            <a:off x="2308390" y="4506002"/>
            <a:ext cx="4526026" cy="1837080"/>
          </a:xfrm>
          <a:prstGeom prst="rect">
            <a:avLst/>
          </a:prstGeom>
        </p:spPr>
      </p:pic>
    </p:spTree>
    <p:extLst>
      <p:ext uri="{BB962C8B-B14F-4D97-AF65-F5344CB8AC3E}">
        <p14:creationId xmlns:p14="http://schemas.microsoft.com/office/powerpoint/2010/main" val="201645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3953E-EFA7-4709-96A4-5078F6E5C30F}"/>
              </a:ext>
            </a:extLst>
          </p:cNvPr>
          <p:cNvSpPr>
            <a:spLocks noGrp="1"/>
          </p:cNvSpPr>
          <p:nvPr>
            <p:ph type="title"/>
          </p:nvPr>
        </p:nvSpPr>
        <p:spPr/>
        <p:txBody>
          <a:bodyPr/>
          <a:lstStyle/>
          <a:p>
            <a:r>
              <a:rPr lang="en-US" dirty="0"/>
              <a:t>Supplement tests</a:t>
            </a:r>
          </a:p>
        </p:txBody>
      </p:sp>
      <p:sp>
        <p:nvSpPr>
          <p:cNvPr id="5" name="Footer Placeholder 4">
            <a:extLst>
              <a:ext uri="{FF2B5EF4-FFF2-40B4-BE49-F238E27FC236}">
                <a16:creationId xmlns:a16="http://schemas.microsoft.com/office/drawing/2014/main" id="{918E3E7F-48C7-4533-9F41-3A29171A4E99}"/>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JVET-K0399</a:t>
            </a:r>
            <a:endParaRPr lang="en-US" dirty="0"/>
          </a:p>
        </p:txBody>
      </p:sp>
      <p:graphicFrame>
        <p:nvGraphicFramePr>
          <p:cNvPr id="11" name="Table 10">
            <a:extLst>
              <a:ext uri="{FF2B5EF4-FFF2-40B4-BE49-F238E27FC236}">
                <a16:creationId xmlns:a16="http://schemas.microsoft.com/office/drawing/2014/main" id="{B047DB88-4B03-4619-BE3B-9401A76C21E5}"/>
              </a:ext>
            </a:extLst>
          </p:cNvPr>
          <p:cNvGraphicFramePr>
            <a:graphicFrameLocks noGrp="1"/>
          </p:cNvGraphicFramePr>
          <p:nvPr>
            <p:extLst>
              <p:ext uri="{D42A27DB-BD31-4B8C-83A1-F6EECF244321}">
                <p14:modId xmlns:p14="http://schemas.microsoft.com/office/powerpoint/2010/main" val="1714922927"/>
              </p:ext>
            </p:extLst>
          </p:nvPr>
        </p:nvGraphicFramePr>
        <p:xfrm>
          <a:off x="121641" y="2114026"/>
          <a:ext cx="8900717" cy="2793536"/>
        </p:xfrm>
        <a:graphic>
          <a:graphicData uri="http://schemas.openxmlformats.org/drawingml/2006/table">
            <a:tbl>
              <a:tblPr>
                <a:tableStyleId>{5C22544A-7EE6-4342-B048-85BDC9FD1C3A}</a:tableStyleId>
              </a:tblPr>
              <a:tblGrid>
                <a:gridCol w="388484">
                  <a:extLst>
                    <a:ext uri="{9D8B030D-6E8A-4147-A177-3AD203B41FA5}">
                      <a16:colId xmlns:a16="http://schemas.microsoft.com/office/drawing/2014/main" val="3864167432"/>
                    </a:ext>
                  </a:extLst>
                </a:gridCol>
                <a:gridCol w="2363270">
                  <a:extLst>
                    <a:ext uri="{9D8B030D-6E8A-4147-A177-3AD203B41FA5}">
                      <a16:colId xmlns:a16="http://schemas.microsoft.com/office/drawing/2014/main" val="3790054809"/>
                    </a:ext>
                  </a:extLst>
                </a:gridCol>
                <a:gridCol w="418833">
                  <a:extLst>
                    <a:ext uri="{9D8B030D-6E8A-4147-A177-3AD203B41FA5}">
                      <a16:colId xmlns:a16="http://schemas.microsoft.com/office/drawing/2014/main" val="2803844019"/>
                    </a:ext>
                  </a:extLst>
                </a:gridCol>
                <a:gridCol w="418833">
                  <a:extLst>
                    <a:ext uri="{9D8B030D-6E8A-4147-A177-3AD203B41FA5}">
                      <a16:colId xmlns:a16="http://schemas.microsoft.com/office/drawing/2014/main" val="2173716333"/>
                    </a:ext>
                  </a:extLst>
                </a:gridCol>
                <a:gridCol w="418833">
                  <a:extLst>
                    <a:ext uri="{9D8B030D-6E8A-4147-A177-3AD203B41FA5}">
                      <a16:colId xmlns:a16="http://schemas.microsoft.com/office/drawing/2014/main" val="3568054262"/>
                    </a:ext>
                  </a:extLst>
                </a:gridCol>
                <a:gridCol w="418833">
                  <a:extLst>
                    <a:ext uri="{9D8B030D-6E8A-4147-A177-3AD203B41FA5}">
                      <a16:colId xmlns:a16="http://schemas.microsoft.com/office/drawing/2014/main" val="3655177357"/>
                    </a:ext>
                  </a:extLst>
                </a:gridCol>
                <a:gridCol w="418833">
                  <a:extLst>
                    <a:ext uri="{9D8B030D-6E8A-4147-A177-3AD203B41FA5}">
                      <a16:colId xmlns:a16="http://schemas.microsoft.com/office/drawing/2014/main" val="2987416837"/>
                    </a:ext>
                  </a:extLst>
                </a:gridCol>
                <a:gridCol w="685915">
                  <a:extLst>
                    <a:ext uri="{9D8B030D-6E8A-4147-A177-3AD203B41FA5}">
                      <a16:colId xmlns:a16="http://schemas.microsoft.com/office/drawing/2014/main" val="3079571126"/>
                    </a:ext>
                  </a:extLst>
                </a:gridCol>
                <a:gridCol w="388484">
                  <a:extLst>
                    <a:ext uri="{9D8B030D-6E8A-4147-A177-3AD203B41FA5}">
                      <a16:colId xmlns:a16="http://schemas.microsoft.com/office/drawing/2014/main" val="2591706232"/>
                    </a:ext>
                  </a:extLst>
                </a:gridCol>
                <a:gridCol w="388484">
                  <a:extLst>
                    <a:ext uri="{9D8B030D-6E8A-4147-A177-3AD203B41FA5}">
                      <a16:colId xmlns:a16="http://schemas.microsoft.com/office/drawing/2014/main" val="1287888119"/>
                    </a:ext>
                  </a:extLst>
                </a:gridCol>
                <a:gridCol w="388484">
                  <a:extLst>
                    <a:ext uri="{9D8B030D-6E8A-4147-A177-3AD203B41FA5}">
                      <a16:colId xmlns:a16="http://schemas.microsoft.com/office/drawing/2014/main" val="1362234704"/>
                    </a:ext>
                  </a:extLst>
                </a:gridCol>
                <a:gridCol w="388484">
                  <a:extLst>
                    <a:ext uri="{9D8B030D-6E8A-4147-A177-3AD203B41FA5}">
                      <a16:colId xmlns:a16="http://schemas.microsoft.com/office/drawing/2014/main" val="3462546522"/>
                    </a:ext>
                  </a:extLst>
                </a:gridCol>
                <a:gridCol w="388484">
                  <a:extLst>
                    <a:ext uri="{9D8B030D-6E8A-4147-A177-3AD203B41FA5}">
                      <a16:colId xmlns:a16="http://schemas.microsoft.com/office/drawing/2014/main" val="1563079068"/>
                    </a:ext>
                  </a:extLst>
                </a:gridCol>
                <a:gridCol w="388484">
                  <a:extLst>
                    <a:ext uri="{9D8B030D-6E8A-4147-A177-3AD203B41FA5}">
                      <a16:colId xmlns:a16="http://schemas.microsoft.com/office/drawing/2014/main" val="3840523353"/>
                    </a:ext>
                  </a:extLst>
                </a:gridCol>
                <a:gridCol w="649495">
                  <a:extLst>
                    <a:ext uri="{9D8B030D-6E8A-4147-A177-3AD203B41FA5}">
                      <a16:colId xmlns:a16="http://schemas.microsoft.com/office/drawing/2014/main" val="1825291896"/>
                    </a:ext>
                  </a:extLst>
                </a:gridCol>
                <a:gridCol w="388484">
                  <a:extLst>
                    <a:ext uri="{9D8B030D-6E8A-4147-A177-3AD203B41FA5}">
                      <a16:colId xmlns:a16="http://schemas.microsoft.com/office/drawing/2014/main" val="3900644607"/>
                    </a:ext>
                  </a:extLst>
                </a:gridCol>
              </a:tblGrid>
              <a:tr h="148418">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gridSpan="6">
                  <a:txBody>
                    <a:bodyPr/>
                    <a:lstStyle/>
                    <a:p>
                      <a:pPr algn="ctr" fontAlgn="b"/>
                      <a:r>
                        <a:rPr lang="en-US" sz="700" u="none" strike="noStrike">
                          <a:effectLst/>
                        </a:rPr>
                        <a:t>merge comparisons per cycle</a:t>
                      </a:r>
                      <a:endParaRPr lang="en-US" sz="700" b="0" i="0" u="none" strike="noStrike">
                        <a:solidFill>
                          <a:srgbClr val="000000"/>
                        </a:solidFill>
                        <a:effectLst/>
                        <a:latin typeface="Calibri" panose="020F0502020204030204" pitchFamily="34" charset="0"/>
                      </a:endParaRPr>
                    </a:p>
                  </a:txBody>
                  <a:tcPr marL="5711" marR="5711" marT="5711"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fontAlgn="ctr"/>
                      <a:r>
                        <a:rPr lang="en-US" sz="700" u="none" strike="noStrike">
                          <a:effectLst/>
                        </a:rPr>
                        <a:t>RA</a:t>
                      </a:r>
                      <a:endParaRPr lang="en-US" sz="700" b="0" i="0" u="none" strike="noStrike">
                        <a:solidFill>
                          <a:srgbClr val="000000"/>
                        </a:solidFill>
                        <a:effectLst/>
                        <a:latin typeface="Calibri" panose="020F0502020204030204" pitchFamily="34" charset="0"/>
                      </a:endParaRPr>
                    </a:p>
                  </a:txBody>
                  <a:tcPr marL="5711" marR="5711" marT="5711" marB="0" anchor="ctr"/>
                </a:tc>
                <a:tc hMerge="1">
                  <a:txBody>
                    <a:bodyPr/>
                    <a:lstStyle/>
                    <a:p>
                      <a:endParaRPr lang="en-US"/>
                    </a:p>
                  </a:txBody>
                  <a:tcPr/>
                </a:tc>
                <a:tc hMerge="1">
                  <a:txBody>
                    <a:bodyPr/>
                    <a:lstStyle/>
                    <a:p>
                      <a:endParaRPr lang="en-US"/>
                    </a:p>
                  </a:txBody>
                  <a:tcPr/>
                </a:tc>
                <a:tc gridSpan="3">
                  <a:txBody>
                    <a:bodyPr/>
                    <a:lstStyle/>
                    <a:p>
                      <a:pPr algn="ctr" fontAlgn="ctr"/>
                      <a:r>
                        <a:rPr lang="en-US" sz="700" u="none" strike="noStrike">
                          <a:effectLst/>
                        </a:rPr>
                        <a:t>LB</a:t>
                      </a:r>
                      <a:endParaRPr lang="en-US" sz="700" b="0" i="0" u="none" strike="noStrike">
                        <a:solidFill>
                          <a:srgbClr val="000000"/>
                        </a:solidFill>
                        <a:effectLst/>
                        <a:latin typeface="Calibri" panose="020F0502020204030204" pitchFamily="34" charset="0"/>
                      </a:endParaRPr>
                    </a:p>
                  </a:txBody>
                  <a:tcPr marL="5711" marR="5711" marT="5711" marB="0" anchor="ctr"/>
                </a:tc>
                <a:tc hMerge="1">
                  <a:txBody>
                    <a:bodyPr/>
                    <a:lstStyle/>
                    <a:p>
                      <a:endParaRPr lang="en-US"/>
                    </a:p>
                  </a:txBody>
                  <a:tcPr/>
                </a:tc>
                <a:tc hMerge="1">
                  <a:txBody>
                    <a:bodyPr/>
                    <a:lstStyle/>
                    <a:p>
                      <a:endParaRPr lang="en-US"/>
                    </a:p>
                  </a:txBody>
                  <a:tcPr/>
                </a:tc>
                <a:tc rowSpan="2" gridSpan="2">
                  <a:txBody>
                    <a:bodyPr/>
                    <a:lstStyle/>
                    <a:p>
                      <a:pPr algn="ctr" fontAlgn="ctr"/>
                      <a:r>
                        <a:rPr lang="en-US" sz="700" u="none" strike="noStrike">
                          <a:effectLst/>
                        </a:rPr>
                        <a:t>Peak loss on Class A or B</a:t>
                      </a:r>
                      <a:endParaRPr lang="en-US" sz="700" b="0" i="0" u="none" strike="noStrike">
                        <a:solidFill>
                          <a:srgbClr val="000000"/>
                        </a:solidFill>
                        <a:effectLst/>
                        <a:latin typeface="Calibri" panose="020F0502020204030204" pitchFamily="34" charset="0"/>
                      </a:endParaRPr>
                    </a:p>
                  </a:txBody>
                  <a:tcPr marL="5711" marR="5711" marT="5711" marB="0" anchor="ctr"/>
                </a:tc>
                <a:tc rowSpan="2" hMerge="1">
                  <a:txBody>
                    <a:bodyPr/>
                    <a:lstStyle/>
                    <a:p>
                      <a:endParaRPr lang="en-US"/>
                    </a:p>
                  </a:txBody>
                  <a:tcPr/>
                </a:tc>
                <a:extLst>
                  <a:ext uri="{0D108BD9-81ED-4DB2-BD59-A6C34878D82A}">
                    <a16:rowId xmlns:a16="http://schemas.microsoft.com/office/drawing/2014/main" val="226396920"/>
                  </a:ext>
                </a:extLst>
              </a:tr>
              <a:tr h="284668">
                <a:tc>
                  <a:txBody>
                    <a:bodyPr/>
                    <a:lstStyle/>
                    <a:p>
                      <a:pPr algn="ctr" fontAlgn="ctr"/>
                      <a:r>
                        <a:rPr lang="en-US" sz="700" u="none" strike="noStrike" dirty="0">
                          <a:effectLst/>
                        </a:rPr>
                        <a:t> </a:t>
                      </a:r>
                      <a:endParaRPr lang="en-US" sz="700" b="0" i="0" u="none" strike="noStrike" dirty="0">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dirty="0">
                          <a:effectLst/>
                        </a:rPr>
                        <a:t>4</a:t>
                      </a:r>
                      <a:endParaRPr lang="en-US" sz="700" b="0" i="0" u="none" strike="noStrike" dirty="0">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comp at 2 cycle</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Y</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U</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V</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Y</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U</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V</a:t>
                      </a:r>
                      <a:endParaRPr lang="en-US" sz="700" b="0" i="0" u="none" strike="noStrike">
                        <a:solidFill>
                          <a:srgbClr val="000000"/>
                        </a:solidFill>
                        <a:effectLst/>
                        <a:latin typeface="Calibri" panose="020F0502020204030204" pitchFamily="34" charset="0"/>
                      </a:endParaRPr>
                    </a:p>
                  </a:txBody>
                  <a:tcPr marL="5711" marR="5711" marT="5711" marB="0" anchor="ct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3996376539"/>
                  </a:ext>
                </a:extLst>
              </a:tr>
              <a:tr h="155840">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VTM3.0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322789450"/>
                  </a:ext>
                </a:extLst>
              </a:tr>
              <a:tr h="155840">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CE4.1.1a</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0.22%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500" u="none" strike="noStrike">
                          <a:effectLst/>
                        </a:rPr>
                        <a:t>0.42%</a:t>
                      </a:r>
                      <a:endParaRPr lang="en-US" sz="500" b="0" i="0" u="none" strike="noStrike">
                        <a:solidFill>
                          <a:srgbClr val="000000"/>
                        </a:solidFill>
                        <a:effectLst/>
                        <a:latin typeface="Arial" panose="020B0604020202020204" pitchFamily="34" charset="0"/>
                      </a:endParaRPr>
                    </a:p>
                  </a:txBody>
                  <a:tcPr marL="5711" marR="5711" marT="5711" marB="0" anchor="ctr"/>
                </a:tc>
                <a:extLst>
                  <a:ext uri="{0D108BD9-81ED-4DB2-BD59-A6C34878D82A}">
                    <a16:rowId xmlns:a16="http://schemas.microsoft.com/office/drawing/2014/main" val="3049109081"/>
                  </a:ext>
                </a:extLst>
              </a:tr>
              <a:tr h="284668">
                <a:tc>
                  <a:txBody>
                    <a:bodyPr/>
                    <a:lstStyle/>
                    <a:p>
                      <a:pPr algn="ctr" fontAlgn="ctr"/>
                      <a:r>
                        <a:rPr lang="en-US" sz="700" u="none" strike="noStrike">
                          <a:effectLst/>
                        </a:rPr>
                        <a:t>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HMVP table update without pruning  and subsampled HMVP</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BasketballDrive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0.11%</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4076490877"/>
                  </a:ext>
                </a:extLst>
              </a:tr>
              <a:tr h="148418">
                <a:tc>
                  <a:txBody>
                    <a:bodyPr/>
                    <a:lstStyle/>
                    <a:p>
                      <a:pPr algn="ctr" fontAlgn="ctr"/>
                      <a:r>
                        <a:rPr lang="en-US" sz="700" u="none" strike="noStrike">
                          <a:effectLst/>
                        </a:rPr>
                        <a:t>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No HMVP in pairwise merge candidate</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0.06%</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2564537488"/>
                  </a:ext>
                </a:extLst>
              </a:tr>
              <a:tr h="284668">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First 3 HMVPs pruned by left and above spatila candidates</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0.11%</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224445744"/>
                  </a:ext>
                </a:extLst>
              </a:tr>
              <a:tr h="284668">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First 2 HMVPs pruned by left and above spatila candidates</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0.13%</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1861949686"/>
                  </a:ext>
                </a:extLst>
              </a:tr>
              <a:tr h="148418">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 </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3152500403"/>
                  </a:ext>
                </a:extLst>
              </a:tr>
              <a:tr h="148418">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0.18%</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3416219463"/>
                  </a:ext>
                </a:extLst>
              </a:tr>
              <a:tr h="148418">
                <a:tc>
                  <a:txBody>
                    <a:bodyPr/>
                    <a:lstStyle/>
                    <a:p>
                      <a:pPr algn="ctr" fontAlgn="ctr"/>
                      <a:r>
                        <a:rPr lang="en-US" sz="700" u="none" strike="noStrike">
                          <a:effectLst/>
                        </a:rPr>
                        <a:t>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BasketballDrive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500" u="none" strike="noStrike">
                          <a:effectLst/>
                        </a:rPr>
                        <a:t>0.13%</a:t>
                      </a:r>
                      <a:endParaRPr lang="en-US" sz="500" b="0" i="0" u="none" strike="noStrike">
                        <a:solidFill>
                          <a:srgbClr val="000000"/>
                        </a:solidFill>
                        <a:effectLst/>
                        <a:latin typeface="Arial" panose="020B0604020202020204" pitchFamily="34" charset="0"/>
                      </a:endParaRPr>
                    </a:p>
                  </a:txBody>
                  <a:tcPr marL="5711" marR="5711" marT="5711" marB="0" anchor="ctr"/>
                </a:tc>
                <a:extLst>
                  <a:ext uri="{0D108BD9-81ED-4DB2-BD59-A6C34878D82A}">
                    <a16:rowId xmlns:a16="http://schemas.microsoft.com/office/drawing/2014/main" val="2637002027"/>
                  </a:ext>
                </a:extLst>
              </a:tr>
              <a:tr h="148418">
                <a:tc>
                  <a:txBody>
                    <a:bodyPr/>
                    <a:lstStyle/>
                    <a:p>
                      <a:pPr algn="ctr" fontAlgn="ctr"/>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 </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2380328758"/>
                  </a:ext>
                </a:extLst>
              </a:tr>
              <a:tr h="148418">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 </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2401927834"/>
                  </a:ext>
                </a:extLst>
              </a:tr>
              <a:tr h="148418">
                <a:tc>
                  <a:txBody>
                    <a:bodyPr/>
                    <a:lstStyle/>
                    <a:p>
                      <a:pPr algn="ctr" fontAlgn="ctr"/>
                      <a:r>
                        <a:rPr lang="en-US" sz="700" u="none" strike="noStrike">
                          <a:effectLst/>
                        </a:rPr>
                        <a:t>10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1+2+3 (CE4.1.2.a)</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dirty="0" err="1">
                          <a:effectLst/>
                        </a:rPr>
                        <a:t>BQTerrace</a:t>
                      </a:r>
                      <a:endParaRPr lang="en-US" sz="500" b="0" i="0" u="none" strike="noStrike" dirty="0">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0.14%</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3804683970"/>
                  </a:ext>
                </a:extLst>
              </a:tr>
              <a:tr h="155840">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1+2+4 (CE4.1.2.b)</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dirty="0">
                          <a:effectLst/>
                        </a:rPr>
                        <a:t>0.14%</a:t>
                      </a:r>
                      <a:endParaRPr lang="en-US" sz="700" b="0" i="0" u="none" strike="noStrike" dirty="0">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812260807"/>
                  </a:ext>
                </a:extLst>
              </a:tr>
            </a:tbl>
          </a:graphicData>
        </a:graphic>
      </p:graphicFrame>
    </p:spTree>
    <p:extLst>
      <p:ext uri="{BB962C8B-B14F-4D97-AF65-F5344CB8AC3E}">
        <p14:creationId xmlns:p14="http://schemas.microsoft.com/office/powerpoint/2010/main" val="3976256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1873</TotalTime>
  <Words>691</Words>
  <Application>Microsoft Office PowerPoint</Application>
  <PresentationFormat>On-screen Show (4:3)</PresentationFormat>
  <Paragraphs>269</Paragraphs>
  <Slides>7</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SimSun</vt:lpstr>
      <vt:lpstr>Arial</vt:lpstr>
      <vt:lpstr>Calibri</vt:lpstr>
      <vt:lpstr>Cambria Math</vt:lpstr>
      <vt:lpstr>Century Gothic</vt:lpstr>
      <vt:lpstr>Microsoft Sans Serif</vt:lpstr>
      <vt:lpstr>Times New Roman</vt:lpstr>
      <vt:lpstr>Qualcomm_2018</vt:lpstr>
      <vt:lpstr>CE4: Modification on History-based Motion Vector Prediction</vt:lpstr>
      <vt:lpstr>Abstract </vt:lpstr>
      <vt:lpstr>Technical description </vt:lpstr>
      <vt:lpstr>Simulation results</vt:lpstr>
      <vt:lpstr>Simulation results</vt:lpstr>
      <vt:lpstr>Supplement tests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Yu Han</cp:lastModifiedBy>
  <cp:revision>100</cp:revision>
  <dcterms:created xsi:type="dcterms:W3CDTF">2018-07-05T06:58:17Z</dcterms:created>
  <dcterms:modified xsi:type="dcterms:W3CDTF">2019-01-14T07:43:01Z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397843289</vt:i4>
  </property>
  <property fmtid="{D5CDD505-2E9C-101B-9397-08002B2CF9AE}" pid="3" name="_NewReviewCycle">
    <vt:lpwstr/>
  </property>
  <property fmtid="{D5CDD505-2E9C-101B-9397-08002B2CF9AE}" pid="4" name="_EmailSubject">
    <vt:lpwstr>Templates coming today?</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_PreviousAdHocReviewCycleID">
    <vt:i4>-596972832</vt:i4>
  </property>
</Properties>
</file>