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9" r:id="rId2"/>
    <p:sldId id="269" r:id="rId3"/>
    <p:sldId id="280" r:id="rId4"/>
    <p:sldId id="284" r:id="rId5"/>
    <p:sldId id="285" r:id="rId6"/>
    <p:sldId id="281" r:id="rId7"/>
    <p:sldId id="279" r:id="rId8"/>
    <p:sldId id="261" r:id="rId9"/>
    <p:sldId id="282" r:id="rId10"/>
    <p:sldId id="283" r:id="rId11"/>
  </p:sldIdLst>
  <p:sldSz cx="12192000" cy="6858000"/>
  <p:notesSz cx="6858000" cy="9144000"/>
  <p:embeddedFontLst>
    <p:embeddedFont>
      <p:font typeface="Ericsson Hilda" panose="00000500000000000000" pitchFamily="2" charset="0"/>
      <p:regular r:id="rId14"/>
      <p:bold r:id="rId15"/>
    </p:embeddedFont>
    <p:embeddedFont>
      <p:font typeface="Ericsson Hilda Light" panose="00000400000000000000" pitchFamily="2" charset="0"/>
      <p:regular r:id="rId16"/>
    </p:embeddedFont>
    <p:embeddedFont>
      <p:font typeface="Ericsson Technical Icons" panose="00000500000000000000" pitchFamily="2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7" autoAdjust="0"/>
    <p:restoredTop sz="93284" autoAdjust="0"/>
  </p:normalViewPr>
  <p:slideViewPr>
    <p:cSldViewPr snapToGrid="0" snapToObjects="1" showGuides="1">
      <p:cViewPr varScale="1">
        <p:scale>
          <a:sx n="88" d="100"/>
          <a:sy n="88" d="100"/>
        </p:scale>
        <p:origin x="4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JVET-M0117</a:t>
            </a:r>
            <a:br>
              <a:rPr lang="en-US" dirty="0"/>
            </a:br>
            <a:r>
              <a:rPr lang="en-US" dirty="0"/>
              <a:t>CE4-related: On MVP candidate list generation for AMVP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Ruoyang Yu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497874"/>
            <a:ext cx="10876552" cy="4739413"/>
          </a:xfrm>
        </p:spPr>
        <p:txBody>
          <a:bodyPr/>
          <a:lstStyle/>
          <a:p>
            <a:r>
              <a:rPr lang="en-US" dirty="0"/>
              <a:t>All three changes, the HMVP maximum table size reduced from 6 to 5.  </a:t>
            </a:r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960664"/>
          </a:xfrm>
        </p:spPr>
        <p:txBody>
          <a:bodyPr/>
          <a:lstStyle/>
          <a:p>
            <a:r>
              <a:rPr lang="en-US" dirty="0"/>
              <a:t>Additional test #2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9E18BA-2217-49E0-8A80-492300A5D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495" y="2100322"/>
            <a:ext cx="5404411" cy="45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6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203981"/>
            <a:ext cx="10876552" cy="5571287"/>
          </a:xfrm>
        </p:spPr>
        <p:txBody>
          <a:bodyPr/>
          <a:lstStyle/>
          <a:p>
            <a:r>
              <a:rPr lang="sv-SE" sz="1600" dirty="0"/>
              <a:t>Step </a:t>
            </a:r>
            <a:r>
              <a:rPr lang="sv-SE" sz="1600" i="1" dirty="0"/>
              <a:t>1 </a:t>
            </a:r>
            <a:r>
              <a:rPr lang="sv-SE" sz="1600" dirty="0"/>
              <a:t>: Derive at most 2 MV candidates mvA, mvB from spatial neighbors</a:t>
            </a:r>
          </a:p>
          <a:p>
            <a:r>
              <a:rPr lang="sv-SE" sz="1600" dirty="0"/>
              <a:t>Step </a:t>
            </a:r>
            <a:r>
              <a:rPr lang="sv-SE" sz="1600" i="1" dirty="0"/>
              <a:t>2 </a:t>
            </a:r>
            <a:r>
              <a:rPr lang="sv-SE" sz="1600" dirty="0"/>
              <a:t>: When AMVR flag is greater than 0, round mvA and mvB</a:t>
            </a:r>
          </a:p>
          <a:p>
            <a:r>
              <a:rPr lang="sv-SE" sz="1600" dirty="0"/>
              <a:t>Step </a:t>
            </a:r>
            <a:r>
              <a:rPr lang="sv-SE" sz="1600" i="1" dirty="0"/>
              <a:t>3 </a:t>
            </a:r>
            <a:r>
              <a:rPr lang="sv-SE" sz="1600" dirty="0"/>
              <a:t>: Prune mvA and mvB</a:t>
            </a:r>
          </a:p>
          <a:p>
            <a:pPr marL="0" indent="0">
              <a:buNone/>
            </a:pPr>
            <a:endParaRPr lang="sv-SE" sz="1600" dirty="0"/>
          </a:p>
          <a:p>
            <a:r>
              <a:rPr lang="sv-SE" sz="1600" dirty="0"/>
              <a:t>Step </a:t>
            </a:r>
            <a:r>
              <a:rPr lang="sv-SE" sz="1600" i="1" dirty="0"/>
              <a:t>4 </a:t>
            </a:r>
            <a:r>
              <a:rPr lang="sv-SE" sz="1600" dirty="0"/>
              <a:t>: If the MVP list is not full, derive at most 1 MV candidate mvC from temporal neighbors</a:t>
            </a:r>
          </a:p>
          <a:p>
            <a:pPr lvl="1"/>
            <a:r>
              <a:rPr lang="sv-SE" sz="1600" dirty="0"/>
              <a:t>Step </a:t>
            </a:r>
            <a:r>
              <a:rPr lang="sv-SE" sz="1600" i="1" dirty="0"/>
              <a:t>4.a </a:t>
            </a:r>
            <a:r>
              <a:rPr lang="sv-SE" sz="1600" dirty="0"/>
              <a:t>: When AMVR flag is greater than 0, round mvC</a:t>
            </a:r>
          </a:p>
          <a:p>
            <a:pPr lvl="1"/>
            <a:r>
              <a:rPr lang="sv-SE" sz="1600" dirty="0"/>
              <a:t>Step </a:t>
            </a:r>
            <a:r>
              <a:rPr lang="sv-SE" sz="1600" i="1" dirty="0"/>
              <a:t>4.b </a:t>
            </a:r>
            <a:r>
              <a:rPr lang="sv-SE" sz="1600" dirty="0"/>
              <a:t>: Pune mvC against the existing candidate in the MVP list</a:t>
            </a:r>
          </a:p>
          <a:p>
            <a:pPr marL="0" indent="0">
              <a:buNone/>
            </a:pPr>
            <a:endParaRPr lang="sv-SE" sz="1600" dirty="0"/>
          </a:p>
          <a:p>
            <a:pPr marL="0" indent="0">
              <a:buNone/>
            </a:pPr>
            <a:endParaRPr lang="sv-SE" sz="1600" dirty="0"/>
          </a:p>
          <a:p>
            <a:r>
              <a:rPr lang="sv-SE" sz="1600" dirty="0"/>
              <a:t>Step </a:t>
            </a:r>
            <a:r>
              <a:rPr lang="sv-SE" sz="1600" i="1" dirty="0"/>
              <a:t>5 </a:t>
            </a:r>
            <a:r>
              <a:rPr lang="sv-SE" sz="1600" dirty="0"/>
              <a:t>: If the MVP list is not full, add candidate from HMVP table in an order </a:t>
            </a:r>
          </a:p>
          <a:p>
            <a:pPr marL="0" indent="0">
              <a:buNone/>
            </a:pPr>
            <a:r>
              <a:rPr lang="sv-SE" sz="1600" dirty="0"/>
              <a:t>       	 (the last entry to the first entry, i.e. the most recent HMVP candidate is checked first)</a:t>
            </a:r>
          </a:p>
          <a:p>
            <a:pPr lvl="1"/>
            <a:r>
              <a:rPr lang="sv-SE" sz="1600" dirty="0"/>
              <a:t>For each HMVP candidate, check its mvLX (X being 0 or 1) if uses the same reference picture as the current block. If yes, then:</a:t>
            </a:r>
          </a:p>
          <a:p>
            <a:pPr lvl="2"/>
            <a:r>
              <a:rPr lang="sv-SE" sz="1600" dirty="0"/>
              <a:t>Step </a:t>
            </a:r>
            <a:r>
              <a:rPr lang="sv-SE" sz="1600" i="1" dirty="0"/>
              <a:t>5.a </a:t>
            </a:r>
            <a:r>
              <a:rPr lang="sv-SE" sz="1600" dirty="0"/>
              <a:t>: When AMVR flag is greater than 0, round mvLX</a:t>
            </a:r>
          </a:p>
          <a:p>
            <a:pPr lvl="2"/>
            <a:r>
              <a:rPr lang="sv-SE" sz="1600" dirty="0"/>
              <a:t>Step </a:t>
            </a:r>
            <a:r>
              <a:rPr lang="sv-SE" sz="1600" i="1" dirty="0"/>
              <a:t>5.b : </a:t>
            </a:r>
            <a:r>
              <a:rPr lang="sv-SE" sz="1600" dirty="0"/>
              <a:t>Prune mvLX against the existing candidate in the MVP list</a:t>
            </a:r>
          </a:p>
          <a:p>
            <a:pPr lvl="2"/>
            <a:endParaRPr lang="sv-SE" sz="1600" dirty="0"/>
          </a:p>
          <a:p>
            <a:pPr lvl="0" hangingPunct="0"/>
            <a:r>
              <a:rPr lang="sv-SE" sz="1600" dirty="0"/>
              <a:t>Step </a:t>
            </a:r>
            <a:r>
              <a:rPr lang="sv-SE" sz="1600" i="1" dirty="0"/>
              <a:t>6 </a:t>
            </a:r>
            <a:r>
              <a:rPr lang="sv-SE" sz="1600" dirty="0"/>
              <a:t>: </a:t>
            </a:r>
            <a:r>
              <a:rPr lang="en-CA" sz="1600" dirty="0"/>
              <a:t>If the MVP list is still not full, keep adding zero MV until it is full</a:t>
            </a:r>
            <a:endParaRPr lang="sv-SE" sz="1600" dirty="0"/>
          </a:p>
          <a:p>
            <a:r>
              <a:rPr lang="en-CA" sz="1600" dirty="0"/>
              <a:t>Step </a:t>
            </a:r>
            <a:r>
              <a:rPr lang="en-CA" sz="1600" i="1" dirty="0"/>
              <a:t>7 </a:t>
            </a:r>
            <a:r>
              <a:rPr lang="en-CA" sz="1600" dirty="0"/>
              <a:t>: For each MV in the MVP list, convert the MV from 1/16-pel precision to 1/4-pel precision and if AMVR flag is larger 	   than 0, round the MV.</a:t>
            </a:r>
            <a:r>
              <a:rPr lang="sv-SE" sz="1600" dirty="0"/>
              <a:t> </a:t>
            </a:r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876552" cy="638447"/>
          </a:xfrm>
        </p:spPr>
        <p:txBody>
          <a:bodyPr/>
          <a:lstStyle/>
          <a:p>
            <a:r>
              <a:rPr lang="en-US" sz="3600" dirty="0"/>
              <a:t>Current MVP list (size of 2) generation for AMVP in VTM-3.0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9CD512-A6AA-42C1-AB2B-B3BFF3C20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855" y="1075259"/>
            <a:ext cx="1325731" cy="12592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76D597-80C5-4124-B243-E69701E9A9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855" y="2512148"/>
            <a:ext cx="1110665" cy="10559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D11935-D400-4DA5-8BFF-678CF9EC5F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187" y="3823096"/>
            <a:ext cx="1955779" cy="48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666061" cy="960664"/>
          </a:xfrm>
        </p:spPr>
        <p:txBody>
          <a:bodyPr/>
          <a:lstStyle/>
          <a:p>
            <a:r>
              <a:rPr lang="en-US" dirty="0"/>
              <a:t>Complexity analysis of the VTM-3.0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B59987-CD02-4D36-89BD-E2E12F109C2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4" y="1637211"/>
            <a:ext cx="11007181" cy="4600076"/>
          </a:xfrm>
        </p:spPr>
        <p:txBody>
          <a:bodyPr/>
          <a:lstStyle/>
          <a:p>
            <a:r>
              <a:rPr lang="sv-SE" dirty="0"/>
              <a:t>In the worst case, the VTM-3.0 method requires:</a:t>
            </a:r>
          </a:p>
          <a:p>
            <a:endParaRPr lang="sv-SE" dirty="0"/>
          </a:p>
          <a:p>
            <a:pPr lvl="1"/>
            <a:r>
              <a:rPr lang="sv-SE" b="1" dirty="0"/>
              <a:t>13</a:t>
            </a:r>
            <a:r>
              <a:rPr lang="sv-SE" dirty="0"/>
              <a:t> MV rounding operations:</a:t>
            </a:r>
          </a:p>
          <a:p>
            <a:pPr lvl="2"/>
            <a:r>
              <a:rPr lang="sv-SE" dirty="0"/>
              <a:t>2 in step 2</a:t>
            </a:r>
          </a:p>
          <a:p>
            <a:pPr lvl="2"/>
            <a:r>
              <a:rPr lang="sv-SE" dirty="0"/>
              <a:t>1 in step 4</a:t>
            </a:r>
          </a:p>
          <a:p>
            <a:pPr lvl="2"/>
            <a:r>
              <a:rPr lang="sv-SE" dirty="0"/>
              <a:t>8 (4x2) in step 5</a:t>
            </a:r>
          </a:p>
          <a:p>
            <a:pPr lvl="2"/>
            <a:r>
              <a:rPr lang="sv-SE" dirty="0"/>
              <a:t>2 in step 7</a:t>
            </a:r>
          </a:p>
          <a:p>
            <a:pPr lvl="2"/>
            <a:endParaRPr lang="sv-SE" dirty="0"/>
          </a:p>
          <a:p>
            <a:pPr lvl="1"/>
            <a:r>
              <a:rPr lang="sv-SE" b="1" dirty="0"/>
              <a:t>10</a:t>
            </a:r>
            <a:r>
              <a:rPr lang="sv-SE" dirty="0"/>
              <a:t> MV pruning (comparision) operations:</a:t>
            </a:r>
          </a:p>
          <a:p>
            <a:pPr lvl="2"/>
            <a:r>
              <a:rPr lang="sv-SE" dirty="0"/>
              <a:t>1 in step 3</a:t>
            </a:r>
          </a:p>
          <a:p>
            <a:pPr lvl="2"/>
            <a:r>
              <a:rPr lang="sv-SE" dirty="0"/>
              <a:t>1 in step 4</a:t>
            </a:r>
          </a:p>
          <a:p>
            <a:pPr lvl="2"/>
            <a:r>
              <a:rPr lang="sv-SE" dirty="0"/>
              <a:t>8 (4x2) in step 5</a:t>
            </a:r>
          </a:p>
        </p:txBody>
      </p:sp>
    </p:spTree>
    <p:extLst>
      <p:ext uri="{BB962C8B-B14F-4D97-AF65-F5344CB8AC3E}">
        <p14:creationId xmlns:p14="http://schemas.microsoft.com/office/powerpoint/2010/main" val="1363361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203981"/>
            <a:ext cx="10876552" cy="5571287"/>
          </a:xfrm>
        </p:spPr>
        <p:txBody>
          <a:bodyPr/>
          <a:lstStyle/>
          <a:p>
            <a:r>
              <a:rPr lang="sv-SE" sz="1600" dirty="0"/>
              <a:t>Step </a:t>
            </a:r>
            <a:r>
              <a:rPr lang="sv-SE" sz="1600" i="1" dirty="0"/>
              <a:t>1 </a:t>
            </a:r>
            <a:r>
              <a:rPr lang="sv-SE" sz="1600" dirty="0"/>
              <a:t>: Derive at most 2 MV candidates mvA, mvB from spatial neighbors</a:t>
            </a:r>
          </a:p>
          <a:p>
            <a:r>
              <a:rPr lang="sv-SE" sz="1600" dirty="0"/>
              <a:t>Step </a:t>
            </a:r>
            <a:r>
              <a:rPr lang="sv-SE" sz="1600" i="1" dirty="0"/>
              <a:t>2 </a:t>
            </a:r>
            <a:r>
              <a:rPr lang="sv-SE" sz="1600" dirty="0"/>
              <a:t>: </a:t>
            </a:r>
            <a:r>
              <a:rPr lang="en-CA" sz="1600" b="1" dirty="0"/>
              <a:t>convert </a:t>
            </a:r>
            <a:r>
              <a:rPr lang="en-CA" sz="1600" b="1" dirty="0" err="1"/>
              <a:t>mvA</a:t>
            </a:r>
            <a:r>
              <a:rPr lang="en-CA" sz="1600" b="1" dirty="0"/>
              <a:t> and </a:t>
            </a:r>
            <a:r>
              <a:rPr lang="en-CA" sz="1600" b="1" dirty="0" err="1"/>
              <a:t>mvB</a:t>
            </a:r>
            <a:r>
              <a:rPr lang="en-CA" sz="1600" b="1" dirty="0"/>
              <a:t> to 1/4-pel precision, round the </a:t>
            </a:r>
            <a:r>
              <a:rPr lang="en-CA" sz="1600" b="1" dirty="0" err="1"/>
              <a:t>mvA</a:t>
            </a:r>
            <a:r>
              <a:rPr lang="en-CA" sz="1600" b="1" dirty="0"/>
              <a:t> and </a:t>
            </a:r>
            <a:r>
              <a:rPr lang="en-CA" sz="1600" b="1" dirty="0" err="1"/>
              <a:t>mvB</a:t>
            </a:r>
            <a:r>
              <a:rPr lang="en-CA" sz="1600" b="1" dirty="0"/>
              <a:t>  according to the AMVR flag</a:t>
            </a:r>
            <a:r>
              <a:rPr lang="sv-SE" sz="1600" b="1" dirty="0"/>
              <a:t> </a:t>
            </a:r>
          </a:p>
          <a:p>
            <a:r>
              <a:rPr lang="sv-SE" sz="1600" dirty="0"/>
              <a:t>Step </a:t>
            </a:r>
            <a:r>
              <a:rPr lang="sv-SE" sz="1600" i="1" dirty="0"/>
              <a:t>3 </a:t>
            </a:r>
            <a:r>
              <a:rPr lang="sv-SE" sz="1600" dirty="0"/>
              <a:t>: Prune mvA and mvB</a:t>
            </a:r>
          </a:p>
          <a:p>
            <a:pPr marL="0" indent="0">
              <a:buNone/>
            </a:pPr>
            <a:endParaRPr lang="sv-SE" sz="1600" dirty="0"/>
          </a:p>
          <a:p>
            <a:r>
              <a:rPr lang="sv-SE" sz="1600" dirty="0"/>
              <a:t>Step </a:t>
            </a:r>
            <a:r>
              <a:rPr lang="sv-SE" sz="1600" i="1" dirty="0"/>
              <a:t>4 </a:t>
            </a:r>
            <a:r>
              <a:rPr lang="sv-SE" sz="1600" dirty="0"/>
              <a:t>: If the MVP list is not full, derive at most 1 MV candidate mvC from temproal neighbors</a:t>
            </a:r>
          </a:p>
          <a:p>
            <a:pPr lvl="1"/>
            <a:r>
              <a:rPr lang="sv-SE" sz="1600" dirty="0"/>
              <a:t>Step </a:t>
            </a:r>
            <a:r>
              <a:rPr lang="sv-SE" sz="1600" i="1" dirty="0"/>
              <a:t>4.a </a:t>
            </a:r>
            <a:r>
              <a:rPr lang="sv-SE" sz="1600" dirty="0"/>
              <a:t>: </a:t>
            </a:r>
            <a:r>
              <a:rPr lang="en-CA" sz="1600" b="1" dirty="0"/>
              <a:t>convert </a:t>
            </a:r>
            <a:r>
              <a:rPr lang="en-CA" sz="1600" b="1" dirty="0" err="1"/>
              <a:t>mvC</a:t>
            </a:r>
            <a:r>
              <a:rPr lang="en-CA" sz="1600" b="1" dirty="0"/>
              <a:t> to 1/4-pel precision, round the </a:t>
            </a:r>
            <a:r>
              <a:rPr lang="en-CA" sz="1600" b="1" dirty="0" err="1"/>
              <a:t>mvC</a:t>
            </a:r>
            <a:r>
              <a:rPr lang="en-CA" sz="1600" b="1" dirty="0"/>
              <a:t> according to the AMVR flag</a:t>
            </a:r>
          </a:p>
          <a:p>
            <a:pPr lvl="1"/>
            <a:r>
              <a:rPr lang="sv-SE" sz="1600" strike="sngStrike" dirty="0"/>
              <a:t>Step </a:t>
            </a:r>
            <a:r>
              <a:rPr lang="sv-SE" sz="1600" i="1" strike="sngStrike" dirty="0"/>
              <a:t>4.b </a:t>
            </a:r>
            <a:r>
              <a:rPr lang="sv-SE" sz="1600" strike="sngStrike" dirty="0"/>
              <a:t>: Pune mvC against the existing candidate in the MVP list</a:t>
            </a:r>
          </a:p>
          <a:p>
            <a:pPr marL="0" indent="0">
              <a:buNone/>
            </a:pPr>
            <a:endParaRPr lang="sv-SE" sz="1600" dirty="0"/>
          </a:p>
          <a:p>
            <a:pPr marL="0" indent="0">
              <a:buNone/>
            </a:pPr>
            <a:endParaRPr lang="sv-SE" sz="1600" dirty="0"/>
          </a:p>
          <a:p>
            <a:r>
              <a:rPr lang="sv-SE" sz="1600" dirty="0"/>
              <a:t>Step </a:t>
            </a:r>
            <a:r>
              <a:rPr lang="sv-SE" sz="1600" i="1" dirty="0"/>
              <a:t>5 </a:t>
            </a:r>
            <a:r>
              <a:rPr lang="sv-SE" sz="1600" dirty="0"/>
              <a:t>: If the MVP list is not full, add candidate from HMVP table in an order </a:t>
            </a:r>
          </a:p>
          <a:p>
            <a:pPr marL="0" indent="0">
              <a:buNone/>
            </a:pPr>
            <a:r>
              <a:rPr lang="sv-SE" sz="1600" dirty="0"/>
              <a:t>       	 (the </a:t>
            </a:r>
            <a:r>
              <a:rPr lang="sv-SE" sz="1600" strike="sngStrike" dirty="0"/>
              <a:t>last</a:t>
            </a:r>
            <a:r>
              <a:rPr lang="sv-SE" sz="1600" dirty="0"/>
              <a:t> </a:t>
            </a:r>
            <a:r>
              <a:rPr lang="sv-SE" sz="1600" b="1" dirty="0"/>
              <a:t>first</a:t>
            </a:r>
            <a:r>
              <a:rPr lang="sv-SE" sz="1600" dirty="0"/>
              <a:t> entry to the </a:t>
            </a:r>
            <a:r>
              <a:rPr lang="sv-SE" sz="1600" strike="sngStrike" dirty="0"/>
              <a:t>first</a:t>
            </a:r>
            <a:r>
              <a:rPr lang="sv-SE" sz="1600" dirty="0"/>
              <a:t>  </a:t>
            </a:r>
            <a:r>
              <a:rPr lang="sv-SE" sz="1600" b="1" dirty="0"/>
              <a:t>last </a:t>
            </a:r>
            <a:r>
              <a:rPr lang="sv-SE" sz="1600" dirty="0"/>
              <a:t>entry, i.e. the </a:t>
            </a:r>
            <a:r>
              <a:rPr lang="sv-SE" sz="1600" strike="sngStrike" dirty="0"/>
              <a:t>most </a:t>
            </a:r>
            <a:r>
              <a:rPr lang="sv-SE" sz="1600" b="1" dirty="0"/>
              <a:t>least</a:t>
            </a:r>
            <a:r>
              <a:rPr lang="sv-SE" sz="1600" dirty="0"/>
              <a:t> recent HMVP candidate is checked first)</a:t>
            </a:r>
          </a:p>
          <a:p>
            <a:pPr lvl="1"/>
            <a:r>
              <a:rPr lang="sv-SE" sz="1600" dirty="0"/>
              <a:t>For each HMVP candidate, check its mvLX (X being 0 or 1) if uses the same reference picture as the current block. If yes, then:</a:t>
            </a:r>
          </a:p>
          <a:p>
            <a:pPr lvl="2"/>
            <a:r>
              <a:rPr lang="sv-SE" sz="1600" dirty="0"/>
              <a:t>Step </a:t>
            </a:r>
            <a:r>
              <a:rPr lang="sv-SE" sz="1600" i="1" dirty="0"/>
              <a:t>5.a </a:t>
            </a:r>
            <a:r>
              <a:rPr lang="sv-SE" sz="1600" dirty="0"/>
              <a:t>: </a:t>
            </a:r>
            <a:r>
              <a:rPr lang="sv-SE" sz="1600" b="1" dirty="0"/>
              <a:t>Convert mvLx to </a:t>
            </a:r>
            <a:r>
              <a:rPr lang="en-CA" sz="1600" b="1" dirty="0"/>
              <a:t>to 1/4-pel precision, round the </a:t>
            </a:r>
            <a:r>
              <a:rPr lang="en-CA" sz="1600" b="1" dirty="0" err="1"/>
              <a:t>mvLx</a:t>
            </a:r>
            <a:r>
              <a:rPr lang="en-CA" sz="1600" b="1" dirty="0"/>
              <a:t> according to the AMVR flag</a:t>
            </a:r>
            <a:r>
              <a:rPr lang="sv-SE" sz="1600" b="1" dirty="0"/>
              <a:t> </a:t>
            </a:r>
          </a:p>
          <a:p>
            <a:pPr lvl="2"/>
            <a:r>
              <a:rPr lang="sv-SE" sz="1600" strike="sngStrike" dirty="0"/>
              <a:t>Step </a:t>
            </a:r>
            <a:r>
              <a:rPr lang="sv-SE" sz="1600" i="1" strike="sngStrike" dirty="0"/>
              <a:t>5.b : </a:t>
            </a:r>
            <a:r>
              <a:rPr lang="sv-SE" sz="1600" strike="sngStrike" dirty="0"/>
              <a:t>Prune mvLX against the existing candidate in the MVP list</a:t>
            </a:r>
          </a:p>
          <a:p>
            <a:pPr marL="736600" lvl="2" indent="0">
              <a:buNone/>
            </a:pPr>
            <a:endParaRPr lang="sv-SE" sz="1600" dirty="0"/>
          </a:p>
          <a:p>
            <a:pPr lvl="0" hangingPunct="0"/>
            <a:r>
              <a:rPr lang="sv-SE" sz="1600" dirty="0"/>
              <a:t>Step </a:t>
            </a:r>
            <a:r>
              <a:rPr lang="sv-SE" sz="1600" i="1" dirty="0"/>
              <a:t>6 </a:t>
            </a:r>
            <a:r>
              <a:rPr lang="sv-SE" sz="1600" dirty="0"/>
              <a:t>: </a:t>
            </a:r>
            <a:r>
              <a:rPr lang="en-CA" sz="1600" dirty="0"/>
              <a:t>If the MVP list is still not full, keep adding zero MV until it is full</a:t>
            </a:r>
            <a:endParaRPr lang="sv-SE" sz="1600" dirty="0"/>
          </a:p>
          <a:p>
            <a:r>
              <a:rPr lang="en-CA" sz="1600" strike="sngStrike" dirty="0"/>
              <a:t>Step </a:t>
            </a:r>
            <a:r>
              <a:rPr lang="en-CA" sz="1600" i="1" strike="sngStrike" dirty="0"/>
              <a:t>7 </a:t>
            </a:r>
            <a:r>
              <a:rPr lang="en-CA" sz="1600" strike="sngStrike" dirty="0"/>
              <a:t>: For each MV in the MVP list, convert the MV from 1/16-pel precision to 1/4-pel precision and if AMVR flag is larger 	   than 0, round the MV.</a:t>
            </a:r>
            <a:r>
              <a:rPr lang="sv-SE" sz="1600" strike="sngStrike" dirty="0"/>
              <a:t> </a:t>
            </a:r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876552" cy="638447"/>
          </a:xfrm>
        </p:spPr>
        <p:txBody>
          <a:bodyPr/>
          <a:lstStyle/>
          <a:p>
            <a:r>
              <a:rPr lang="en-US" sz="3600" dirty="0"/>
              <a:t>Proposed MVP list generation for AMVP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9CD512-A6AA-42C1-AB2B-B3BFF3C20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462" y="1005590"/>
            <a:ext cx="1325731" cy="12592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76D597-80C5-4124-B243-E69701E9A9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533" y="2538359"/>
            <a:ext cx="1110665" cy="10559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D11935-D400-4DA5-8BFF-678CF9EC5F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16" y="3851463"/>
            <a:ext cx="1938621" cy="48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23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580461" cy="960664"/>
          </a:xfrm>
        </p:spPr>
        <p:txBody>
          <a:bodyPr/>
          <a:lstStyle/>
          <a:p>
            <a:r>
              <a:rPr lang="en-US" dirty="0"/>
              <a:t>BD-rate results of the proposed method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ABBBE3-246E-4EDA-823D-B3149BC052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436914"/>
            <a:ext cx="10970030" cy="4800373"/>
          </a:xfrm>
        </p:spPr>
        <p:txBody>
          <a:bodyPr/>
          <a:lstStyle/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The encoding and decoding time are not accurate.</a:t>
            </a:r>
          </a:p>
          <a:p>
            <a:endParaRPr lang="sv-SE" dirty="0"/>
          </a:p>
        </p:txBody>
      </p: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9A47036C-5D3A-4F69-AB96-72CF4717A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62234" y="1508879"/>
            <a:ext cx="5404411" cy="45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6556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6751" y="1774508"/>
            <a:ext cx="5547360" cy="4600076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sv-SE" dirty="0"/>
              <a:t>In the worst case, the </a:t>
            </a:r>
            <a:r>
              <a:rPr lang="sv-SE" b="1" dirty="0"/>
              <a:t>proposed</a:t>
            </a:r>
            <a:r>
              <a:rPr lang="sv-SE" dirty="0"/>
              <a:t> method requires:</a:t>
            </a:r>
          </a:p>
          <a:p>
            <a:pPr marL="0" indent="0">
              <a:buNone/>
            </a:pPr>
            <a:endParaRPr lang="sv-SE" dirty="0"/>
          </a:p>
          <a:p>
            <a:pPr lvl="1"/>
            <a:r>
              <a:rPr lang="sv-SE" b="1" dirty="0">
                <a:solidFill>
                  <a:srgbClr val="FF0000"/>
                </a:solidFill>
              </a:rPr>
              <a:t>3</a:t>
            </a:r>
            <a:r>
              <a:rPr lang="sv-SE" dirty="0"/>
              <a:t> MV rounding operations:</a:t>
            </a:r>
          </a:p>
          <a:p>
            <a:pPr lvl="2"/>
            <a:r>
              <a:rPr lang="sv-SE" dirty="0"/>
              <a:t>2 in step 2</a:t>
            </a:r>
          </a:p>
          <a:p>
            <a:pPr lvl="2"/>
            <a:r>
              <a:rPr lang="sv-SE" dirty="0"/>
              <a:t>1 in step 4 or step 5</a:t>
            </a:r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1"/>
            <a:r>
              <a:rPr lang="sv-SE" b="1" dirty="0">
                <a:solidFill>
                  <a:srgbClr val="FF0000"/>
                </a:solidFill>
              </a:rPr>
              <a:t>1</a:t>
            </a:r>
            <a:r>
              <a:rPr lang="sv-SE" dirty="0"/>
              <a:t> MV pruning (comparision) operation:</a:t>
            </a:r>
          </a:p>
          <a:p>
            <a:pPr lvl="2"/>
            <a:r>
              <a:rPr lang="sv-SE" dirty="0"/>
              <a:t>1 in step 3</a:t>
            </a:r>
          </a:p>
          <a:p>
            <a:pPr marL="736600" lvl="2" indent="0">
              <a:buNone/>
            </a:pP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580461" cy="960664"/>
          </a:xfrm>
        </p:spPr>
        <p:txBody>
          <a:bodyPr/>
          <a:lstStyle/>
          <a:p>
            <a:r>
              <a:rPr lang="en-US" dirty="0"/>
              <a:t>Complexity comparison of the proposed method and the VTM-3.0 method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725F4748-428E-4772-BCDA-44B6A68C4891}"/>
              </a:ext>
            </a:extLst>
          </p:cNvPr>
          <p:cNvSpPr txBox="1">
            <a:spLocks/>
          </p:cNvSpPr>
          <p:nvPr/>
        </p:nvSpPr>
        <p:spPr bwMode="auto">
          <a:xfrm>
            <a:off x="479424" y="1778091"/>
            <a:ext cx="5547360" cy="46000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sv-SE" dirty="0"/>
              <a:t>In the worst case, the </a:t>
            </a:r>
            <a:r>
              <a:rPr lang="sv-SE" b="1" dirty="0"/>
              <a:t>VTM-3.0</a:t>
            </a:r>
            <a:r>
              <a:rPr lang="sv-SE" dirty="0"/>
              <a:t> method requires:</a:t>
            </a:r>
          </a:p>
          <a:p>
            <a:endParaRPr lang="sv-SE" dirty="0"/>
          </a:p>
          <a:p>
            <a:pPr lvl="1"/>
            <a:r>
              <a:rPr lang="sv-SE" b="1" dirty="0"/>
              <a:t>13</a:t>
            </a:r>
            <a:r>
              <a:rPr lang="sv-SE" dirty="0"/>
              <a:t> MV rounding operations:</a:t>
            </a:r>
          </a:p>
          <a:p>
            <a:pPr lvl="2"/>
            <a:r>
              <a:rPr lang="sv-SE" dirty="0"/>
              <a:t>2 in step 2</a:t>
            </a:r>
          </a:p>
          <a:p>
            <a:pPr lvl="2"/>
            <a:r>
              <a:rPr lang="sv-SE" dirty="0"/>
              <a:t>1 in step 4</a:t>
            </a:r>
          </a:p>
          <a:p>
            <a:pPr lvl="2"/>
            <a:r>
              <a:rPr lang="sv-SE" dirty="0"/>
              <a:t>8 (4x2) in step 5</a:t>
            </a:r>
          </a:p>
          <a:p>
            <a:pPr lvl="2"/>
            <a:r>
              <a:rPr lang="sv-SE" dirty="0"/>
              <a:t>2 in step 7</a:t>
            </a:r>
          </a:p>
          <a:p>
            <a:pPr lvl="2"/>
            <a:endParaRPr lang="sv-SE" dirty="0"/>
          </a:p>
          <a:p>
            <a:pPr lvl="1"/>
            <a:r>
              <a:rPr lang="sv-SE" b="1" dirty="0"/>
              <a:t>10</a:t>
            </a:r>
            <a:r>
              <a:rPr lang="sv-SE" dirty="0"/>
              <a:t> MV pruning (comparision) operations:</a:t>
            </a:r>
          </a:p>
          <a:p>
            <a:pPr lvl="2"/>
            <a:r>
              <a:rPr lang="sv-SE" dirty="0"/>
              <a:t>1 in step 3</a:t>
            </a:r>
          </a:p>
          <a:p>
            <a:pPr lvl="2"/>
            <a:r>
              <a:rPr lang="sv-SE" dirty="0"/>
              <a:t>1 in step 4</a:t>
            </a:r>
          </a:p>
          <a:p>
            <a:pPr lvl="2"/>
            <a:r>
              <a:rPr lang="sv-SE" dirty="0"/>
              <a:t>8 (4x2) in step 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762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497874"/>
            <a:ext cx="10876552" cy="4739413"/>
          </a:xfrm>
        </p:spPr>
        <p:txBody>
          <a:bodyPr/>
          <a:lstStyle/>
          <a:p>
            <a:r>
              <a:rPr lang="en-US" dirty="0"/>
              <a:t>The proposed MVP list generation method consists of following three changes:</a:t>
            </a:r>
          </a:p>
          <a:p>
            <a:pPr lvl="1"/>
            <a:r>
              <a:rPr lang="en-US" dirty="0"/>
              <a:t>#1: Converts the MV candidate to 1/4-pel precision directly after it is derived</a:t>
            </a:r>
          </a:p>
          <a:p>
            <a:pPr lvl="1"/>
            <a:r>
              <a:rPr lang="en-US" dirty="0"/>
              <a:t>#2: Removes the MV pruning when adding the temporal or HMVP candidate</a:t>
            </a:r>
          </a:p>
          <a:p>
            <a:pPr lvl="1"/>
            <a:r>
              <a:rPr lang="en-US" dirty="0"/>
              <a:t>#3: Changes the scanning order of HMVP candidate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proposed method reduces the worst-case number of MV pruning as well as number of MV rounding operations</a:t>
            </a:r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It is proposed to adopt the proposed method to the next VVC draft and VTM</a:t>
            </a:r>
          </a:p>
          <a:p>
            <a:endParaRPr lang="en-US" dirty="0"/>
          </a:p>
          <a:p>
            <a:r>
              <a:rPr lang="en-US" dirty="0"/>
              <a:t>Thanks to LGE for cross-checking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960664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623418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497874"/>
            <a:ext cx="10876552" cy="4739413"/>
          </a:xfrm>
        </p:spPr>
        <p:txBody>
          <a:bodyPr/>
          <a:lstStyle/>
          <a:p>
            <a:r>
              <a:rPr lang="en-US" dirty="0"/>
              <a:t>Change #1 and #2, (without Change #3)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960664"/>
          </a:xfrm>
        </p:spPr>
        <p:txBody>
          <a:bodyPr/>
          <a:lstStyle/>
          <a:p>
            <a:r>
              <a:rPr lang="en-US" dirty="0"/>
              <a:t>Additional test #1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DAEE5C-31CA-4336-9595-184D17146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495" y="2061411"/>
            <a:ext cx="5404411" cy="45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3553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 - WIP.potx" id="{56BE051D-EBDD-4BF1-9C2A-BB639C0CB390}" vid="{D57F5D35-91CA-47FC-A086-1CC56DBC92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PPT_Template_Final</Template>
  <TotalTime>366</TotalTime>
  <Words>567</Words>
  <Application>Microsoft Office PowerPoint</Application>
  <PresentationFormat>Widescreen</PresentationFormat>
  <Paragraphs>117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Ericsson Hilda</vt:lpstr>
      <vt:lpstr>Ericsson Hilda Light</vt:lpstr>
      <vt:lpstr>Ericsson Technical Icons</vt:lpstr>
      <vt:lpstr>PresentationTemplate2017</vt:lpstr>
      <vt:lpstr>JVET-M0117 CE4-related: On MVP candidate list generation for AMVP</vt:lpstr>
      <vt:lpstr>Current MVP list (size of 2) generation for AMVP in VTM-3.0</vt:lpstr>
      <vt:lpstr>Complexity analysis of the VTM-3.0 method</vt:lpstr>
      <vt:lpstr>Proposed MVP list generation for AMVP</vt:lpstr>
      <vt:lpstr>BD-rate results of the proposed method</vt:lpstr>
      <vt:lpstr>Complexity comparison of the proposed method and the VTM-3.0 method</vt:lpstr>
      <vt:lpstr>Summary</vt:lpstr>
      <vt:lpstr>PowerPoint Presentation</vt:lpstr>
      <vt:lpstr>Additional test #1</vt:lpstr>
      <vt:lpstr>Additional test #2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start</dc:title>
  <dc:creator>Ruoyang Yu</dc:creator>
  <cp:keywords/>
  <dc:description/>
  <cp:lastModifiedBy>Ruoyang Yu</cp:lastModifiedBy>
  <cp:revision>97</cp:revision>
  <dcterms:created xsi:type="dcterms:W3CDTF">2019-01-07T10:47:13Z</dcterms:created>
  <dcterms:modified xsi:type="dcterms:W3CDTF">2019-01-10T22:04:34Z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</Properties>
</file>