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1898" r:id="rId3"/>
    <p:sldId id="1899" r:id="rId4"/>
    <p:sldId id="1900" r:id="rId5"/>
    <p:sldId id="1902" r:id="rId6"/>
    <p:sldId id="1888" r:id="rId7"/>
    <p:sldId id="1903" r:id="rId8"/>
    <p:sldId id="1895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46" d="100"/>
          <a:sy n="146" d="100"/>
        </p:scale>
        <p:origin x="1008" y="10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16/01/2019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2615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1/16/2019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Summary of JVET-M0107 and reliable runtimes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FCF7EC53-24A3-460A-A8B2-9F100B9295C3}"/>
              </a:ext>
            </a:extLst>
          </p:cNvPr>
          <p:cNvGrpSpPr/>
          <p:nvPr/>
        </p:nvGrpSpPr>
        <p:grpSpPr>
          <a:xfrm>
            <a:off x="5648570" y="3571289"/>
            <a:ext cx="665446" cy="697261"/>
            <a:chOff x="575147" y="3148872"/>
            <a:chExt cx="665446" cy="69726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1A0E6B4-A09F-4382-A706-67B21AC99209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437B02D-5B29-4C1B-8CCB-7495A6EA2C1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16092F0-63AB-4912-80FA-F61F0882ABA8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2FDA4F-CC3B-476E-9FA6-3B5546A08194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DA6CA70-5953-4A1F-A7E8-C6F62B6E1D88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DF56574-9CAE-4B19-8AA0-290D2860C0DB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1729"/>
            <a:ext cx="8583613" cy="1520736"/>
          </a:xfrm>
        </p:spPr>
        <p:txBody>
          <a:bodyPr numCol="1" anchor="ctr"/>
          <a:lstStyle/>
          <a:p>
            <a:pPr lvl="1"/>
            <a:r>
              <a:rPr lang="en-US" sz="1800" b="1" dirty="0"/>
              <a:t>VTM-3.0 for Chroma TU:</a:t>
            </a:r>
            <a:endParaRPr lang="en-US" sz="1800" dirty="0"/>
          </a:p>
          <a:p>
            <a:pPr lvl="2"/>
            <a:r>
              <a:rPr lang="en-US" sz="1800" dirty="0"/>
              <a:t>Context ID for gt1, parity, and gt3 flags: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+ ( </a:t>
            </a:r>
            <a:r>
              <a:rPr lang="en-US" sz="1800" dirty="0" err="1"/>
              <a:t>diag</a:t>
            </a:r>
            <a:r>
              <a:rPr lang="en-US" sz="1800" dirty="0"/>
              <a:t> == 0 ? 5 : 0 )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7706E4-C3F1-44AF-9945-082417D9F279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DA4C42-BCDE-4294-B838-2786D65D244D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2FE402-3A0A-4124-AF68-5346AF1B6BD2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D86E35-B73F-4D9A-B1CA-09252E6D0BA4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A7A343-05EC-44A4-8038-B6E832CB0205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931A29-DED3-442E-A422-23C7954E2483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20E0CF-B5E1-4235-9E0A-CBE3508A2820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E66675-E444-4BFF-9094-0C29545716DE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AE3CCF-3ADF-4009-98F8-B7A9781CA097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E84A8D-1026-43A0-B793-D68D70C1005C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6CDB1B-B0CB-4A0E-BD0D-21C579C0BAB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974E50-6B22-40BE-BDBE-9FBFBB404CED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EB6093-0FF3-4FD0-BC94-6E95EC520F1F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7D801A-613D-499B-B91F-D822FC4C3408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A469E84-1650-499F-B741-81581432160B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AF0452-EC30-4E9C-B662-CDF8DEDA7547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F8E8B0-1BB9-4692-A42D-D4ADA9ACC444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794A85-EA4C-4940-A3F3-E1EEDCD34232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A191A4-FD17-43C9-AEC0-58721D8B1041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4B3914-646C-4398-A143-8B98D5D6C0D1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67CFB42-7E30-4B4A-BE10-D2B436825F26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190045-736A-42C8-B455-4C1FE2ACF9F1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43B338D-3E0C-4C7F-967F-22BEE85E68BD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8FF1F5-1320-4AA7-915E-69D3A0093D57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858079-37AE-4BCA-AF3F-E62E224DD92D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F94248-48B6-48D6-B1E6-184C1AD9E64D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8BFF01C-1B81-48F7-A408-6CA001496F21}"/>
              </a:ext>
            </a:extLst>
          </p:cNvPr>
          <p:cNvGrpSpPr/>
          <p:nvPr/>
        </p:nvGrpSpPr>
        <p:grpSpPr>
          <a:xfrm>
            <a:off x="4983150" y="2872655"/>
            <a:ext cx="665446" cy="697261"/>
            <a:chOff x="2449667" y="2996472"/>
            <a:chExt cx="665446" cy="69726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AE234A-778A-41F7-A8FB-BB0EE5B1D022}"/>
                </a:ext>
              </a:extLst>
            </p:cNvPr>
            <p:cNvSpPr/>
            <p:nvPr/>
          </p:nvSpPr>
          <p:spPr bwMode="auto">
            <a:xfrm>
              <a:off x="2449667" y="2996472"/>
              <a:ext cx="221815" cy="232420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09F814-E39F-4FAF-9BCD-714E3115B13F}"/>
                </a:ext>
              </a:extLst>
            </p:cNvPr>
            <p:cNvSpPr/>
            <p:nvPr/>
          </p:nvSpPr>
          <p:spPr bwMode="auto">
            <a:xfrm>
              <a:off x="2671482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A5F3B32-313B-4AB3-82F4-1C20BED31B61}"/>
                </a:ext>
              </a:extLst>
            </p:cNvPr>
            <p:cNvSpPr/>
            <p:nvPr/>
          </p:nvSpPr>
          <p:spPr bwMode="auto">
            <a:xfrm>
              <a:off x="2893298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A9F15B3-18DA-4E90-A8FD-55121E57C94F}"/>
                </a:ext>
              </a:extLst>
            </p:cNvPr>
            <p:cNvSpPr/>
            <p:nvPr/>
          </p:nvSpPr>
          <p:spPr bwMode="auto">
            <a:xfrm>
              <a:off x="2449667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10DA2BC-2C8A-4ADA-8BE3-115C6FFE5C1B}"/>
                </a:ext>
              </a:extLst>
            </p:cNvPr>
            <p:cNvSpPr/>
            <p:nvPr/>
          </p:nvSpPr>
          <p:spPr bwMode="auto">
            <a:xfrm>
              <a:off x="2671482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7189AC3-B3FB-46A6-931C-32F3751416AD}"/>
                </a:ext>
              </a:extLst>
            </p:cNvPr>
            <p:cNvSpPr/>
            <p:nvPr/>
          </p:nvSpPr>
          <p:spPr bwMode="auto">
            <a:xfrm>
              <a:off x="2449667" y="346131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BDBC212-7801-47E2-B3CA-D9C8AC295B0F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380B1B-960A-4BC1-8A79-20411C6C0209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F86E8DD-B7C3-4B14-B50E-484CAF48E60D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97073CE-3B1C-4BF0-9910-35458D70D72E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649310-82D3-4B61-96D7-58A56FE784B4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3E138A-943B-41FE-8675-9F86CEAF87CE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875BF44-0505-4DE3-86BA-E51D3AA18F7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49C55C-5A16-4C84-9C2D-A0BC48D1FD45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1A443D-9518-41FB-9FF9-C34B2B0DE54C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3176AF-C4AD-4F86-95CC-F5A08C23FF3A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4AFC037-057F-4262-A827-05F565AFB02B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116392-FB2F-423D-96A6-FDDDF62E6942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ECD0E58-E01E-4E9D-B269-4A7E31F3BCD3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FE2DAF8-32C2-4037-80FB-A5FC1128861B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2FD5ACD-4C2C-4E78-B7BA-C6992E4A457D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1A08CF-DDD9-435A-A4C4-1EF496A05F3C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A0D7816-06F3-4327-88B5-2E00C8E1D8A4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870862D-3922-4739-A540-F2ADD65DA25C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3365518-D638-44AC-86C0-F4C339B80479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D30CB62-5FCD-4548-9DF1-C93808F6F60D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2BAC62F-80B2-42C6-BB07-7BD1363D06D2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38AA175-5D2D-4765-88B8-85AA40F9E487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98BB029-09B3-4789-B651-DA2CC76B4E35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7A7EC-A748-494A-BC73-D43783F3DD7C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840109-16CD-4582-AA10-808EDA2F12B3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7CB8AE-DC76-463B-987A-D30CDD951D05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4500D46-E978-4A11-88FC-BD5647AEBDD9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CC0AA81-55A7-4D75-BB91-7AA99B035D49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D0E3103-279E-42BC-AD39-C77F427460B4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B18FC7-4BA4-4B17-BDDB-DCB76863076F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1994BE0-7608-4383-9F93-CB9625BE771A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BA7226E-BD27-454B-8675-9071019E9832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FC984C-7C94-4899-B630-296438F30A5A}"/>
              </a:ext>
            </a:extLst>
          </p:cNvPr>
          <p:cNvGrpSpPr/>
          <p:nvPr/>
        </p:nvGrpSpPr>
        <p:grpSpPr>
          <a:xfrm>
            <a:off x="1292107" y="3328599"/>
            <a:ext cx="3432948" cy="691741"/>
            <a:chOff x="4623126" y="3342568"/>
            <a:chExt cx="3432948" cy="691741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0E6772C-9C8A-4FFD-81D8-1FD09C735016}"/>
                </a:ext>
              </a:extLst>
            </p:cNvPr>
            <p:cNvGrpSpPr/>
            <p:nvPr/>
          </p:nvGrpSpPr>
          <p:grpSpPr>
            <a:xfrm>
              <a:off x="4623126" y="3342568"/>
              <a:ext cx="1763501" cy="354140"/>
              <a:chOff x="4160513" y="2722681"/>
              <a:chExt cx="1763501" cy="354140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B53293A-7F02-46F7-B9CE-66ED0351FBD1}"/>
                  </a:ext>
                </a:extLst>
              </p:cNvPr>
              <p:cNvSpPr txBox="1"/>
              <p:nvPr/>
            </p:nvSpPr>
            <p:spPr>
              <a:xfrm>
                <a:off x="4382327" y="2722681"/>
                <a:ext cx="1541687" cy="354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Current position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D2B3BAA-8283-40C2-9430-5FAA65D38AC3}"/>
                  </a:ext>
                </a:extLst>
              </p:cNvPr>
              <p:cNvSpPr/>
              <p:nvPr/>
            </p:nvSpPr>
            <p:spPr bwMode="auto">
              <a:xfrm>
                <a:off x="4160513" y="2750314"/>
                <a:ext cx="221815" cy="232420"/>
              </a:xfrm>
              <a:prstGeom prst="rect">
                <a:avLst/>
              </a:prstGeom>
              <a:solidFill>
                <a:srgbClr val="66CCFF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6C8E99-9C4D-405F-85CC-33DA00AEAA62}"/>
                </a:ext>
              </a:extLst>
            </p:cNvPr>
            <p:cNvGrpSpPr/>
            <p:nvPr/>
          </p:nvGrpSpPr>
          <p:grpSpPr>
            <a:xfrm>
              <a:off x="4623126" y="3761119"/>
              <a:ext cx="3432948" cy="273190"/>
              <a:chOff x="4160513" y="3141232"/>
              <a:chExt cx="3432948" cy="273190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B48037-7A3C-470E-8762-45D2D94B1338}"/>
                  </a:ext>
                </a:extLst>
              </p:cNvPr>
              <p:cNvSpPr txBox="1"/>
              <p:nvPr/>
            </p:nvSpPr>
            <p:spPr>
              <a:xfrm>
                <a:off x="4382326" y="3141232"/>
                <a:ext cx="3211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Neighboring positions for </a:t>
                </a:r>
                <a:r>
                  <a:rPr lang="en-US" sz="1050" dirty="0" err="1"/>
                  <a:t>sumAbsLevel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numSig</a:t>
                </a:r>
                <a:r>
                  <a:rPr lang="en-US" sz="1050" dirty="0"/>
                  <a:t> 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9AA7521-E3B1-4743-A637-76F879547FA7}"/>
                  </a:ext>
                </a:extLst>
              </p:cNvPr>
              <p:cNvSpPr/>
              <p:nvPr/>
            </p:nvSpPr>
            <p:spPr bwMode="auto">
              <a:xfrm>
                <a:off x="4160513" y="3182002"/>
                <a:ext cx="221815" cy="2324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8B22C07B-0891-4E89-906E-D5A4685800A4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30FD967-28A2-44D9-A8A2-008092B28AE2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73222BC-9F6A-426D-9D77-EE8D2ADB288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6053"/>
            <a:ext cx="8583613" cy="3602995"/>
          </a:xfrm>
        </p:spPr>
        <p:txBody>
          <a:bodyPr numCol="1" anchor="ctr"/>
          <a:lstStyle/>
          <a:p>
            <a:pPr lvl="1"/>
            <a:r>
              <a:rPr lang="en-US" sz="1800" b="1" dirty="0"/>
              <a:t>Proposed Method 2 for Chroma TU:</a:t>
            </a:r>
            <a:endParaRPr lang="en-US" sz="1800" dirty="0"/>
          </a:p>
          <a:p>
            <a:pPr lvl="2"/>
            <a:r>
              <a:rPr lang="en-US" sz="1800" dirty="0"/>
              <a:t>Context ID for gt1_flag, </a:t>
            </a:r>
            <a:r>
              <a:rPr lang="en-US" sz="1800" dirty="0" err="1"/>
              <a:t>par_flag</a:t>
            </a:r>
            <a:r>
              <a:rPr lang="en-US" sz="1800" dirty="0"/>
              <a:t>, gt3_flag: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( </a:t>
            </a:r>
            <a:r>
              <a:rPr lang="en-US" sz="1800" dirty="0" err="1"/>
              <a:t>diag</a:t>
            </a:r>
            <a:r>
              <a:rPr lang="en-US" sz="1800" dirty="0"/>
              <a:t> == 0 ? 1 : 0 )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Applied only on chroma TU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24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1A0E6B4-A09F-4382-A706-67B21AC99209}"/>
              </a:ext>
            </a:extLst>
          </p:cNvPr>
          <p:cNvSpPr/>
          <p:nvPr/>
        </p:nvSpPr>
        <p:spPr bwMode="auto">
          <a:xfrm>
            <a:off x="4990160" y="2887993"/>
            <a:ext cx="1774324" cy="1859452"/>
          </a:xfrm>
          <a:prstGeom prst="rect">
            <a:avLst/>
          </a:prstGeom>
          <a:solidFill>
            <a:srgbClr val="ABE3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AE234A-778A-41F7-A8FB-BB0EE5B1D022}"/>
              </a:ext>
            </a:extLst>
          </p:cNvPr>
          <p:cNvSpPr/>
          <p:nvPr/>
        </p:nvSpPr>
        <p:spPr bwMode="auto">
          <a:xfrm>
            <a:off x="4983100" y="2882850"/>
            <a:ext cx="221815" cy="218565"/>
          </a:xfrm>
          <a:prstGeom prst="rect">
            <a:avLst/>
          </a:prstGeom>
          <a:solidFill>
            <a:srgbClr val="0000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033A3A9-EFD3-4B7A-8876-A2C6FCF5843D}"/>
              </a:ext>
            </a:extLst>
          </p:cNvPr>
          <p:cNvGrpSpPr/>
          <p:nvPr/>
        </p:nvGrpSpPr>
        <p:grpSpPr>
          <a:xfrm>
            <a:off x="5094008" y="2214850"/>
            <a:ext cx="894329" cy="668001"/>
            <a:chOff x="5094008" y="2214850"/>
            <a:chExt cx="894329" cy="6680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15CC81-7324-42CF-82D3-4674DFE50813}"/>
                </a:ext>
              </a:extLst>
            </p:cNvPr>
            <p:cNvSpPr/>
            <p:nvPr/>
          </p:nvSpPr>
          <p:spPr>
            <a:xfrm>
              <a:off x="5144589" y="2214850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=2</a:t>
              </a: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E6AA5487-C65A-47A2-967D-F99DAAEC800D}"/>
                </a:ext>
              </a:extLst>
            </p:cNvPr>
            <p:cNvCxnSpPr>
              <a:cxnSpLocks/>
              <a:stCxn id="28" idx="0"/>
              <a:endCxn id="5" idx="2"/>
            </p:cNvCxnSpPr>
            <p:nvPr/>
          </p:nvCxnSpPr>
          <p:spPr>
            <a:xfrm rot="5400000" flipH="1" flipV="1">
              <a:off x="5134735" y="2451123"/>
              <a:ext cx="391001" cy="47245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A647FA0-B1B2-49DB-B9FD-FB3C60F71E39}"/>
              </a:ext>
            </a:extLst>
          </p:cNvPr>
          <p:cNvGrpSpPr/>
          <p:nvPr/>
        </p:nvGrpSpPr>
        <p:grpSpPr>
          <a:xfrm>
            <a:off x="4983273" y="2874532"/>
            <a:ext cx="1775870" cy="1859362"/>
            <a:chOff x="4983273" y="2874532"/>
            <a:chExt cx="1775870" cy="18593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706E4-C3F1-44AF-9945-082417D9F279}"/>
                </a:ext>
              </a:extLst>
            </p:cNvPr>
            <p:cNvSpPr/>
            <p:nvPr/>
          </p:nvSpPr>
          <p:spPr bwMode="auto">
            <a:xfrm>
              <a:off x="498462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DA4C42-BCDE-4294-B838-2786D65D244D}"/>
                </a:ext>
              </a:extLst>
            </p:cNvPr>
            <p:cNvSpPr/>
            <p:nvPr/>
          </p:nvSpPr>
          <p:spPr bwMode="auto">
            <a:xfrm>
              <a:off x="5206437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52FE402-3A0A-4124-AF68-5346AF1B6BD2}"/>
                </a:ext>
              </a:extLst>
            </p:cNvPr>
            <p:cNvSpPr/>
            <p:nvPr/>
          </p:nvSpPr>
          <p:spPr bwMode="auto">
            <a:xfrm>
              <a:off x="5428251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D86E35-B73F-4D9A-B1CA-09252E6D0BA4}"/>
                </a:ext>
              </a:extLst>
            </p:cNvPr>
            <p:cNvSpPr/>
            <p:nvPr/>
          </p:nvSpPr>
          <p:spPr bwMode="auto">
            <a:xfrm>
              <a:off x="587188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A7A343-05EC-44A4-8038-B6E832CB0205}"/>
                </a:ext>
              </a:extLst>
            </p:cNvPr>
            <p:cNvSpPr/>
            <p:nvPr/>
          </p:nvSpPr>
          <p:spPr bwMode="auto">
            <a:xfrm>
              <a:off x="609369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931A29-DED3-442E-A422-23C7954E2483}"/>
                </a:ext>
              </a:extLst>
            </p:cNvPr>
            <p:cNvSpPr/>
            <p:nvPr/>
          </p:nvSpPr>
          <p:spPr bwMode="auto">
            <a:xfrm>
              <a:off x="631551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20E0CF-B5E1-4235-9E0A-CBE3508A2820}"/>
                </a:ext>
              </a:extLst>
            </p:cNvPr>
            <p:cNvSpPr/>
            <p:nvPr/>
          </p:nvSpPr>
          <p:spPr bwMode="auto">
            <a:xfrm>
              <a:off x="653732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2E66675-E444-4BFF-9094-0C29545716DE}"/>
                </a:ext>
              </a:extLst>
            </p:cNvPr>
            <p:cNvSpPr/>
            <p:nvPr/>
          </p:nvSpPr>
          <p:spPr bwMode="auto">
            <a:xfrm>
              <a:off x="498462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0AE3CCF-3ADF-4009-98F8-B7A9781CA097}"/>
                </a:ext>
              </a:extLst>
            </p:cNvPr>
            <p:cNvSpPr/>
            <p:nvPr/>
          </p:nvSpPr>
          <p:spPr bwMode="auto">
            <a:xfrm>
              <a:off x="520643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E84A8D-1026-43A0-B793-D68D70C1005C}"/>
                </a:ext>
              </a:extLst>
            </p:cNvPr>
            <p:cNvSpPr/>
            <p:nvPr/>
          </p:nvSpPr>
          <p:spPr bwMode="auto">
            <a:xfrm>
              <a:off x="565006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6CDB1B-B0CB-4A0E-BD0D-21C579C0BAB6}"/>
                </a:ext>
              </a:extLst>
            </p:cNvPr>
            <p:cNvSpPr/>
            <p:nvPr/>
          </p:nvSpPr>
          <p:spPr bwMode="auto">
            <a:xfrm>
              <a:off x="587188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7974E50-6B22-40BE-BDBE-9FBFBB404CED}"/>
                </a:ext>
              </a:extLst>
            </p:cNvPr>
            <p:cNvSpPr/>
            <p:nvPr/>
          </p:nvSpPr>
          <p:spPr bwMode="auto">
            <a:xfrm>
              <a:off x="609369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EEB6093-0FF3-4FD0-BC94-6E95EC520F1F}"/>
                </a:ext>
              </a:extLst>
            </p:cNvPr>
            <p:cNvSpPr/>
            <p:nvPr/>
          </p:nvSpPr>
          <p:spPr bwMode="auto">
            <a:xfrm>
              <a:off x="631551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F7D801A-613D-499B-B91F-D822FC4C3408}"/>
                </a:ext>
              </a:extLst>
            </p:cNvPr>
            <p:cNvSpPr/>
            <p:nvPr/>
          </p:nvSpPr>
          <p:spPr bwMode="auto">
            <a:xfrm>
              <a:off x="653732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A469E84-1650-499F-B741-81581432160B}"/>
                </a:ext>
              </a:extLst>
            </p:cNvPr>
            <p:cNvSpPr/>
            <p:nvPr/>
          </p:nvSpPr>
          <p:spPr bwMode="auto">
            <a:xfrm>
              <a:off x="498462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AF0452-EC30-4E9C-B662-CDF8DEDA7547}"/>
                </a:ext>
              </a:extLst>
            </p:cNvPr>
            <p:cNvSpPr/>
            <p:nvPr/>
          </p:nvSpPr>
          <p:spPr bwMode="auto">
            <a:xfrm>
              <a:off x="5428251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F8E8B0-1BB9-4692-A42D-D4ADA9ACC444}"/>
                </a:ext>
              </a:extLst>
            </p:cNvPr>
            <p:cNvSpPr/>
            <p:nvPr/>
          </p:nvSpPr>
          <p:spPr bwMode="auto">
            <a:xfrm>
              <a:off x="631551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8794A85-EA4C-4940-A3F3-E1EEDCD34232}"/>
                </a:ext>
              </a:extLst>
            </p:cNvPr>
            <p:cNvSpPr/>
            <p:nvPr/>
          </p:nvSpPr>
          <p:spPr bwMode="auto">
            <a:xfrm>
              <a:off x="6537328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5A191A4-FD17-43C9-AEC0-58721D8B1041}"/>
                </a:ext>
              </a:extLst>
            </p:cNvPr>
            <p:cNvSpPr/>
            <p:nvPr/>
          </p:nvSpPr>
          <p:spPr bwMode="auto">
            <a:xfrm>
              <a:off x="5206437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4B3914-646C-4398-A143-8B98D5D6C0D1}"/>
                </a:ext>
              </a:extLst>
            </p:cNvPr>
            <p:cNvSpPr/>
            <p:nvPr/>
          </p:nvSpPr>
          <p:spPr bwMode="auto">
            <a:xfrm>
              <a:off x="5428251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67CFB42-7E30-4B4A-BE10-D2B436825F26}"/>
                </a:ext>
              </a:extLst>
            </p:cNvPr>
            <p:cNvSpPr/>
            <p:nvPr/>
          </p:nvSpPr>
          <p:spPr bwMode="auto">
            <a:xfrm>
              <a:off x="609369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D190045-736A-42C8-B455-4C1FE2ACF9F1}"/>
                </a:ext>
              </a:extLst>
            </p:cNvPr>
            <p:cNvSpPr/>
            <p:nvPr/>
          </p:nvSpPr>
          <p:spPr bwMode="auto">
            <a:xfrm>
              <a:off x="6315512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3B338D-3E0C-4C7F-967F-22BEE85E68BD}"/>
                </a:ext>
              </a:extLst>
            </p:cNvPr>
            <p:cNvSpPr/>
            <p:nvPr/>
          </p:nvSpPr>
          <p:spPr bwMode="auto">
            <a:xfrm>
              <a:off x="653732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58FF1F5-1320-4AA7-915E-69D3A0093D57}"/>
                </a:ext>
              </a:extLst>
            </p:cNvPr>
            <p:cNvSpPr/>
            <p:nvPr/>
          </p:nvSpPr>
          <p:spPr bwMode="auto">
            <a:xfrm>
              <a:off x="498462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858079-37AE-4BCA-AF3F-E62E224DD92D}"/>
                </a:ext>
              </a:extLst>
            </p:cNvPr>
            <p:cNvSpPr/>
            <p:nvPr/>
          </p:nvSpPr>
          <p:spPr bwMode="auto">
            <a:xfrm>
              <a:off x="5206437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F94248-48B6-48D6-B1E6-184C1AD9E64D}"/>
                </a:ext>
              </a:extLst>
            </p:cNvPr>
            <p:cNvSpPr/>
            <p:nvPr/>
          </p:nvSpPr>
          <p:spPr bwMode="auto">
            <a:xfrm>
              <a:off x="5428251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BDBC212-7801-47E2-B3CA-D9C8AC295B0F}"/>
                </a:ext>
              </a:extLst>
            </p:cNvPr>
            <p:cNvSpPr/>
            <p:nvPr/>
          </p:nvSpPr>
          <p:spPr bwMode="auto">
            <a:xfrm>
              <a:off x="587188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380B1B-960A-4BC1-8A79-20411C6C0209}"/>
                </a:ext>
              </a:extLst>
            </p:cNvPr>
            <p:cNvSpPr/>
            <p:nvPr/>
          </p:nvSpPr>
          <p:spPr bwMode="auto">
            <a:xfrm>
              <a:off x="609369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86E8DD-B7C3-4B14-B50E-484CAF48E60D}"/>
                </a:ext>
              </a:extLst>
            </p:cNvPr>
            <p:cNvSpPr/>
            <p:nvPr/>
          </p:nvSpPr>
          <p:spPr bwMode="auto">
            <a:xfrm>
              <a:off x="631551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7073CE-3B1C-4BF0-9910-35458D70D72E}"/>
                </a:ext>
              </a:extLst>
            </p:cNvPr>
            <p:cNvSpPr/>
            <p:nvPr/>
          </p:nvSpPr>
          <p:spPr bwMode="auto">
            <a:xfrm>
              <a:off x="653732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C649310-82D3-4B61-96D7-58A56FE784B4}"/>
                </a:ext>
              </a:extLst>
            </p:cNvPr>
            <p:cNvSpPr/>
            <p:nvPr/>
          </p:nvSpPr>
          <p:spPr bwMode="auto">
            <a:xfrm>
              <a:off x="498462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B3E138A-943B-41FE-8675-9F86CEAF87CE}"/>
                </a:ext>
              </a:extLst>
            </p:cNvPr>
            <p:cNvSpPr/>
            <p:nvPr/>
          </p:nvSpPr>
          <p:spPr bwMode="auto">
            <a:xfrm>
              <a:off x="520643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875BF44-0505-4DE3-86BA-E51D3AA18F77}"/>
                </a:ext>
              </a:extLst>
            </p:cNvPr>
            <p:cNvSpPr/>
            <p:nvPr/>
          </p:nvSpPr>
          <p:spPr bwMode="auto">
            <a:xfrm>
              <a:off x="5428251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049C55C-5A16-4C84-9C2D-A0BC48D1FD45}"/>
                </a:ext>
              </a:extLst>
            </p:cNvPr>
            <p:cNvSpPr/>
            <p:nvPr/>
          </p:nvSpPr>
          <p:spPr bwMode="auto">
            <a:xfrm>
              <a:off x="565006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1A443D-9518-41FB-9FF9-C34B2B0DE54C}"/>
                </a:ext>
              </a:extLst>
            </p:cNvPr>
            <p:cNvSpPr/>
            <p:nvPr/>
          </p:nvSpPr>
          <p:spPr bwMode="auto">
            <a:xfrm>
              <a:off x="587188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3176AF-C4AD-4F86-95CC-F5A08C23FF3A}"/>
                </a:ext>
              </a:extLst>
            </p:cNvPr>
            <p:cNvSpPr/>
            <p:nvPr/>
          </p:nvSpPr>
          <p:spPr bwMode="auto">
            <a:xfrm>
              <a:off x="609369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4AFC037-057F-4262-A827-05F565AFB02B}"/>
                </a:ext>
              </a:extLst>
            </p:cNvPr>
            <p:cNvSpPr/>
            <p:nvPr/>
          </p:nvSpPr>
          <p:spPr bwMode="auto">
            <a:xfrm>
              <a:off x="631551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3116392-FB2F-423D-96A6-FDDDF62E6942}"/>
                </a:ext>
              </a:extLst>
            </p:cNvPr>
            <p:cNvSpPr/>
            <p:nvPr/>
          </p:nvSpPr>
          <p:spPr bwMode="auto">
            <a:xfrm>
              <a:off x="653732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ECD0E58-E01E-4E9D-B269-4A7E31F3BCD3}"/>
                </a:ext>
              </a:extLst>
            </p:cNvPr>
            <p:cNvSpPr/>
            <p:nvPr/>
          </p:nvSpPr>
          <p:spPr bwMode="auto">
            <a:xfrm>
              <a:off x="498462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FE2DAF8-32C2-4037-80FB-A5FC1128861B}"/>
                </a:ext>
              </a:extLst>
            </p:cNvPr>
            <p:cNvSpPr/>
            <p:nvPr/>
          </p:nvSpPr>
          <p:spPr bwMode="auto">
            <a:xfrm>
              <a:off x="520643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2FD5ACD-4C2C-4E78-B7BA-C6992E4A457D}"/>
                </a:ext>
              </a:extLst>
            </p:cNvPr>
            <p:cNvSpPr/>
            <p:nvPr/>
          </p:nvSpPr>
          <p:spPr bwMode="auto">
            <a:xfrm>
              <a:off x="5428251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51A08CF-DDD9-435A-A4C4-1EF496A05F3C}"/>
                </a:ext>
              </a:extLst>
            </p:cNvPr>
            <p:cNvSpPr/>
            <p:nvPr/>
          </p:nvSpPr>
          <p:spPr bwMode="auto">
            <a:xfrm>
              <a:off x="565006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0D7816-06F3-4327-88B5-2E00C8E1D8A4}"/>
                </a:ext>
              </a:extLst>
            </p:cNvPr>
            <p:cNvSpPr/>
            <p:nvPr/>
          </p:nvSpPr>
          <p:spPr bwMode="auto">
            <a:xfrm>
              <a:off x="587188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870862D-3922-4739-A540-F2ADD65DA25C}"/>
                </a:ext>
              </a:extLst>
            </p:cNvPr>
            <p:cNvSpPr/>
            <p:nvPr/>
          </p:nvSpPr>
          <p:spPr bwMode="auto">
            <a:xfrm>
              <a:off x="609369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3365518-D638-44AC-86C0-F4C339B80479}"/>
                </a:ext>
              </a:extLst>
            </p:cNvPr>
            <p:cNvSpPr/>
            <p:nvPr/>
          </p:nvSpPr>
          <p:spPr bwMode="auto">
            <a:xfrm>
              <a:off x="631551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D30CB62-5FCD-4548-9DF1-C93808F6F60D}"/>
                </a:ext>
              </a:extLst>
            </p:cNvPr>
            <p:cNvSpPr/>
            <p:nvPr/>
          </p:nvSpPr>
          <p:spPr bwMode="auto">
            <a:xfrm>
              <a:off x="653732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2BAC62F-80B2-42C6-BB07-7BD1363D06D2}"/>
                </a:ext>
              </a:extLst>
            </p:cNvPr>
            <p:cNvSpPr/>
            <p:nvPr/>
          </p:nvSpPr>
          <p:spPr bwMode="auto">
            <a:xfrm>
              <a:off x="498462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38AA175-5D2D-4765-88B8-85AA40F9E487}"/>
                </a:ext>
              </a:extLst>
            </p:cNvPr>
            <p:cNvSpPr/>
            <p:nvPr/>
          </p:nvSpPr>
          <p:spPr bwMode="auto">
            <a:xfrm>
              <a:off x="520643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98BB029-09B3-4789-B651-DA2CC76B4E35}"/>
                </a:ext>
              </a:extLst>
            </p:cNvPr>
            <p:cNvSpPr/>
            <p:nvPr/>
          </p:nvSpPr>
          <p:spPr bwMode="auto">
            <a:xfrm>
              <a:off x="5428251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007A7EC-A748-494A-BC73-D43783F3DD7C}"/>
                </a:ext>
              </a:extLst>
            </p:cNvPr>
            <p:cNvSpPr/>
            <p:nvPr/>
          </p:nvSpPr>
          <p:spPr bwMode="auto">
            <a:xfrm>
              <a:off x="565006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4840109-16CD-4582-AA10-808EDA2F12B3}"/>
                </a:ext>
              </a:extLst>
            </p:cNvPr>
            <p:cNvSpPr/>
            <p:nvPr/>
          </p:nvSpPr>
          <p:spPr bwMode="auto">
            <a:xfrm>
              <a:off x="587188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7CB8AE-DC76-463B-987A-D30CDD951D05}"/>
                </a:ext>
              </a:extLst>
            </p:cNvPr>
            <p:cNvSpPr/>
            <p:nvPr/>
          </p:nvSpPr>
          <p:spPr bwMode="auto">
            <a:xfrm>
              <a:off x="609369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4500D46-E978-4A11-88FC-BD5647AEBDD9}"/>
                </a:ext>
              </a:extLst>
            </p:cNvPr>
            <p:cNvSpPr/>
            <p:nvPr/>
          </p:nvSpPr>
          <p:spPr bwMode="auto">
            <a:xfrm>
              <a:off x="631551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CC0AA81-55A7-4D75-BB91-7AA99B035D49}"/>
                </a:ext>
              </a:extLst>
            </p:cNvPr>
            <p:cNvSpPr/>
            <p:nvPr/>
          </p:nvSpPr>
          <p:spPr bwMode="auto">
            <a:xfrm>
              <a:off x="653732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D0E3103-279E-42BC-AD39-C77F427460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721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9B18FC7-4BA4-4B17-BDDB-DCB7686307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1882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1994BE0-7608-4383-9F93-CB9625BE7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3273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BA7226E-BD27-454B-8675-9071019E98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0435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6ED2DFD-9A39-4421-B81E-E702DC8427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3697" y="3339372"/>
              <a:ext cx="0" cy="2324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594EEB1-019A-4132-A92B-17928710D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0066" y="3571689"/>
              <a:ext cx="442083" cy="1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0BA3ACA-B4BB-4375-A3E0-C0155ABAFA66}"/>
              </a:ext>
            </a:extLst>
          </p:cNvPr>
          <p:cNvGrpSpPr/>
          <p:nvPr/>
        </p:nvGrpSpPr>
        <p:grpSpPr>
          <a:xfrm>
            <a:off x="6204604" y="2292867"/>
            <a:ext cx="962369" cy="948328"/>
            <a:chOff x="6204604" y="2292867"/>
            <a:chExt cx="962369" cy="948328"/>
          </a:xfrm>
        </p:grpSpPr>
        <p:cxnSp>
          <p:nvCxnSpPr>
            <p:cNvPr id="83" name="Connector: Elbow 11">
              <a:extLst>
                <a:ext uri="{FF2B5EF4-FFF2-40B4-BE49-F238E27FC236}">
                  <a16:creationId xmlns:a16="http://schemas.microsoft.com/office/drawing/2014/main" id="{B26BAEC2-F056-4124-B437-C08A73428AE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13855" y="2698810"/>
              <a:ext cx="633134" cy="45163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46CDC28-F4F9-498F-BDD0-933CFE3EDE7E}"/>
                </a:ext>
              </a:extLst>
            </p:cNvPr>
            <p:cNvSpPr/>
            <p:nvPr/>
          </p:nvSpPr>
          <p:spPr>
            <a:xfrm>
              <a:off x="6323225" y="2292867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28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56737"/>
            <a:ext cx="8583613" cy="1296554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4856" y="2877395"/>
            <a:ext cx="665446" cy="694295"/>
            <a:chOff x="575147" y="3148872"/>
            <a:chExt cx="665446" cy="69726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C2D651E-A759-4517-B515-44A4434ACDB4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C2D64AA-C992-4C9B-BF2F-FBF0373FC77B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6EEA375-6B00-46C0-9190-F1C323ED08DA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825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801706"/>
            <a:ext cx="8583613" cy="3654717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  <a:p>
            <a:pPr lvl="3"/>
            <a:r>
              <a:rPr lang="en-US" sz="1800" dirty="0"/>
              <a:t>Proposed:   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sumAbs1’ – </a:t>
            </a:r>
            <a:r>
              <a:rPr lang="en-US" sz="1800" dirty="0" err="1"/>
              <a:t>numSig</a:t>
            </a:r>
            <a:r>
              <a:rPr lang="en-US" sz="1800" dirty="0"/>
              <a:t>’, 1 )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On top of method 2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Further 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33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1681" y="2872207"/>
            <a:ext cx="443630" cy="464841"/>
            <a:chOff x="575147" y="3148872"/>
            <a:chExt cx="443630" cy="46484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0299BD48-EC8B-4B01-B58E-74FBABD4348B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0667E6F-B215-4793-9458-E3FE39F7A2CA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31584C0-65EC-44AE-B530-E8DCF480938A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DFBBFDF-8D00-4F3B-B635-6BB443C97E9F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E5613038-433C-495F-97BA-A6DCB7ED2C62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902E9A-3581-4FB8-B4DD-B6C9C33EBD02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84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2 reliable runtimes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0D0CA4-0D0E-48BB-9104-8C20990D5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298" y="913663"/>
            <a:ext cx="4496652" cy="379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3 reliable runtimes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FF36F4-D317-4F05-8461-396ADF0B4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792" y="914400"/>
            <a:ext cx="4484349" cy="378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6463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686" y="786394"/>
            <a:ext cx="8583613" cy="2271849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Reduced complexity for context ID computation for flags gt1, parity and gt3</a:t>
            </a:r>
          </a:p>
          <a:p>
            <a:pPr lvl="2"/>
            <a:r>
              <a:rPr lang="en-US" sz="1800" dirty="0"/>
              <a:t>Method 2: No more local template in chroma TUs (method2)</a:t>
            </a:r>
          </a:p>
          <a:p>
            <a:pPr lvl="2"/>
            <a:r>
              <a:rPr lang="en-US" sz="1800" dirty="0"/>
              <a:t>Method 3: Smaller  local template for DC </a:t>
            </a:r>
            <a:r>
              <a:rPr lang="en-US" sz="1800" dirty="0" err="1"/>
              <a:t>luma</a:t>
            </a:r>
            <a:r>
              <a:rPr lang="en-US" sz="1800" dirty="0"/>
              <a:t> coefficient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Cleaned software: reduced runtime compared to VTM-3.0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15442"/>
              </p:ext>
            </p:extLst>
          </p:nvPr>
        </p:nvGraphicFramePr>
        <p:xfrm>
          <a:off x="2139278" y="3312825"/>
          <a:ext cx="4985364" cy="102015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305</Words>
  <Application>Microsoft Office PowerPoint</Application>
  <PresentationFormat>On-screen Show (16:9)</PresentationFormat>
  <Paragraphs>62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Frutiger LT Com 55 Roman</vt:lpstr>
      <vt:lpstr>Times New Roman</vt:lpstr>
      <vt:lpstr>Trebuchet MS</vt:lpstr>
      <vt:lpstr>Wingdings</vt:lpstr>
      <vt:lpstr>2013_Technicolor</vt:lpstr>
      <vt:lpstr>Summary of JVET-M0107 and reliable runtimes</vt:lpstr>
      <vt:lpstr>JVET-M0107</vt:lpstr>
      <vt:lpstr>JVET-M0107</vt:lpstr>
      <vt:lpstr>JVET-M0107</vt:lpstr>
      <vt:lpstr>JVET-M0107</vt:lpstr>
      <vt:lpstr>JVET-M0107: Method 2 reliable runtimes</vt:lpstr>
      <vt:lpstr>JVET-M0107: Method 3 reliable runtimes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2019-01-16T21:18:17Z</dcterms:modified>
</cp:coreProperties>
</file>