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689" r:id="rId2"/>
    <p:sldId id="1882" r:id="rId3"/>
    <p:sldId id="1885" r:id="rId4"/>
    <p:sldId id="1886" r:id="rId5"/>
    <p:sldId id="1887" r:id="rId6"/>
    <p:sldId id="1883" r:id="rId7"/>
    <p:sldId id="1888" r:id="rId8"/>
    <p:sldId id="1889" r:id="rId9"/>
    <p:sldId id="1896" r:id="rId10"/>
    <p:sldId id="1897" r:id="rId11"/>
    <p:sldId id="1891" r:id="rId12"/>
    <p:sldId id="1892" r:id="rId13"/>
    <p:sldId id="1893" r:id="rId14"/>
    <p:sldId id="1894" r:id="rId15"/>
    <p:sldId id="1895" r:id="rId1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28" d="100"/>
          <a:sy n="128" d="100"/>
        </p:scale>
        <p:origin x="1548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77580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5471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88042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84099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89794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11462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5333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1/10/2019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CE7-related: </a:t>
            </a:r>
            <a:br>
              <a:rPr lang="en-US" dirty="0"/>
            </a:br>
            <a:r>
              <a:rPr lang="en-US" dirty="0"/>
              <a:t>reduced local neighborhood usage for transform </a:t>
            </a:r>
            <a:r>
              <a:rPr lang="en-US" dirty="0" err="1"/>
              <a:t>coeffs</a:t>
            </a:r>
            <a:r>
              <a:rPr lang="en-US" dirty="0"/>
              <a:t>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lvl="2"/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E3C7A-9C7C-4048-ABA2-D2F1517F1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24" y="3300396"/>
            <a:ext cx="3650342" cy="1481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3262D1-5CF3-40A0-AAFF-C0D2F85CAD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405" y="3292550"/>
            <a:ext cx="3669676" cy="14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429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6" y="816964"/>
            <a:ext cx="3332354" cy="4214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65021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5" y="816963"/>
            <a:ext cx="3364167" cy="4254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9693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+ Method 4 result: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002D43-D83A-47C9-A8B4-37A23EC6E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89" y="824503"/>
            <a:ext cx="3367604" cy="42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575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+ Method 4 result: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3153E3-3101-472C-9541-A234DD4CA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96" y="855013"/>
            <a:ext cx="3280408" cy="41484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73457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93" y="789725"/>
            <a:ext cx="8583613" cy="2087184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Conclusion</a:t>
            </a:r>
          </a:p>
          <a:p>
            <a:pPr lvl="2"/>
            <a:r>
              <a:rPr lang="en-US" dirty="0"/>
              <a:t>Proposed to reduce the complexity of the residual coding and the number of CABAC contexts in the same time</a:t>
            </a:r>
          </a:p>
          <a:p>
            <a:pPr lvl="2"/>
            <a:r>
              <a:rPr lang="en-US" dirty="0"/>
              <a:t>Remove the neighborhood usage for gt1_flag, </a:t>
            </a:r>
            <a:r>
              <a:rPr lang="en-US" dirty="0" err="1"/>
              <a:t>par_flag</a:t>
            </a:r>
            <a:r>
              <a:rPr lang="en-US" dirty="0"/>
              <a:t> and gt2_flag, in some diagonal-based regions of chroma TBs (methods 1 and 2). </a:t>
            </a:r>
          </a:p>
          <a:p>
            <a:pPr lvl="2"/>
            <a:r>
              <a:rPr lang="en-US" dirty="0"/>
              <a:t>Reduce the local neighborhood to 2 elements for the lowest frequency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coeff</a:t>
            </a:r>
            <a:r>
              <a:rPr lang="en-US" dirty="0"/>
              <a:t>, for the context modelling of gt1_flag, </a:t>
            </a:r>
            <a:r>
              <a:rPr lang="en-US" dirty="0" err="1"/>
              <a:t>par_flag</a:t>
            </a:r>
            <a:r>
              <a:rPr lang="en-US" dirty="0"/>
              <a:t> and gt2_flag (method 3)</a:t>
            </a:r>
          </a:p>
          <a:p>
            <a:pPr lvl="2"/>
            <a:r>
              <a:rPr lang="en-US" dirty="0"/>
              <a:t>Combined with an improved coding of </a:t>
            </a:r>
            <a:r>
              <a:rPr lang="en-US" dirty="0" err="1"/>
              <a:t>pred_mode_flag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</a:t>
            </a:r>
            <a:r>
              <a:rPr lang="en-US" dirty="0"/>
              <a:t> better trade-off between BD-rate and number of contexts</a:t>
            </a:r>
          </a:p>
          <a:p>
            <a:pPr lvl="2"/>
            <a:r>
              <a:rPr lang="en-US" dirty="0"/>
              <a:t>We thank Tencent for cross-checking</a:t>
            </a:r>
            <a:endParaRPr lang="en-US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68179"/>
              </p:ext>
            </p:extLst>
          </p:nvPr>
        </p:nvGraphicFramePr>
        <p:xfrm>
          <a:off x="2139278" y="3312825"/>
          <a:ext cx="4985364" cy="163224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Still running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-0.07% / 0.21% / 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0424991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-0.09% / 0.29% / 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973600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 + 4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Still running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3774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06179"/>
            <a:ext cx="8583613" cy="1523060"/>
          </a:xfrm>
        </p:spPr>
        <p:txBody>
          <a:bodyPr numCol="1" anchor="ctr"/>
          <a:lstStyle/>
          <a:p>
            <a:pPr lvl="1"/>
            <a:r>
              <a:rPr lang="en-US" sz="1400" b="1" dirty="0"/>
              <a:t>Context modelling in VTM-3.0</a:t>
            </a:r>
            <a:endParaRPr lang="fr-FR" sz="1400" b="1" dirty="0"/>
          </a:p>
          <a:p>
            <a:pPr lvl="2"/>
            <a:r>
              <a:rPr lang="en-US" sz="1400" dirty="0"/>
              <a:t>significance flag (90 = 54 + 36 models): </a:t>
            </a:r>
            <a:r>
              <a:rPr lang="en-US" sz="1400" dirty="0" err="1"/>
              <a:t>ctxIdSig</a:t>
            </a:r>
            <a:r>
              <a:rPr lang="en-US" sz="1400" dirty="0"/>
              <a:t> = f( </a:t>
            </a:r>
            <a:r>
              <a:rPr lang="en-US" sz="1400" dirty="0" err="1"/>
              <a:t>diag</a:t>
            </a:r>
            <a:r>
              <a:rPr lang="en-US" sz="1400" dirty="0"/>
              <a:t>, sumAbs1, state )</a:t>
            </a:r>
          </a:p>
          <a:p>
            <a:pPr lvl="2"/>
            <a:r>
              <a:rPr lang="en-US" sz="1400" dirty="0"/>
              <a:t>parity fl</a:t>
            </a:r>
            <a:r>
              <a:rPr lang="en-US" sz="1400" b="1" dirty="0"/>
              <a:t>a</a:t>
            </a:r>
            <a:r>
              <a:rPr lang="en-US" sz="1400" dirty="0"/>
              <a:t>g (32 = 21 + 11 models): </a:t>
            </a:r>
            <a:r>
              <a:rPr lang="en-US" sz="1400" dirty="0" err="1"/>
              <a:t>ctxIdPar</a:t>
            </a:r>
            <a:r>
              <a:rPr lang="en-US" sz="1400" dirty="0"/>
              <a:t> = f( </a:t>
            </a:r>
            <a:r>
              <a:rPr lang="en-US" sz="1400" dirty="0" err="1"/>
              <a:t>diag</a:t>
            </a:r>
            <a:r>
              <a:rPr lang="en-US" sz="1400" dirty="0"/>
              <a:t>, sumAbs1 − </a:t>
            </a:r>
            <a:r>
              <a:rPr lang="en-US" sz="1400" dirty="0" err="1"/>
              <a:t>numSig</a:t>
            </a:r>
            <a:r>
              <a:rPr lang="en-US" sz="1400" dirty="0"/>
              <a:t>, last )</a:t>
            </a:r>
          </a:p>
          <a:p>
            <a:pPr lvl="2"/>
            <a:r>
              <a:rPr lang="en-US" sz="1400" dirty="0"/>
              <a:t>greater1 flag (32 = 21 + 11 models): ctxIdGt1 = </a:t>
            </a:r>
            <a:r>
              <a:rPr lang="en-US" sz="1400" dirty="0" err="1"/>
              <a:t>ctxIdPar</a:t>
            </a:r>
            <a:endParaRPr lang="en-US" sz="1400" dirty="0"/>
          </a:p>
          <a:p>
            <a:pPr lvl="2"/>
            <a:r>
              <a:rPr lang="en-US" sz="1400" dirty="0"/>
              <a:t>greater2 flag (32 = 21 + 11 models): ctxIdGt2 = </a:t>
            </a:r>
            <a:r>
              <a:rPr lang="en-US" sz="1400" dirty="0" err="1"/>
              <a:t>ctxIdPar</a:t>
            </a:r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5CA01A-9DAA-45B2-AA9C-7E8A01FAC3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07129"/>
            <a:ext cx="4730750" cy="2773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1353416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1: </a:t>
            </a:r>
          </a:p>
          <a:p>
            <a:pPr lvl="2"/>
            <a:r>
              <a:rPr lang="en-US" sz="1400" dirty="0"/>
              <a:t>local neighborhood removed in second chroma TB region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  <a:endParaRPr lang="fr-FR" sz="1400" dirty="0"/>
          </a:p>
          <a:p>
            <a:pPr lvl="2"/>
            <a:r>
              <a:rPr lang="en-US" sz="1400" dirty="0"/>
              <a:t>single context to code the gt1_flag, </a:t>
            </a:r>
            <a:r>
              <a:rPr lang="en-US" sz="1400" dirty="0" err="1"/>
              <a:t>par_flag</a:t>
            </a:r>
            <a:r>
              <a:rPr lang="en-US" sz="1400" dirty="0"/>
              <a:t> and gt2_flag bins, for chroma </a:t>
            </a:r>
            <a:r>
              <a:rPr lang="en-US" sz="1400" dirty="0" err="1"/>
              <a:t>coeffs</a:t>
            </a:r>
            <a:r>
              <a:rPr lang="en-US" sz="1400" dirty="0"/>
              <a:t> with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</a:p>
          <a:p>
            <a:pPr lvl="2"/>
            <a:r>
              <a:rPr lang="en-US" sz="1400" dirty="0"/>
              <a:t>3 contexts used, i.e. one for gt1, par and gt2 bins =&gt; -12 context over VTM-3.0.</a:t>
            </a:r>
            <a:endParaRPr lang="fr-FR" sz="14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155832" y="2454447"/>
            <a:ext cx="1908127" cy="1177860"/>
            <a:chOff x="5155832" y="2027232"/>
            <a:chExt cx="1908127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155832" y="2027232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</a:t>
              </a:r>
              <a:r>
                <a:rPr lang="en-US" sz="800" b="1">
                  <a:latin typeface="Trebuchet MS" pitchFamily="34" charset="0"/>
                </a:rPr>
                <a:t>: 2~6</a:t>
              </a:r>
              <a:endParaRPr lang="en-US" sz="800" b="1" dirty="0">
                <a:latin typeface="Trebuchet MS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88D5C9C-6332-46B0-8315-DAAF1F863F1A}"/>
                </a:ext>
              </a:extLst>
            </p:cNvPr>
            <p:cNvSpPr/>
            <p:nvPr/>
          </p:nvSpPr>
          <p:spPr>
            <a:xfrm>
              <a:off x="5783351" y="2649196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4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C2E1919B-C13A-46DD-994F-7AB3A89B5051}"/>
                </a:ext>
              </a:extLst>
            </p:cNvPr>
            <p:cNvSpPr/>
            <p:nvPr/>
          </p:nvSpPr>
          <p:spPr>
            <a:xfrm>
              <a:off x="5783352" y="2366340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1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B1FBC5FD-F8B5-457D-800B-2D4B88107D53}"/>
                </a:ext>
              </a:extLst>
            </p:cNvPr>
            <p:cNvSpPr/>
            <p:nvPr/>
          </p:nvSpPr>
          <p:spPr>
            <a:xfrm>
              <a:off x="6071049" y="2367854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2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BE643A27-A33F-4ECB-AB4A-20AA9A3966F5}"/>
                </a:ext>
              </a:extLst>
            </p:cNvPr>
            <p:cNvSpPr/>
            <p:nvPr/>
          </p:nvSpPr>
          <p:spPr>
            <a:xfrm>
              <a:off x="6350687" y="2084988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3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13B99C01-DAAA-4999-BBAB-B06EAA9B72BE}"/>
                </a:ext>
              </a:extLst>
            </p:cNvPr>
            <p:cNvSpPr/>
            <p:nvPr/>
          </p:nvSpPr>
          <p:spPr>
            <a:xfrm>
              <a:off x="6066210" y="2085394"/>
              <a:ext cx="282869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0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02281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5"/>
            <a:ext cx="8583613" cy="1362712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2</a:t>
            </a:r>
            <a:endParaRPr lang="fr-FR" sz="1400" b="1" dirty="0"/>
          </a:p>
          <a:p>
            <a:pPr lvl="2"/>
            <a:r>
              <a:rPr lang="en-US" sz="1400" dirty="0"/>
              <a:t>local neighborhood removed in both chroma TB regions (</a:t>
            </a:r>
            <a:r>
              <a:rPr lang="en-US" sz="1400" dirty="0" err="1"/>
              <a:t>x+y</a:t>
            </a:r>
            <a:r>
              <a:rPr lang="en-US" sz="1400" dirty="0"/>
              <a:t>&gt;0 and </a:t>
            </a:r>
            <a:r>
              <a:rPr lang="en-US" sz="1400" dirty="0" err="1"/>
              <a:t>x+y</a:t>
            </a:r>
            <a:r>
              <a:rPr lang="en-US" sz="1400" dirty="0"/>
              <a:t>=0)</a:t>
            </a:r>
          </a:p>
          <a:p>
            <a:pPr lvl="2"/>
            <a:r>
              <a:rPr lang="en-US" sz="1400" dirty="0"/>
              <a:t>single context used for bins gt1_flag, </a:t>
            </a:r>
            <a:r>
              <a:rPr lang="en-US" sz="1400" dirty="0" err="1"/>
              <a:t>par_flag</a:t>
            </a:r>
            <a:r>
              <a:rPr lang="en-US" sz="1400" dirty="0"/>
              <a:t> and gt2_flag, in each chroma TB region.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 -</a:t>
            </a:r>
            <a:r>
              <a:rPr lang="en-US" sz="1400" dirty="0"/>
              <a:t>24 contexts over VTM-3.0.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97345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47553" y="2502674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16~17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7DDDF3F3-8B03-4AF9-8593-33FCA8D21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77" y="728664"/>
            <a:ext cx="8777237" cy="1224539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3 (on top of method 2)</a:t>
            </a:r>
            <a:endParaRPr lang="fr-FR" sz="1400" b="1" dirty="0"/>
          </a:p>
          <a:p>
            <a:pPr lvl="2"/>
            <a:r>
              <a:rPr lang="en-US" sz="1400" dirty="0"/>
              <a:t>In </a:t>
            </a:r>
            <a:r>
              <a:rPr lang="en-US" sz="1400" dirty="0" err="1"/>
              <a:t>luma</a:t>
            </a:r>
            <a:r>
              <a:rPr lang="en-US" sz="1400" dirty="0"/>
              <a:t> TB region (</a:t>
            </a:r>
            <a:r>
              <a:rPr lang="en-US" sz="1400" dirty="0" err="1"/>
              <a:t>x+y</a:t>
            </a:r>
            <a:r>
              <a:rPr lang="en-US" sz="1400" dirty="0"/>
              <a:t>=0): neighborhood for bins gt1, par and gt2 reduced to below and right </a:t>
            </a:r>
            <a:r>
              <a:rPr lang="en-US" sz="1400" dirty="0" err="1"/>
              <a:t>coeffs</a:t>
            </a:r>
            <a:endParaRPr lang="en-US" sz="1400" dirty="0"/>
          </a:p>
          <a:p>
            <a:pPr lvl="2"/>
            <a:r>
              <a:rPr lang="en-US" sz="1400" dirty="0"/>
              <a:t>Context offset (sumAbs1 − </a:t>
            </a:r>
            <a:r>
              <a:rPr lang="en-US" sz="1400" dirty="0" err="1"/>
              <a:t>numSig</a:t>
            </a:r>
            <a:r>
              <a:rPr lang="en-US" sz="1400" dirty="0"/>
              <a:t>) clipped between 0 and 1</a:t>
            </a:r>
          </a:p>
          <a:p>
            <a:pPr lvl="2"/>
            <a:r>
              <a:rPr lang="en-US" sz="1400" dirty="0"/>
              <a:t>9 more suppressed contexts over method 2 </a:t>
            </a:r>
            <a:r>
              <a:rPr lang="en-US" sz="1400" dirty="0">
                <a:sym typeface="Wingdings" panose="05000000000000000000" pitchFamily="2" charset="2"/>
              </a:rPr>
              <a:t></a:t>
            </a:r>
            <a:r>
              <a:rPr lang="en-US" sz="1400" dirty="0"/>
              <a:t> 33 contexts removed overall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22299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1 result: 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4514E77E-2778-44F5-9923-5DFAC7E63D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92" y="861932"/>
            <a:ext cx="3185410" cy="4129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result: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2CA38F-A7C2-4BE7-ACD4-889EB831BA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13" y="854438"/>
            <a:ext cx="3204000" cy="41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result: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B39552-09B3-40C1-9705-86518614D62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70" y="809469"/>
            <a:ext cx="3204000" cy="41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339930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lvl="2"/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90788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919</Words>
  <Application>Microsoft Office PowerPoint</Application>
  <PresentationFormat>On-screen Show (16:9)</PresentationFormat>
  <Paragraphs>136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2013_Technicolor</vt:lpstr>
      <vt:lpstr>CE7-related:  reduced local neighborhood usage for transform coeffs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2019-01-10T14:08:50Z</dcterms:modified>
</cp:coreProperties>
</file>