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0"/>
  </p:notesMasterIdLst>
  <p:handoutMasterIdLst>
    <p:handoutMasterId r:id="rId11"/>
  </p:handoutMasterIdLst>
  <p:sldIdLst>
    <p:sldId id="275" r:id="rId2"/>
    <p:sldId id="276" r:id="rId3"/>
    <p:sldId id="278" r:id="rId4"/>
    <p:sldId id="279" r:id="rId5"/>
    <p:sldId id="281" r:id="rId6"/>
    <p:sldId id="280" r:id="rId7"/>
    <p:sldId id="277" r:id="rId8"/>
    <p:sldId id="263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649" autoAdjust="0"/>
  </p:normalViewPr>
  <p:slideViewPr>
    <p:cSldViewPr snapToGrid="0" showGuides="1">
      <p:cViewPr varScale="1">
        <p:scale>
          <a:sx n="63" d="100"/>
          <a:sy n="63" d="100"/>
        </p:scale>
        <p:origin x="133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2019/1/11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2019/1/11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619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584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76526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24621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582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2019/1/11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2019/1/11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2019/1/11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645999"/>
            <a:ext cx="9144000" cy="1955030"/>
          </a:xfrm>
        </p:spPr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Non-CE3: Intra </a:t>
            </a:r>
            <a:r>
              <a:rPr lang="en-US" altLang="ja-JP" dirty="0" err="1">
                <a:solidFill>
                  <a:schemeClr val="tx1"/>
                </a:solidFill>
              </a:rPr>
              <a:t>chroma</a:t>
            </a:r>
            <a:r>
              <a:rPr lang="en-US" altLang="ja-JP" dirty="0">
                <a:solidFill>
                  <a:schemeClr val="tx1"/>
                </a:solidFill>
              </a:rPr>
              <a:t> partitioning and </a:t>
            </a:r>
            <a:r>
              <a:rPr lang="en-US" altLang="ja-JP" dirty="0" smtClean="0">
                <a:solidFill>
                  <a:schemeClr val="tx1"/>
                </a:solidFill>
              </a:rPr>
              <a:t/>
            </a:r>
            <a:br>
              <a:rPr lang="en-US" altLang="ja-JP" dirty="0" smtClean="0">
                <a:solidFill>
                  <a:schemeClr val="tx1"/>
                </a:solidFill>
              </a:rPr>
            </a:br>
            <a:r>
              <a:rPr lang="en-US" altLang="ja-JP" dirty="0" smtClean="0">
                <a:solidFill>
                  <a:schemeClr val="tx1"/>
                </a:solidFill>
              </a:rPr>
              <a:t>prediction </a:t>
            </a:r>
            <a:r>
              <a:rPr lang="en-US" altLang="ja-JP" dirty="0">
                <a:solidFill>
                  <a:schemeClr val="tx1"/>
                </a:solidFill>
              </a:rPr>
              <a:t>restriction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 smtClean="0"/>
              <a:t>(JVET-M0065)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sz="1200" b="1" dirty="0" smtClean="0">
                <a:solidFill>
                  <a:schemeClr val="tx1"/>
                </a:solidFill>
              </a:rPr>
              <a:t>Tianyang Zhou</a:t>
            </a:r>
            <a:endParaRPr kumimoji="1" lang="en-US" altLang="ja-JP" sz="1200" b="1" dirty="0" smtClean="0">
              <a:solidFill>
                <a:schemeClr val="tx1"/>
              </a:solidFill>
            </a:endParaRPr>
          </a:p>
          <a:p>
            <a:r>
              <a:rPr lang="en-US" altLang="ja-JP" sz="1200" b="1" dirty="0" smtClean="0">
                <a:solidFill>
                  <a:schemeClr val="tx1"/>
                </a:solidFill>
              </a:rPr>
              <a:t>Tomohiro </a:t>
            </a:r>
            <a:r>
              <a:rPr lang="en-US" altLang="ja-JP" sz="1200" b="1" dirty="0" err="1" smtClean="0">
                <a:solidFill>
                  <a:schemeClr val="tx1"/>
                </a:solidFill>
              </a:rPr>
              <a:t>Ikai</a:t>
            </a:r>
            <a:endParaRPr lang="en-US" altLang="ja-JP" sz="1200" b="1" dirty="0" smtClean="0">
              <a:solidFill>
                <a:schemeClr val="tx1"/>
              </a:solidFill>
            </a:endParaRP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6" name="日付プレースホルダー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0279C03-7322-4118-BE72-33963D54226E}" type="datetime1">
              <a:rPr lang="ja-JP" altLang="en-US" smtClean="0"/>
              <a:t>2019/1/11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2000" b="1" dirty="0" smtClean="0"/>
              <a:t>Outline</a:t>
            </a:r>
            <a:endParaRPr kumimoji="1" lang="ja-JP" altLang="en-US" sz="20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740" y="953863"/>
            <a:ext cx="8640000" cy="5010256"/>
          </a:xfrm>
        </p:spPr>
        <p:txBody>
          <a:bodyPr/>
          <a:lstStyle/>
          <a:p>
            <a:pPr marL="0" indent="0">
              <a:buNone/>
            </a:pPr>
            <a:endParaRPr lang="en-US" altLang="ja-JP" dirty="0" smtClean="0"/>
          </a:p>
          <a:p>
            <a:r>
              <a:rPr lang="en-US" altLang="ja-JP" dirty="0" smtClean="0"/>
              <a:t>Proposal</a:t>
            </a:r>
          </a:p>
          <a:p>
            <a:endParaRPr lang="en-US" altLang="ja-JP" dirty="0"/>
          </a:p>
          <a:p>
            <a:r>
              <a:rPr lang="en-US" altLang="ja-JP" dirty="0" smtClean="0"/>
              <a:t>Simulation results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Conclusion </a:t>
            </a:r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328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971159"/>
            <a:ext cx="8640000" cy="5753592"/>
          </a:xfrm>
        </p:spPr>
        <p:txBody>
          <a:bodyPr/>
          <a:lstStyle/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lang="en-US" altLang="ja-JP" sz="2400" dirty="0"/>
          </a:p>
          <a:p>
            <a:endParaRPr kumimoji="1"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000" b="1" dirty="0"/>
              <a:t>P</a:t>
            </a:r>
            <a:r>
              <a:rPr kumimoji="1" lang="en-US" altLang="ja-JP" sz="2000" b="1" dirty="0" smtClean="0"/>
              <a:t>roposal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64151"/>
              </p:ext>
            </p:extLst>
          </p:nvPr>
        </p:nvGraphicFramePr>
        <p:xfrm>
          <a:off x="798284" y="1175657"/>
          <a:ext cx="7546455" cy="45684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609"/>
                <a:gridCol w="3752361"/>
                <a:gridCol w="2515485"/>
              </a:tblGrid>
              <a:tr h="741104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Partitioning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Intra </a:t>
                      </a:r>
                      <a:r>
                        <a:rPr lang="en-US" sz="2000" dirty="0">
                          <a:effectLst/>
                        </a:rPr>
                        <a:t>prediction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9602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  <a:effectLst/>
                        </a:rPr>
                        <a:t>                           </a:t>
                      </a:r>
                      <a:r>
                        <a:rPr lang="en-US" sz="2000" dirty="0" smtClean="0">
                          <a:solidFill>
                            <a:schemeClr val="bg1"/>
                          </a:solidFill>
                          <a:effectLst/>
                        </a:rPr>
                        <a:t>Option1</a:t>
                      </a:r>
                      <a:endParaRPr lang="ja-JP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2x2</a:t>
                      </a:r>
                      <a:r>
                        <a:rPr lang="en-US" sz="1600" b="1" dirty="0">
                          <a:effectLst/>
                        </a:rPr>
                        <a:t> in dual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QT</a:t>
                      </a:r>
                      <a:r>
                        <a:rPr lang="en-US" sz="1600" b="1" dirty="0">
                          <a:effectLst/>
                        </a:rPr>
                        <a:t> partitioning for 4x4 coding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BT</a:t>
                      </a:r>
                      <a:r>
                        <a:rPr lang="en-US" sz="1600" b="1" dirty="0">
                          <a:effectLst/>
                        </a:rPr>
                        <a:t> partitioning when W * H &lt;= 8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TT</a:t>
                      </a:r>
                      <a:r>
                        <a:rPr lang="en-US" sz="1600" b="1" dirty="0">
                          <a:effectLst/>
                        </a:rPr>
                        <a:t> partitioning when W * H &lt;= 16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smtClean="0">
                          <a:effectLst/>
                        </a:rPr>
                        <a:t>      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DC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2000" b="1" dirty="0">
                          <a:effectLst/>
                        </a:rPr>
                        <a:t>for 2x2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  <a:tr h="1829789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Option2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2x2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4x2</a:t>
                      </a:r>
                      <a:r>
                        <a:rPr lang="en-US" sz="1600" b="1" dirty="0">
                          <a:effectLst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2x4</a:t>
                      </a:r>
                      <a:r>
                        <a:rPr lang="en-US" sz="1600" b="1" dirty="0">
                          <a:effectLst/>
                        </a:rPr>
                        <a:t> in dual tree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by</a:t>
                      </a:r>
                      <a:endParaRPr lang="ja-JP" sz="1600" b="1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  <a:defRPr/>
                      </a:pPr>
                      <a:r>
                        <a:rPr lang="en-US" altLang="ja-JP" sz="1600" b="1" dirty="0" smtClean="0">
                          <a:effectLst/>
                        </a:rPr>
                        <a:t>Disable </a:t>
                      </a:r>
                      <a:r>
                        <a:rPr lang="en-US" altLang="ja-JP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QT</a:t>
                      </a:r>
                      <a:r>
                        <a:rPr lang="en-US" altLang="ja-JP" sz="1600" b="1" dirty="0" smtClean="0">
                          <a:effectLst/>
                        </a:rPr>
                        <a:t> partitioning for 4x4 coding tree</a:t>
                      </a:r>
                      <a:endParaRPr lang="ja-JP" altLang="ja-JP" sz="1600" b="1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BT</a:t>
                      </a:r>
                      <a:r>
                        <a:rPr lang="en-US" sz="1600" b="1" dirty="0">
                          <a:effectLst/>
                        </a:rPr>
                        <a:t> partitioning when W * H &lt;= 16</a:t>
                      </a:r>
                      <a:endParaRPr lang="ja-JP" sz="1600" b="1" dirty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Disable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effectLst/>
                        </a:rPr>
                        <a:t>TT</a:t>
                      </a:r>
                      <a:r>
                        <a:rPr lang="en-US" sz="1600" b="1" dirty="0">
                          <a:effectLst/>
                        </a:rPr>
                        <a:t> partitioning when W * H &lt;= 32</a:t>
                      </a:r>
                      <a:endParaRPr lang="ja-JP" sz="16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 smtClean="0">
                        <a:effectLst/>
                      </a:endParaRPr>
                    </a:p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b="1" dirty="0" smtClean="0">
                          <a:effectLst/>
                        </a:rPr>
                        <a:t>    </a:t>
                      </a:r>
                      <a:r>
                        <a:rPr lang="en-US" sz="2000" b="1" dirty="0" smtClean="0">
                          <a:solidFill>
                            <a:srgbClr val="C00000"/>
                          </a:solidFill>
                          <a:effectLst/>
                        </a:rPr>
                        <a:t>DC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2000" b="1" dirty="0">
                          <a:effectLst/>
                        </a:rPr>
                        <a:t>for 2x2, 2x4, 4x2</a:t>
                      </a:r>
                      <a:endParaRPr lang="ja-JP" sz="2000" b="1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580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301137"/>
              </p:ext>
            </p:extLst>
          </p:nvPr>
        </p:nvGraphicFramePr>
        <p:xfrm>
          <a:off x="1285200" y="1055864"/>
          <a:ext cx="554461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1</a:t>
                      </a:r>
                      <a:endParaRPr lang="ja-JP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96%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0.22%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b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b="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761591"/>
              </p:ext>
            </p:extLst>
          </p:nvPr>
        </p:nvGraphicFramePr>
        <p:xfrm>
          <a:off x="1056210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0.51%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917555"/>
              </p:ext>
            </p:extLst>
          </p:nvPr>
        </p:nvGraphicFramePr>
        <p:xfrm>
          <a:off x="5286944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-0.84%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379630"/>
              </p:ext>
            </p:extLst>
          </p:nvPr>
        </p:nvGraphicFramePr>
        <p:xfrm>
          <a:off x="295200" y="4367568"/>
          <a:ext cx="761010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761010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133166"/>
              </p:ext>
            </p:extLst>
          </p:nvPr>
        </p:nvGraphicFramePr>
        <p:xfrm>
          <a:off x="4481206" y="4367568"/>
          <a:ext cx="805738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805738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375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1546886"/>
              </p:ext>
            </p:extLst>
          </p:nvPr>
        </p:nvGraphicFramePr>
        <p:xfrm>
          <a:off x="2195830" y="1551146"/>
          <a:ext cx="4406901" cy="1781175"/>
        </p:xfrm>
        <a:graphic>
          <a:graphicData uri="http://schemas.openxmlformats.org/drawingml/2006/table">
            <a:tbl>
              <a:tblPr/>
              <a:tblGrid>
                <a:gridCol w="1392546"/>
                <a:gridCol w="602871"/>
                <a:gridCol w="602871"/>
                <a:gridCol w="602871"/>
                <a:gridCol w="602871"/>
                <a:gridCol w="60287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 2x2 </a:t>
            </a:r>
            <a:r>
              <a:rPr lang="en-US" altLang="ja-JP" smtClean="0"/>
              <a:t>dual tree restriction </a:t>
            </a:r>
            <a:r>
              <a:rPr lang="en-US" altLang="ja-JP" dirty="0" smtClean="0"/>
              <a:t>only</a:t>
            </a:r>
            <a:endParaRPr kumimoji="1"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110876"/>
              </p:ext>
            </p:extLst>
          </p:nvPr>
        </p:nvGraphicFramePr>
        <p:xfrm>
          <a:off x="194309" y="3913346"/>
          <a:ext cx="4406901" cy="1781175"/>
        </p:xfrm>
        <a:graphic>
          <a:graphicData uri="http://schemas.openxmlformats.org/drawingml/2006/table">
            <a:tbl>
              <a:tblPr/>
              <a:tblGrid>
                <a:gridCol w="1392546"/>
                <a:gridCol w="602871"/>
                <a:gridCol w="602871"/>
                <a:gridCol w="602871"/>
                <a:gridCol w="602871"/>
                <a:gridCol w="602871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150050"/>
              </p:ext>
            </p:extLst>
          </p:nvPr>
        </p:nvGraphicFramePr>
        <p:xfrm>
          <a:off x="4847589" y="3913345"/>
          <a:ext cx="4123689" cy="1781175"/>
        </p:xfrm>
        <a:graphic>
          <a:graphicData uri="http://schemas.openxmlformats.org/drawingml/2006/table">
            <a:tbl>
              <a:tblPr/>
              <a:tblGrid>
                <a:gridCol w="1303054"/>
                <a:gridCol w="564127"/>
                <a:gridCol w="564127"/>
                <a:gridCol w="564127"/>
                <a:gridCol w="564127"/>
                <a:gridCol w="564127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0.71%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79%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-0.49%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363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Simulation </a:t>
            </a:r>
            <a:r>
              <a:rPr lang="en-US" altLang="ja-JP" dirty="0" smtClean="0"/>
              <a:t>results</a:t>
            </a:r>
            <a:endParaRPr kumimoji="1" lang="ja-JP" altLang="en-US" dirty="0"/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729926"/>
              </p:ext>
            </p:extLst>
          </p:nvPr>
        </p:nvGraphicFramePr>
        <p:xfrm>
          <a:off x="1285200" y="1055864"/>
          <a:ext cx="554461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1059810"/>
                <a:gridCol w="1059810"/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All Intra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Proposed</a:t>
                      </a: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altLang="ja-JP" sz="1400" b="1" dirty="0" smtClean="0">
                          <a:solidFill>
                            <a:srgbClr val="00B0F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Option 2</a:t>
                      </a:r>
                      <a:endParaRPr lang="ja-JP" sz="1400" b="1" dirty="0">
                        <a:solidFill>
                          <a:srgbClr val="00B0F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1.16%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 v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1.28%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2.10%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90819"/>
              </p:ext>
            </p:extLst>
          </p:nvPr>
        </p:nvGraphicFramePr>
        <p:xfrm>
          <a:off x="1056210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0.61%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1.98%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 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0.63%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0.32%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1.82%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2.77%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99%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474286"/>
              </p:ext>
            </p:extLst>
          </p:nvPr>
        </p:nvGraphicFramePr>
        <p:xfrm>
          <a:off x="5286944" y="3719124"/>
          <a:ext cx="3424996" cy="2362111"/>
        </p:xfrm>
        <a:graphic>
          <a:graphicData uri="http://schemas.openxmlformats.org/drawingml/2006/table">
            <a:tbl>
              <a:tblPr firstRow="1" firstCol="1" bandRow="1"/>
              <a:tblGrid>
                <a:gridCol w="689523"/>
                <a:gridCol w="689523"/>
                <a:gridCol w="689523"/>
                <a:gridCol w="563509"/>
                <a:gridCol w="792918"/>
              </a:tblGrid>
              <a:tr h="168143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Low delay Main 10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OverVTM-3.0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7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ja-JP" sz="11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ja-JP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0.02%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-0.06%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0.12%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101%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0.84%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1.37%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-0.16%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-0.08%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-0.33%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0.24%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0.43%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0.17%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0.75%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1.40%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明朝" panose="02020609040205080304" pitchFamily="17" charset="-128"/>
                        </a:rPr>
                        <a:t>100%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 14"/>
          <p:cNvGraphicFramePr>
            <a:graphicFrameLocks noGrp="1"/>
          </p:cNvGraphicFramePr>
          <p:nvPr/>
        </p:nvGraphicFramePr>
        <p:xfrm>
          <a:off x="295200" y="4367568"/>
          <a:ext cx="761010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761010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 15"/>
          <p:cNvGraphicFramePr>
            <a:graphicFrameLocks noGrp="1"/>
          </p:cNvGraphicFramePr>
          <p:nvPr/>
        </p:nvGraphicFramePr>
        <p:xfrm>
          <a:off x="4481206" y="4367568"/>
          <a:ext cx="805738" cy="1713666"/>
        </p:xfrm>
        <a:graphic>
          <a:graphicData uri="http://schemas.openxmlformats.org/drawingml/2006/table">
            <a:tbl>
              <a:tblPr firstRow="1" firstCol="1" bandRow="1"/>
              <a:tblGrid>
                <a:gridCol w="805738"/>
              </a:tblGrid>
              <a:tr h="27276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  <a:defRPr/>
                      </a:pPr>
                      <a:r>
                        <a:rPr lang="en-US" altLang="ja-JP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Class E</a:t>
                      </a:r>
                      <a:endParaRPr lang="ja-JP" altLang="ja-JP" sz="1100" dirty="0" smtClean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015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/>
                          <a:ea typeface="ＭＳ Ｐゴシック"/>
                        </a:defRPr>
                      </a:lvl9pPr>
                    </a:lstStyle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334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  <a:endParaRPr lang="ja-JP" sz="11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957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44740" y="790675"/>
            <a:ext cx="8640000" cy="5753592"/>
          </a:xfrm>
        </p:spPr>
        <p:txBody>
          <a:bodyPr/>
          <a:lstStyle/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US" altLang="ja-JP" dirty="0" smtClean="0"/>
              <a:t>To </a:t>
            </a:r>
            <a:r>
              <a:rPr lang="en-US" altLang="ja-JP" dirty="0"/>
              <a:t>restrict intra </a:t>
            </a:r>
            <a:r>
              <a:rPr lang="en-US" altLang="ja-JP" dirty="0" err="1"/>
              <a:t>chroma</a:t>
            </a:r>
            <a:r>
              <a:rPr lang="en-US" altLang="ja-JP" dirty="0"/>
              <a:t> block partitioning in dual tree </a:t>
            </a:r>
          </a:p>
          <a:p>
            <a:pPr lvl="1"/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Option1 </a:t>
            </a:r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(2x2 restriction</a:t>
            </a:r>
            <a:r>
              <a:rPr lang="en-CA" altLang="ja-JP" dirty="0" smtClean="0">
                <a:latin typeface="Times New Roman" panose="02020603050405020304" pitchFamily="18" charset="0"/>
                <a:ea typeface="ＭＳ 明朝" panose="02020609040205080304" pitchFamily="17" charset="-128"/>
              </a:rPr>
              <a:t>)</a:t>
            </a:r>
          </a:p>
          <a:p>
            <a:pPr lvl="1"/>
            <a:r>
              <a:rPr lang="en-CA" altLang="ja-JP" dirty="0">
                <a:latin typeface="Times New Roman" panose="02020603050405020304" pitchFamily="18" charset="0"/>
                <a:ea typeface="ＭＳ 明朝" panose="02020609040205080304" pitchFamily="17" charset="-128"/>
              </a:rPr>
              <a:t>Option2 (2x2/4x2/2x4 restriction)</a:t>
            </a:r>
          </a:p>
          <a:p>
            <a:pPr lvl="1"/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 </a:t>
            </a:r>
          </a:p>
          <a:p>
            <a:r>
              <a:rPr lang="en-US" altLang="ja-JP" dirty="0" smtClean="0"/>
              <a:t>To restrict intra </a:t>
            </a:r>
            <a:r>
              <a:rPr lang="en-US" altLang="ja-JP" dirty="0" err="1"/>
              <a:t>chroma</a:t>
            </a:r>
            <a:r>
              <a:rPr lang="en-US" altLang="ja-JP" dirty="0"/>
              <a:t> prediction modes in small block (DC prediction only)</a:t>
            </a:r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000" b="1" dirty="0"/>
              <a:t>Conclusion</a:t>
            </a:r>
            <a:endParaRPr kumimoji="1" lang="ja-JP" altLang="en-US" sz="2000" b="1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5233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2605</TotalTime>
  <Words>986</Words>
  <Application>Microsoft Office PowerPoint</Application>
  <PresentationFormat>画面に合わせる (4:3)</PresentationFormat>
  <Paragraphs>528</Paragraphs>
  <Slides>8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7" baseType="lpstr">
      <vt:lpstr>(日本語用のフォントを使用)</vt:lpstr>
      <vt:lpstr>HGPｺﾞｼｯｸE</vt:lpstr>
      <vt:lpstr>HGPｺﾞｼｯｸM</vt:lpstr>
      <vt:lpstr>ＭＳ Ｐゴシック</vt:lpstr>
      <vt:lpstr>ＭＳ 明朝</vt:lpstr>
      <vt:lpstr>Arial</vt:lpstr>
      <vt:lpstr>Calibri</vt:lpstr>
      <vt:lpstr>Times New Roman</vt:lpstr>
      <vt:lpstr>Be Original.テーマ</vt:lpstr>
      <vt:lpstr>Non-CE3: Intra chroma partitioning and  prediction restriction</vt:lpstr>
      <vt:lpstr>Outline</vt:lpstr>
      <vt:lpstr>Proposal</vt:lpstr>
      <vt:lpstr>Simulation results</vt:lpstr>
      <vt:lpstr>Simulation results 2x2 dual tree restriction only</vt:lpstr>
      <vt:lpstr>Simulation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Tomohiro Ikai</cp:lastModifiedBy>
  <cp:revision>128</cp:revision>
  <dcterms:created xsi:type="dcterms:W3CDTF">2017-02-21T01:46:25Z</dcterms:created>
  <dcterms:modified xsi:type="dcterms:W3CDTF">2019-01-11T13:55:34Z</dcterms:modified>
</cp:coreProperties>
</file>