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1"/>
  </p:notesMasterIdLst>
  <p:handoutMasterIdLst>
    <p:handoutMasterId r:id="rId12"/>
  </p:handoutMasterIdLst>
  <p:sldIdLst>
    <p:sldId id="275" r:id="rId2"/>
    <p:sldId id="276" r:id="rId3"/>
    <p:sldId id="278" r:id="rId4"/>
    <p:sldId id="285" r:id="rId5"/>
    <p:sldId id="286" r:id="rId6"/>
    <p:sldId id="281" r:id="rId7"/>
    <p:sldId id="283" r:id="rId8"/>
    <p:sldId id="277" r:id="rId9"/>
    <p:sldId id="263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1560" autoAdjust="0"/>
  </p:normalViewPr>
  <p:slideViewPr>
    <p:cSldViewPr snapToGrid="0" showGuides="1">
      <p:cViewPr varScale="1">
        <p:scale>
          <a:sx n="61" d="100"/>
          <a:sy n="61" d="100"/>
        </p:scale>
        <p:origin x="1392" y="56"/>
      </p:cViewPr>
      <p:guideLst>
        <p:guide orient="horz" pos="73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2019/1/11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61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58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7074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82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2019/1/11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2019/1/11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645999"/>
            <a:ext cx="9144000" cy="1955030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Non-CE3: Intra </a:t>
            </a:r>
            <a:r>
              <a:rPr lang="en-US" altLang="ja-JP" dirty="0" err="1">
                <a:solidFill>
                  <a:schemeClr val="tx1"/>
                </a:solidFill>
              </a:rPr>
              <a:t>chroma</a:t>
            </a:r>
            <a:r>
              <a:rPr lang="en-US" altLang="ja-JP" dirty="0">
                <a:solidFill>
                  <a:schemeClr val="tx1"/>
                </a:solidFill>
              </a:rPr>
              <a:t> partitioning and </a:t>
            </a:r>
            <a:r>
              <a:rPr lang="en-US" altLang="ja-JP" dirty="0" smtClean="0">
                <a:solidFill>
                  <a:schemeClr val="tx1"/>
                </a:solidFill>
              </a:rPr>
              <a:t/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en-US" altLang="ja-JP" dirty="0" smtClean="0">
                <a:solidFill>
                  <a:schemeClr val="tx1"/>
                </a:solidFill>
              </a:rPr>
              <a:t>prediction </a:t>
            </a:r>
            <a:r>
              <a:rPr lang="en-US" altLang="ja-JP" dirty="0">
                <a:solidFill>
                  <a:schemeClr val="tx1"/>
                </a:solidFill>
              </a:rPr>
              <a:t>restriction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 smtClean="0"/>
              <a:t>(JVET-M0065)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1200" b="1" dirty="0" smtClean="0">
                <a:solidFill>
                  <a:schemeClr val="tx1"/>
                </a:solidFill>
              </a:rPr>
              <a:t>Tianyang Zhou</a:t>
            </a:r>
            <a:endParaRPr kumimoji="1" lang="en-US" altLang="ja-JP" sz="1200" b="1" dirty="0" smtClean="0">
              <a:solidFill>
                <a:schemeClr val="tx1"/>
              </a:solidFill>
            </a:endParaRPr>
          </a:p>
          <a:p>
            <a:r>
              <a:rPr lang="en-US" altLang="ja-JP" sz="1200" b="1" dirty="0" smtClean="0">
                <a:solidFill>
                  <a:schemeClr val="tx1"/>
                </a:solidFill>
              </a:rPr>
              <a:t>Tomohiro </a:t>
            </a:r>
            <a:r>
              <a:rPr lang="en-US" altLang="ja-JP" sz="1200" b="1" dirty="0" err="1" smtClean="0">
                <a:solidFill>
                  <a:schemeClr val="tx1"/>
                </a:solidFill>
              </a:rPr>
              <a:t>Ikai</a:t>
            </a:r>
            <a:endParaRPr lang="en-US" altLang="ja-JP" sz="1200" b="1" dirty="0" smtClean="0">
              <a:solidFill>
                <a:schemeClr val="tx1"/>
              </a:solidFill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0279C03-7322-4118-BE72-33963D54226E}" type="datetime1">
              <a:rPr lang="ja-JP" altLang="en-US" smtClean="0"/>
              <a:t>2019/1/11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000" b="1" dirty="0" smtClean="0"/>
              <a:t>Outline</a:t>
            </a:r>
            <a:endParaRPr kumimoji="1" lang="ja-JP" altLang="en-US" sz="20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740" y="953863"/>
            <a:ext cx="8640000" cy="5010256"/>
          </a:xfrm>
        </p:spPr>
        <p:txBody>
          <a:bodyPr/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endParaRPr lang="en-US" altLang="ja-JP" dirty="0"/>
          </a:p>
          <a:p>
            <a:r>
              <a:rPr lang="en-US" altLang="ja-JP" dirty="0" smtClean="0"/>
              <a:t>Simulation results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Conclusion 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32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971159"/>
            <a:ext cx="8640000" cy="5753592"/>
          </a:xfrm>
        </p:spPr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P</a:t>
            </a:r>
            <a:r>
              <a:rPr kumimoji="1" lang="en-US" altLang="ja-JP" sz="2000" b="1" dirty="0" smtClean="0"/>
              <a:t>roposal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4151"/>
              </p:ext>
            </p:extLst>
          </p:nvPr>
        </p:nvGraphicFramePr>
        <p:xfrm>
          <a:off x="798284" y="1175657"/>
          <a:ext cx="7546455" cy="4568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609"/>
                <a:gridCol w="3752361"/>
                <a:gridCol w="2515485"/>
              </a:tblGrid>
              <a:tr h="7411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Partitioning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Intra </a:t>
                      </a:r>
                      <a:r>
                        <a:rPr lang="en-US" sz="2000" dirty="0">
                          <a:effectLst/>
                        </a:rPr>
                        <a:t>prediction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960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Option1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QT</a:t>
                      </a:r>
                      <a:r>
                        <a:rPr lang="en-US" sz="1600" b="1" dirty="0">
                          <a:effectLst/>
                        </a:rPr>
                        <a:t> partitioning for 4x4 coding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8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297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Option2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4x2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2x4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ja-JP" sz="1600" b="1" dirty="0" smtClean="0">
                          <a:effectLst/>
                        </a:rPr>
                        <a:t>Disable </a:t>
                      </a:r>
                      <a:r>
                        <a:rPr lang="en-US" altLang="ja-JP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QT</a:t>
                      </a:r>
                      <a:r>
                        <a:rPr lang="en-US" altLang="ja-JP" sz="1600" b="1" dirty="0" smtClean="0">
                          <a:effectLst/>
                        </a:rPr>
                        <a:t> partitioning for 4x4 coding tree</a:t>
                      </a:r>
                      <a:endParaRPr lang="ja-JP" altLang="ja-JP" sz="1600" b="1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32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dirty="0" smtClean="0">
                          <a:effectLst/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2x2, 2x4, 4x2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80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(option1) 2x2 restriction in dual tree and dc only prediction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942233"/>
              </p:ext>
            </p:extLst>
          </p:nvPr>
        </p:nvGraphicFramePr>
        <p:xfrm>
          <a:off x="1278457" y="1253983"/>
          <a:ext cx="5544615" cy="2416810"/>
        </p:xfrm>
        <a:graphic>
          <a:graphicData uri="http://schemas.openxmlformats.org/drawingml/2006/table">
            <a:tbl>
              <a:tblPr/>
              <a:tblGrid>
                <a:gridCol w="1752055"/>
                <a:gridCol w="758512"/>
                <a:gridCol w="758512"/>
                <a:gridCol w="758512"/>
                <a:gridCol w="758512"/>
                <a:gridCol w="758512"/>
              </a:tblGrid>
              <a:tr h="21549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5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181086"/>
              </p:ext>
            </p:extLst>
          </p:nvPr>
        </p:nvGraphicFramePr>
        <p:xfrm>
          <a:off x="194309" y="3913346"/>
          <a:ext cx="4406901" cy="2416810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28420"/>
              </p:ext>
            </p:extLst>
          </p:nvPr>
        </p:nvGraphicFramePr>
        <p:xfrm>
          <a:off x="4737099" y="3913346"/>
          <a:ext cx="4284980" cy="2416810"/>
        </p:xfrm>
        <a:graphic>
          <a:graphicData uri="http://schemas.openxmlformats.org/drawingml/2006/table">
            <a:tbl>
              <a:tblPr/>
              <a:tblGrid>
                <a:gridCol w="1354020"/>
                <a:gridCol w="586192"/>
                <a:gridCol w="586192"/>
                <a:gridCol w="586192"/>
                <a:gridCol w="586192"/>
                <a:gridCol w="586192"/>
              </a:tblGrid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92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255600" y="760353"/>
            <a:ext cx="702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0.00 % 0.04 % 0.03 % AI            0.01% 0.17 % 0.17 % RA</a:t>
            </a:r>
          </a:p>
        </p:txBody>
      </p:sp>
    </p:spTree>
    <p:extLst>
      <p:ext uri="{BB962C8B-B14F-4D97-AF65-F5344CB8AC3E}">
        <p14:creationId xmlns:p14="http://schemas.microsoft.com/office/powerpoint/2010/main" val="20235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Simulation results (option2) 2x2/4x2/2x4 restriction in dual tree and dc only prediction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9479589"/>
              </p:ext>
            </p:extLst>
          </p:nvPr>
        </p:nvGraphicFramePr>
        <p:xfrm>
          <a:off x="2063750" y="1193277"/>
          <a:ext cx="5048252" cy="2708112"/>
        </p:xfrm>
        <a:graphic>
          <a:graphicData uri="http://schemas.openxmlformats.org/drawingml/2006/table">
            <a:tbl>
              <a:tblPr/>
              <a:tblGrid>
                <a:gridCol w="1595207"/>
                <a:gridCol w="690609"/>
                <a:gridCol w="690609"/>
                <a:gridCol w="690609"/>
                <a:gridCol w="690609"/>
                <a:gridCol w="690609"/>
              </a:tblGrid>
              <a:tr h="246192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976004"/>
              </p:ext>
            </p:extLst>
          </p:nvPr>
        </p:nvGraphicFramePr>
        <p:xfrm>
          <a:off x="72390" y="4069684"/>
          <a:ext cx="4406901" cy="2416810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2.77%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305743"/>
              </p:ext>
            </p:extLst>
          </p:nvPr>
        </p:nvGraphicFramePr>
        <p:xfrm>
          <a:off x="4572000" y="4069684"/>
          <a:ext cx="4406901" cy="2416810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1.37%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255600" y="728823"/>
            <a:ext cx="702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0.03 % 0.26 % 0.38 % AI            0.09 % 0.24 % 0.43 % RA</a:t>
            </a:r>
          </a:p>
        </p:txBody>
      </p:sp>
    </p:spTree>
    <p:extLst>
      <p:ext uri="{BB962C8B-B14F-4D97-AF65-F5344CB8AC3E}">
        <p14:creationId xmlns:p14="http://schemas.microsoft.com/office/powerpoint/2010/main" val="281262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247736"/>
              </p:ext>
            </p:extLst>
          </p:nvPr>
        </p:nvGraphicFramePr>
        <p:xfrm>
          <a:off x="1278457" y="1202103"/>
          <a:ext cx="5544615" cy="2416810"/>
        </p:xfrm>
        <a:graphic>
          <a:graphicData uri="http://schemas.openxmlformats.org/drawingml/2006/table">
            <a:tbl>
              <a:tblPr/>
              <a:tblGrid>
                <a:gridCol w="1752055"/>
                <a:gridCol w="758512"/>
                <a:gridCol w="758512"/>
                <a:gridCol w="758512"/>
                <a:gridCol w="758512"/>
                <a:gridCol w="758512"/>
              </a:tblGrid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737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2x2 dual tree restriction only</a:t>
            </a:r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121380"/>
              </p:ext>
            </p:extLst>
          </p:nvPr>
        </p:nvGraphicFramePr>
        <p:xfrm>
          <a:off x="194309" y="3913346"/>
          <a:ext cx="4406901" cy="2416810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061643"/>
              </p:ext>
            </p:extLst>
          </p:nvPr>
        </p:nvGraphicFramePr>
        <p:xfrm>
          <a:off x="4693922" y="3913345"/>
          <a:ext cx="4277357" cy="2416810"/>
        </p:xfrm>
        <a:graphic>
          <a:graphicData uri="http://schemas.openxmlformats.org/drawingml/2006/table">
            <a:tbl>
              <a:tblPr/>
              <a:tblGrid>
                <a:gridCol w="1351612"/>
                <a:gridCol w="585149"/>
                <a:gridCol w="585149"/>
                <a:gridCol w="585149"/>
                <a:gridCol w="585149"/>
                <a:gridCol w="585149"/>
              </a:tblGrid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255600" y="728823"/>
            <a:ext cx="702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0.00 % 0.04 % 0.03 % AI            0.00 % 0.11 % 0.10 % RA</a:t>
            </a:r>
          </a:p>
        </p:txBody>
      </p:sp>
    </p:spTree>
    <p:extLst>
      <p:ext uri="{BB962C8B-B14F-4D97-AF65-F5344CB8AC3E}">
        <p14:creationId xmlns:p14="http://schemas.microsoft.com/office/powerpoint/2010/main" val="425536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4x2 dual tree restriction only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8180455"/>
              </p:ext>
            </p:extLst>
          </p:nvPr>
        </p:nvGraphicFramePr>
        <p:xfrm>
          <a:off x="1278457" y="1211184"/>
          <a:ext cx="5544615" cy="2417514"/>
        </p:xfrm>
        <a:graphic>
          <a:graphicData uri="http://schemas.openxmlformats.org/drawingml/2006/table">
            <a:tbl>
              <a:tblPr/>
              <a:tblGrid>
                <a:gridCol w="1752055"/>
                <a:gridCol w="758512"/>
                <a:gridCol w="758512"/>
                <a:gridCol w="758512"/>
                <a:gridCol w="758512"/>
                <a:gridCol w="758512"/>
              </a:tblGrid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2.10%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774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683338"/>
              </p:ext>
            </p:extLst>
          </p:nvPr>
        </p:nvGraphicFramePr>
        <p:xfrm>
          <a:off x="255269" y="3933666"/>
          <a:ext cx="4235449" cy="2416810"/>
        </p:xfrm>
        <a:graphic>
          <a:graphicData uri="http://schemas.openxmlformats.org/drawingml/2006/table">
            <a:tbl>
              <a:tblPr/>
              <a:tblGrid>
                <a:gridCol w="1338369"/>
                <a:gridCol w="579416"/>
                <a:gridCol w="579416"/>
                <a:gridCol w="579416"/>
                <a:gridCol w="579416"/>
                <a:gridCol w="579416"/>
              </a:tblGrid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0.95%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1.54%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5044030"/>
              </p:ext>
            </p:extLst>
          </p:nvPr>
        </p:nvGraphicFramePr>
        <p:xfrm>
          <a:off x="4705349" y="3933670"/>
          <a:ext cx="4235449" cy="2416810"/>
        </p:xfrm>
        <a:graphic>
          <a:graphicData uri="http://schemas.openxmlformats.org/drawingml/2006/table">
            <a:tbl>
              <a:tblPr/>
              <a:tblGrid>
                <a:gridCol w="1338369"/>
                <a:gridCol w="579416"/>
                <a:gridCol w="579416"/>
                <a:gridCol w="579416"/>
                <a:gridCol w="579416"/>
                <a:gridCol w="579416"/>
              </a:tblGrid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kumimoji="1" lang="ja-JP" altLang="en-US" sz="1400" b="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ja-JP" alt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7046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Class </a:t>
                      </a:r>
                      <a:r>
                        <a:rPr kumimoji="1" lang="en-US" sz="1400" b="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F</a:t>
                      </a:r>
                      <a:endParaRPr kumimoji="1" lang="en-US" sz="1400" b="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kumimoji="1" lang="en-US" altLang="ja-JP" sz="1400" b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+mn-cs"/>
                        </a:rPr>
                        <a:t>111%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テキスト ボックス 19"/>
          <p:cNvSpPr txBox="1"/>
          <p:nvPr/>
        </p:nvSpPr>
        <p:spPr>
          <a:xfrm>
            <a:off x="255600" y="728823"/>
            <a:ext cx="7020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0.03 % 0.26 % 0.38 % AI            0.01 % 0.31 % 0.46 % RA</a:t>
            </a:r>
          </a:p>
        </p:txBody>
      </p:sp>
    </p:spTree>
    <p:extLst>
      <p:ext uri="{BB962C8B-B14F-4D97-AF65-F5344CB8AC3E}">
        <p14:creationId xmlns:p14="http://schemas.microsoft.com/office/powerpoint/2010/main" val="14926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790675"/>
            <a:ext cx="8640000" cy="5753592"/>
          </a:xfrm>
        </p:spPr>
        <p:txBody>
          <a:bodyPr/>
          <a:lstStyle/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/>
              <a:t>R</a:t>
            </a:r>
            <a:r>
              <a:rPr lang="en-US" altLang="ja-JP" dirty="0" smtClean="0"/>
              <a:t>estrict </a:t>
            </a:r>
            <a:r>
              <a:rPr lang="en-US" altLang="ja-JP" dirty="0"/>
              <a:t>intra </a:t>
            </a:r>
            <a:r>
              <a:rPr lang="en-US" altLang="ja-JP" dirty="0" err="1"/>
              <a:t>chroma</a:t>
            </a:r>
            <a:r>
              <a:rPr lang="en-US" altLang="ja-JP" dirty="0"/>
              <a:t> block partitioning in dual tree </a:t>
            </a:r>
            <a:endParaRPr lang="en-US" altLang="ja-JP" dirty="0" smtClean="0"/>
          </a:p>
          <a:p>
            <a:r>
              <a:rPr lang="en-US" altLang="ja-JP" dirty="0"/>
              <a:t>R</a:t>
            </a:r>
            <a:r>
              <a:rPr lang="en-US" altLang="ja-JP" dirty="0" smtClean="0"/>
              <a:t>estrict intra </a:t>
            </a:r>
            <a:r>
              <a:rPr lang="en-US" altLang="ja-JP" dirty="0" err="1"/>
              <a:t>chroma</a:t>
            </a:r>
            <a:r>
              <a:rPr lang="en-US" altLang="ja-JP" dirty="0"/>
              <a:t> prediction modes in small block (DC prediction only</a:t>
            </a:r>
            <a:r>
              <a:rPr lang="en-US" altLang="ja-JP" dirty="0" smtClean="0"/>
              <a:t>)</a:t>
            </a:r>
          </a:p>
          <a:p>
            <a:endParaRPr lang="en-US" altLang="ja-JP" dirty="0"/>
          </a:p>
          <a:p>
            <a:pPr lvl="1"/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Option1 (2x2 restriction)</a:t>
            </a:r>
          </a:p>
          <a:p>
            <a:pPr lvl="1"/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Option2 (2x2/4x2/2x4 restriction)</a:t>
            </a:r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Conclusion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346841" y="4461670"/>
            <a:ext cx="81770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option1 (2x2)          0.00 </a:t>
            </a:r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% 0.04 % 0.03 % AI            0.01% 0.17 % 0.17 % 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</a:t>
            </a:r>
          </a:p>
          <a:p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tree 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only </a:t>
            </a:r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(2x2)        0.00 % 0.04 % 0.03 % AI            0.00 % 0.11 % 0.10 % RA</a:t>
            </a:r>
          </a:p>
          <a:p>
            <a:endParaRPr lang="en-US" altLang="ja-JP" dirty="0" smtClean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endParaRPr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  <a:p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option2 (4x2)          0.03 </a:t>
            </a:r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% 0.26 % 0.38 % AI            0.09 % 0.24 % 0.43 % 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</a:t>
            </a:r>
          </a:p>
          <a:p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tree 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only </a:t>
            </a:r>
            <a:r>
              <a:rPr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(4x2)        0.03 % 0.26 % 0.38 % AI            0.01 % 0.31 % 0.46 % </a:t>
            </a:r>
            <a:r>
              <a:rPr lang="en-US" altLang="ja-JP" dirty="0" smtClean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RA</a:t>
            </a:r>
            <a:endParaRPr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23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2666</TotalTime>
  <Words>1497</Words>
  <Application>Microsoft Office PowerPoint</Application>
  <PresentationFormat>画面に合わせる (4:3)</PresentationFormat>
  <Paragraphs>727</Paragraphs>
  <Slides>9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(日本語用のフォントを使用)</vt:lpstr>
      <vt:lpstr>HGPｺﾞｼｯｸE</vt:lpstr>
      <vt:lpstr>HGPｺﾞｼｯｸM</vt:lpstr>
      <vt:lpstr>ＭＳ Ｐゴシック</vt:lpstr>
      <vt:lpstr>ＭＳ 明朝</vt:lpstr>
      <vt:lpstr>源ノ角ゴシック JP Regular</vt:lpstr>
      <vt:lpstr>Arial</vt:lpstr>
      <vt:lpstr>Calibri</vt:lpstr>
      <vt:lpstr>Times New Roman</vt:lpstr>
      <vt:lpstr>Be Original.テーマ</vt:lpstr>
      <vt:lpstr>Non-CE3: Intra chroma partitioning and  prediction restriction</vt:lpstr>
      <vt:lpstr>Outline</vt:lpstr>
      <vt:lpstr>Proposal</vt:lpstr>
      <vt:lpstr>Simulation results (option1) 2x2 restriction in dual tree and dc only prediction</vt:lpstr>
      <vt:lpstr>Simulation results (option2) 2x2/4x2/2x4 restriction in dual tree and dc only prediction</vt:lpstr>
      <vt:lpstr>Simulation results 2x2 dual tree restriction only</vt:lpstr>
      <vt:lpstr>Simulation results 4x2 dual tree restriction only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Tomohiro Ikai</cp:lastModifiedBy>
  <cp:revision>147</cp:revision>
  <dcterms:created xsi:type="dcterms:W3CDTF">2017-02-21T01:46:25Z</dcterms:created>
  <dcterms:modified xsi:type="dcterms:W3CDTF">2019-01-11T14:56:51Z</dcterms:modified>
</cp:coreProperties>
</file>