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19"/>
  </p:notesMasterIdLst>
  <p:handoutMasterIdLst>
    <p:handoutMasterId r:id="rId20"/>
  </p:handoutMasterIdLst>
  <p:sldIdLst>
    <p:sldId id="268" r:id="rId5"/>
    <p:sldId id="281" r:id="rId6"/>
    <p:sldId id="272" r:id="rId7"/>
    <p:sldId id="286" r:id="rId8"/>
    <p:sldId id="287" r:id="rId9"/>
    <p:sldId id="298" r:id="rId10"/>
    <p:sldId id="274" r:id="rId11"/>
    <p:sldId id="294" r:id="rId12"/>
    <p:sldId id="296" r:id="rId13"/>
    <p:sldId id="297" r:id="rId14"/>
    <p:sldId id="276" r:id="rId15"/>
    <p:sldId id="270" r:id="rId16"/>
    <p:sldId id="302" r:id="rId17"/>
    <p:sldId id="300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171" autoAdjust="0"/>
  </p:normalViewPr>
  <p:slideViewPr>
    <p:cSldViewPr showGuides="1">
      <p:cViewPr>
        <p:scale>
          <a:sx n="100" d="100"/>
          <a:sy n="100" d="100"/>
        </p:scale>
        <p:origin x="-660" y="96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EE13-42E4-41E6-9DF1-259DE71A333C}" type="datetimeFigureOut">
              <a:rPr lang="fr-FR" smtClean="0"/>
              <a:t>10/01/2019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7EBE5-F076-4E3B-A160-CA139B9CCD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615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10/01/2019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107401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JVET-M0058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362130" cy="2301874"/>
          </a:xfrm>
        </p:spPr>
        <p:txBody>
          <a:bodyPr/>
          <a:lstStyle/>
          <a:p>
            <a:r>
              <a:rPr lang="fr-FR" sz="4000" b="1" dirty="0" smtClean="0"/>
              <a:t>JVET-0058</a:t>
            </a:r>
            <a:r>
              <a:rPr lang="fr-FR" sz="4000" dirty="0" smtClean="0"/>
              <a:t> </a:t>
            </a:r>
            <a:br>
              <a:rPr lang="fr-FR" sz="4000" dirty="0" smtClean="0"/>
            </a:br>
            <a:r>
              <a:rPr lang="fr-FR" sz="4000" dirty="0" smtClean="0"/>
              <a:t/>
            </a:r>
            <a:br>
              <a:rPr lang="fr-FR" sz="4000" dirty="0" smtClean="0"/>
            </a:br>
            <a:r>
              <a:rPr lang="en-US" sz="4800" dirty="0" smtClean="0"/>
              <a:t>CE8.3.2: </a:t>
            </a:r>
            <a:r>
              <a:rPr lang="en-US" sz="4800" dirty="0"/>
              <a:t>BDPCM with </a:t>
            </a:r>
            <a:r>
              <a:rPr lang="en-US" sz="4800" dirty="0" smtClean="0"/>
              <a:t>H/V predictor and </a:t>
            </a:r>
            <a:r>
              <a:rPr lang="en-US" sz="4800" dirty="0"/>
              <a:t>independently decodable </a:t>
            </a:r>
            <a:r>
              <a:rPr lang="en-US" sz="4800" dirty="0" smtClean="0"/>
              <a:t>areas and modified </a:t>
            </a:r>
            <a:r>
              <a:rPr lang="en-US" sz="4800" dirty="0" err="1" smtClean="0"/>
              <a:t>binarization</a:t>
            </a:r>
            <a:endParaRPr lang="fr-FR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687" y="3837842"/>
            <a:ext cx="4831185" cy="966156"/>
          </a:xfrm>
        </p:spPr>
        <p:txBody>
          <a:bodyPr/>
          <a:lstStyle/>
          <a:p>
            <a:r>
              <a:rPr lang="fr-FR" dirty="0" smtClean="0"/>
              <a:t>M. Abdoli, G. </a:t>
            </a:r>
            <a:r>
              <a:rPr lang="fr-FR" dirty="0" err="1" smtClean="0"/>
              <a:t>Clare</a:t>
            </a:r>
            <a:r>
              <a:rPr lang="fr-FR" dirty="0" smtClean="0"/>
              <a:t>, F. Henry, P. Philippe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VTM vs CE8.3.2 on Natural Content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2577243"/>
              </p:ext>
            </p:extLst>
          </p:nvPr>
        </p:nvGraphicFramePr>
        <p:xfrm>
          <a:off x="539552" y="1275606"/>
          <a:ext cx="6673662" cy="3271934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13024"/>
                <a:gridCol w="1008112"/>
                <a:gridCol w="1008112"/>
                <a:gridCol w="936104"/>
                <a:gridCol w="1404155"/>
                <a:gridCol w="1404155"/>
              </a:tblGrid>
              <a:tr h="33982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 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AI Over </a:t>
                      </a:r>
                      <a:r>
                        <a:rPr lang="fr-FR" sz="1900" u="none" strike="noStrike" dirty="0" smtClean="0">
                          <a:effectLst/>
                        </a:rPr>
                        <a:t>VTM-3.0 (Natural Content)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9823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Y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U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V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 smtClean="0">
                          <a:effectLst/>
                        </a:rPr>
                        <a:t>EncT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>
                          <a:effectLst/>
                        </a:rPr>
                        <a:t>DecT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-0,12%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-0,22%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0,10%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-0,23%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033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r>
              <a:rPr lang="fr-FR" sz="1600" dirty="0" err="1" smtClean="0"/>
              <a:t>Combination</a:t>
            </a:r>
            <a:r>
              <a:rPr lang="fr-FR" sz="1600" dirty="0" smtClean="0"/>
              <a:t> of </a:t>
            </a:r>
            <a:r>
              <a:rPr lang="fr-FR" sz="1600" dirty="0" err="1" smtClean="0"/>
              <a:t>well</a:t>
            </a:r>
            <a:r>
              <a:rPr lang="fr-FR" sz="1600" dirty="0" smtClean="0"/>
              <a:t> </a:t>
            </a:r>
            <a:r>
              <a:rPr lang="fr-FR" sz="1600" dirty="0" err="1" smtClean="0"/>
              <a:t>known</a:t>
            </a:r>
            <a:r>
              <a:rPr lang="fr-FR" sz="1600" dirty="0" smtClean="0"/>
              <a:t> </a:t>
            </a:r>
            <a:r>
              <a:rPr lang="fr-FR" sz="1600" dirty="0" err="1" smtClean="0"/>
              <a:t>tools</a:t>
            </a:r>
            <a:r>
              <a:rPr lang="fr-FR" sz="1600" dirty="0" smtClean="0"/>
              <a:t> (</a:t>
            </a:r>
            <a:r>
              <a:rPr lang="fr-FR" sz="1600" dirty="0" err="1" smtClean="0"/>
              <a:t>very</a:t>
            </a:r>
            <a:r>
              <a:rPr lang="fr-FR" sz="1600" dirty="0" smtClean="0"/>
              <a:t> </a:t>
            </a:r>
            <a:r>
              <a:rPr lang="fr-FR" sz="1600" dirty="0" err="1" smtClean="0"/>
              <a:t>similar</a:t>
            </a:r>
            <a:r>
              <a:rPr lang="fr-FR" sz="1600" smtClean="0"/>
              <a:t> to RDPCM </a:t>
            </a:r>
            <a:r>
              <a:rPr lang="fr-FR" sz="1600" dirty="0" smtClean="0"/>
              <a:t>)</a:t>
            </a:r>
            <a:endParaRPr lang="fr-FR" sz="1600" dirty="0"/>
          </a:p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In all configuration: compression gains AND encoder </a:t>
            </a:r>
            <a:r>
              <a:rPr lang="fr-FR" sz="1600" dirty="0" err="1" smtClean="0"/>
              <a:t>runtime</a:t>
            </a:r>
            <a:r>
              <a:rPr lang="fr-FR" sz="1600" dirty="0" smtClean="0"/>
              <a:t> </a:t>
            </a:r>
            <a:r>
              <a:rPr lang="fr-FR" sz="1600" dirty="0" err="1" smtClean="0"/>
              <a:t>decrease</a:t>
            </a:r>
            <a:endParaRPr lang="fr-FR" sz="1600" dirty="0" smtClean="0"/>
          </a:p>
          <a:p>
            <a:pPr lvl="2"/>
            <a:endParaRPr lang="fr-FR" sz="1600" dirty="0" smtClean="0"/>
          </a:p>
          <a:p>
            <a:pPr lvl="1"/>
            <a:r>
              <a:rPr lang="fr-FR" sz="1600" dirty="0" err="1" smtClean="0"/>
              <a:t>Throughput</a:t>
            </a:r>
            <a:endParaRPr lang="fr-FR" sz="1600" dirty="0" smtClean="0"/>
          </a:p>
          <a:p>
            <a:pPr lvl="2"/>
            <a:r>
              <a:rPr lang="fr-FR" sz="1600" dirty="0" err="1" smtClean="0"/>
              <a:t>Throughput</a:t>
            </a:r>
            <a:r>
              <a:rPr lang="fr-FR" sz="1600" dirty="0" smtClean="0"/>
              <a:t> </a:t>
            </a:r>
            <a:r>
              <a:rPr lang="fr-FR" sz="1600" dirty="0" err="1" smtClean="0"/>
              <a:t>is</a:t>
            </a:r>
            <a:r>
              <a:rPr lang="fr-FR" sz="1600" dirty="0" smtClean="0"/>
              <a:t> </a:t>
            </a:r>
            <a:r>
              <a:rPr lang="fr-FR" sz="1600" dirty="0" err="1" smtClean="0"/>
              <a:t>higher</a:t>
            </a:r>
            <a:r>
              <a:rPr lang="fr-FR" sz="1600" dirty="0"/>
              <a:t> </a:t>
            </a:r>
            <a:r>
              <a:rPr lang="fr-FR" sz="1600" dirty="0" err="1" smtClean="0"/>
              <a:t>than</a:t>
            </a:r>
            <a:r>
              <a:rPr lang="fr-FR" sz="1600" dirty="0" smtClean="0"/>
              <a:t> </a:t>
            </a:r>
            <a:r>
              <a:rPr lang="fr-FR" sz="1600" dirty="0" err="1" smtClean="0"/>
              <a:t>most</a:t>
            </a:r>
            <a:r>
              <a:rPr lang="fr-FR" sz="1600" dirty="0" smtClean="0"/>
              <a:t> </a:t>
            </a:r>
            <a:r>
              <a:rPr lang="fr-FR" sz="1600" dirty="0" err="1" smtClean="0"/>
              <a:t>other</a:t>
            </a:r>
            <a:r>
              <a:rPr lang="fr-FR" sz="1600" dirty="0" smtClean="0"/>
              <a:t> </a:t>
            </a:r>
            <a:r>
              <a:rPr lang="fr-FR" sz="1600" dirty="0" err="1" smtClean="0"/>
              <a:t>processes</a:t>
            </a:r>
            <a:r>
              <a:rPr lang="fr-FR" sz="1600" dirty="0" smtClean="0"/>
              <a:t> (at least 8 pixels / cycle)</a:t>
            </a:r>
          </a:p>
          <a:p>
            <a:pPr lvl="2"/>
            <a:r>
              <a:rPr lang="fr-FR" sz="1600" dirty="0" smtClean="0"/>
              <a:t>Bin </a:t>
            </a:r>
            <a:r>
              <a:rPr lang="fr-FR" sz="1600" dirty="0" err="1" smtClean="0"/>
              <a:t>reduction</a:t>
            </a:r>
            <a:r>
              <a:rPr lang="fr-FR" sz="1600" dirty="0" smtClean="0"/>
              <a:t> </a:t>
            </a:r>
            <a:r>
              <a:rPr lang="fr-FR" sz="1600" dirty="0" err="1" smtClean="0"/>
              <a:t>proposed</a:t>
            </a:r>
            <a:r>
              <a:rPr lang="fr-FR" sz="1600" dirty="0" smtClean="0"/>
              <a:t> in JVET-M0449  (</a:t>
            </a:r>
            <a:r>
              <a:rPr lang="fr-FR" sz="1600" dirty="0" err="1" smtClean="0"/>
              <a:t>Tencent</a:t>
            </a:r>
            <a:r>
              <a:rPr lang="fr-FR" sz="1600" dirty="0" smtClean="0"/>
              <a:t>): </a:t>
            </a:r>
            <a:r>
              <a:rPr lang="fr-FR" sz="1600" dirty="0" err="1" smtClean="0"/>
              <a:t>worst</a:t>
            </a:r>
            <a:r>
              <a:rPr lang="fr-FR" sz="1600" dirty="0" smtClean="0"/>
              <a:t> case 2 </a:t>
            </a:r>
            <a:r>
              <a:rPr lang="fr-FR" sz="1600" dirty="0" err="1" smtClean="0"/>
              <a:t>context</a:t>
            </a:r>
            <a:r>
              <a:rPr lang="fr-FR" sz="1600" dirty="0" smtClean="0"/>
              <a:t> </a:t>
            </a:r>
            <a:r>
              <a:rPr lang="fr-FR" sz="1600" dirty="0" err="1" smtClean="0"/>
              <a:t>coded</a:t>
            </a:r>
            <a:r>
              <a:rPr lang="fr-FR" sz="1600" dirty="0" smtClean="0"/>
              <a:t> bin per </a:t>
            </a:r>
            <a:r>
              <a:rPr lang="fr-FR" sz="1600" dirty="0" err="1" smtClean="0"/>
              <a:t>coeffficient</a:t>
            </a:r>
            <a:endParaRPr lang="fr-FR" sz="1600" dirty="0" smtClean="0"/>
          </a:p>
          <a:p>
            <a:pPr lvl="2"/>
            <a:endParaRPr lang="fr-FR" sz="1600" dirty="0" smtClean="0"/>
          </a:p>
          <a:p>
            <a:pPr marL="0" lvl="2" indent="0">
              <a:buNone/>
            </a:pPr>
            <a:r>
              <a:rPr lang="fr-FR" sz="1600" dirty="0" err="1" smtClean="0"/>
              <a:t>We</a:t>
            </a:r>
            <a:r>
              <a:rPr lang="fr-FR" sz="1600" dirty="0" smtClean="0"/>
              <a:t> </a:t>
            </a:r>
            <a:r>
              <a:rPr lang="fr-FR" sz="1600" dirty="0" err="1" smtClean="0"/>
              <a:t>proposed</a:t>
            </a:r>
            <a:r>
              <a:rPr lang="fr-FR" sz="1600" dirty="0" smtClean="0"/>
              <a:t> to </a:t>
            </a:r>
            <a:r>
              <a:rPr lang="fr-FR" sz="1600" dirty="0" err="1" smtClean="0"/>
              <a:t>adopt</a:t>
            </a:r>
            <a:r>
              <a:rPr lang="fr-FR" sz="1600" dirty="0" smtClean="0"/>
              <a:t> CE8.3.2 </a:t>
            </a:r>
            <a:r>
              <a:rPr lang="fr-FR" sz="1600" dirty="0" err="1" smtClean="0"/>
              <a:t>with</a:t>
            </a:r>
            <a:r>
              <a:rPr lang="fr-FR" sz="1600" dirty="0" smtClean="0"/>
              <a:t> </a:t>
            </a:r>
            <a:r>
              <a:rPr lang="fr-FR" sz="1600" dirty="0"/>
              <a:t>limitation </a:t>
            </a:r>
            <a:r>
              <a:rPr lang="fr-FR" sz="1600" dirty="0" err="1" smtClean="0"/>
              <a:t>from</a:t>
            </a:r>
            <a:r>
              <a:rPr lang="fr-FR" sz="1600" dirty="0" smtClean="0"/>
              <a:t> JVET-M0449</a:t>
            </a:r>
          </a:p>
          <a:p>
            <a:pPr marL="0" lvl="2" indent="0">
              <a:buNone/>
            </a:pPr>
            <a:r>
              <a:rPr lang="fr-FR" sz="1600" dirty="0" err="1"/>
              <a:t>Draft</a:t>
            </a:r>
            <a:r>
              <a:rPr lang="fr-FR" sz="1600" dirty="0"/>
              <a:t> </a:t>
            </a:r>
            <a:r>
              <a:rPr lang="fr-FR" sz="1600" dirty="0" err="1"/>
              <a:t>text</a:t>
            </a:r>
            <a:r>
              <a:rPr lang="fr-FR" sz="1600" dirty="0"/>
              <a:t> </a:t>
            </a:r>
            <a:r>
              <a:rPr lang="fr-FR" sz="1600" dirty="0" err="1"/>
              <a:t>is</a:t>
            </a:r>
            <a:r>
              <a:rPr lang="fr-FR" sz="1600" dirty="0"/>
              <a:t> </a:t>
            </a:r>
            <a:r>
              <a:rPr lang="fr-FR" sz="1600" dirty="0" err="1"/>
              <a:t>available</a:t>
            </a:r>
            <a:r>
              <a:rPr lang="fr-FR" sz="1600" dirty="0"/>
              <a:t> in the </a:t>
            </a:r>
            <a:r>
              <a:rPr lang="fr-FR" sz="1600" dirty="0" smtClean="0"/>
              <a:t>description</a:t>
            </a:r>
          </a:p>
          <a:p>
            <a:endParaRPr lang="fr-FR" sz="1600" dirty="0"/>
          </a:p>
          <a:p>
            <a:r>
              <a:rPr lang="fr-FR" sz="1600" dirty="0" err="1" smtClean="0"/>
              <a:t>We</a:t>
            </a:r>
            <a:r>
              <a:rPr lang="fr-FR" sz="1600" dirty="0" smtClean="0"/>
              <a:t> </a:t>
            </a:r>
            <a:r>
              <a:rPr lang="fr-FR" sz="1600" dirty="0" err="1" smtClean="0"/>
              <a:t>thank</a:t>
            </a:r>
            <a:r>
              <a:rPr lang="fr-FR" sz="1600" dirty="0" smtClean="0"/>
              <a:t> HHI for </a:t>
            </a:r>
            <a:r>
              <a:rPr lang="fr-FR" sz="1600" dirty="0" err="1" smtClean="0"/>
              <a:t>crosschecking</a:t>
            </a:r>
            <a:r>
              <a:rPr lang="fr-FR" sz="1600" dirty="0" smtClean="0"/>
              <a:t> 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18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smtClean="0"/>
              <a:t>Encoder modification 1</a:t>
            </a:r>
          </a:p>
          <a:p>
            <a:pPr lvl="1"/>
            <a:r>
              <a:rPr lang="fr-FR" dirty="0" smtClean="0"/>
              <a:t>Suppose </a:t>
            </a:r>
            <a:r>
              <a:rPr lang="fr-FR" dirty="0" err="1" smtClean="0"/>
              <a:t>that</a:t>
            </a:r>
            <a:r>
              <a:rPr lang="fr-FR" dirty="0" smtClean="0"/>
              <a:t> C1, C2 and C3 are the intra modes </a:t>
            </a:r>
            <a:r>
              <a:rPr lang="fr-FR" dirty="0" err="1" smtClean="0"/>
              <a:t>selected</a:t>
            </a:r>
            <a:r>
              <a:rPr lang="fr-FR" dirty="0" smtClean="0"/>
              <a:t> </a:t>
            </a:r>
            <a:r>
              <a:rPr lang="fr-FR" dirty="0" err="1" smtClean="0"/>
              <a:t>during</a:t>
            </a:r>
            <a:r>
              <a:rPr lang="fr-FR" dirty="0" smtClean="0"/>
              <a:t> the rough check</a:t>
            </a:r>
          </a:p>
          <a:p>
            <a:pPr lvl="1"/>
            <a:r>
              <a:rPr lang="fr-FR" dirty="0" err="1" smtClean="0"/>
              <a:t>During</a:t>
            </a:r>
            <a:r>
              <a:rPr lang="fr-FR" dirty="0" smtClean="0"/>
              <a:t> the full RD check of intra modes, the </a:t>
            </a:r>
            <a:r>
              <a:rPr lang="fr-FR" dirty="0" err="1" smtClean="0"/>
              <a:t>following</a:t>
            </a:r>
            <a:r>
              <a:rPr lang="fr-FR" dirty="0" smtClean="0"/>
              <a:t> modification </a:t>
            </a:r>
            <a:r>
              <a:rPr lang="fr-FR" dirty="0" err="1" smtClean="0"/>
              <a:t>applies</a:t>
            </a:r>
            <a:endParaRPr lang="fr-FR" dirty="0" smtClean="0"/>
          </a:p>
          <a:p>
            <a:pPr lvl="2"/>
            <a:r>
              <a:rPr lang="fr-FR" dirty="0" smtClean="0"/>
              <a:t>The BDPCM modes and C1 are </a:t>
            </a:r>
            <a:r>
              <a:rPr lang="fr-FR" dirty="0" err="1" smtClean="0"/>
              <a:t>checked</a:t>
            </a:r>
            <a:r>
              <a:rPr lang="fr-FR" dirty="0" smtClean="0"/>
              <a:t> for full RD </a:t>
            </a:r>
            <a:r>
              <a:rPr lang="fr-FR" dirty="0" err="1" smtClean="0"/>
              <a:t>cost</a:t>
            </a:r>
            <a:endParaRPr lang="fr-FR" dirty="0" smtClean="0"/>
          </a:p>
          <a:p>
            <a:pPr lvl="2"/>
            <a:r>
              <a:rPr lang="fr-FR" dirty="0" smtClean="0"/>
              <a:t>If </a:t>
            </a:r>
            <a:r>
              <a:rPr lang="fr-FR" dirty="0" err="1" smtClean="0"/>
              <a:t>cost</a:t>
            </a:r>
            <a:r>
              <a:rPr lang="fr-FR" dirty="0" smtClean="0"/>
              <a:t>(BDPCM)&lt;</a:t>
            </a:r>
            <a:r>
              <a:rPr lang="fr-FR" dirty="0" err="1" smtClean="0"/>
              <a:t>cost</a:t>
            </a:r>
            <a:r>
              <a:rPr lang="fr-FR" dirty="0" smtClean="0"/>
              <a:t>(C1), stop</a:t>
            </a:r>
          </a:p>
          <a:p>
            <a:pPr lvl="2"/>
            <a:r>
              <a:rPr lang="fr-FR" dirty="0" err="1" smtClean="0"/>
              <a:t>Otherwise</a:t>
            </a:r>
            <a:r>
              <a:rPr lang="fr-FR" dirty="0" smtClean="0"/>
              <a:t>, </a:t>
            </a:r>
            <a:r>
              <a:rPr lang="fr-FR" dirty="0" err="1" smtClean="0"/>
              <a:t>proceed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full check of C2 and C3</a:t>
            </a:r>
          </a:p>
          <a:p>
            <a:pPr lvl="2"/>
            <a:endParaRPr lang="fr-FR" dirty="0"/>
          </a:p>
          <a:p>
            <a:pPr lvl="1"/>
            <a:r>
              <a:rPr lang="fr-FR" dirty="0" smtClean="0"/>
              <a:t>This </a:t>
            </a:r>
            <a:r>
              <a:rPr lang="fr-FR" dirty="0" err="1" smtClean="0"/>
              <a:t>applies</a:t>
            </a:r>
            <a:r>
              <a:rPr lang="fr-FR" dirty="0" smtClean="0"/>
              <a:t> to all tests (</a:t>
            </a:r>
            <a:r>
              <a:rPr lang="fr-FR" dirty="0" err="1" smtClean="0"/>
              <a:t>including</a:t>
            </a:r>
            <a:r>
              <a:rPr lang="fr-FR" dirty="0" smtClean="0"/>
              <a:t> </a:t>
            </a:r>
            <a:r>
              <a:rPr lang="fr-FR" dirty="0" err="1" smtClean="0"/>
              <a:t>natural</a:t>
            </a:r>
            <a:r>
              <a:rPr lang="fr-FR" dirty="0" smtClean="0"/>
              <a:t> content)</a:t>
            </a:r>
          </a:p>
          <a:p>
            <a:pPr marL="0" lvl="2" indent="0">
              <a:buNone/>
            </a:pPr>
            <a:endParaRPr lang="fr-FR" dirty="0" smtClean="0"/>
          </a:p>
          <a:p>
            <a:r>
              <a:rPr lang="fr-FR" dirty="0"/>
              <a:t>Encoder modification </a:t>
            </a:r>
            <a:r>
              <a:rPr lang="fr-FR" dirty="0" smtClean="0"/>
              <a:t>2</a:t>
            </a:r>
            <a:endParaRPr lang="fr-FR" dirty="0"/>
          </a:p>
          <a:p>
            <a:pPr lvl="1"/>
            <a:r>
              <a:rPr lang="fr-FR" dirty="0" smtClean="0"/>
              <a:t>A simple </a:t>
            </a:r>
            <a:r>
              <a:rPr lang="fr-FR" dirty="0" err="1" smtClean="0"/>
              <a:t>form</a:t>
            </a:r>
            <a:r>
              <a:rPr lang="fr-FR" dirty="0" smtClean="0"/>
              <a:t> of RDOQ: </a:t>
            </a:r>
            <a:r>
              <a:rPr lang="fr-FR" dirty="0" err="1" smtClean="0"/>
              <a:t>neighbor</a:t>
            </a:r>
            <a:r>
              <a:rPr lang="fr-FR" dirty="0" smtClean="0"/>
              <a:t> </a:t>
            </a:r>
            <a:r>
              <a:rPr lang="fr-FR" dirty="0" err="1" smtClean="0"/>
              <a:t>levels</a:t>
            </a:r>
            <a:r>
              <a:rPr lang="fr-FR" dirty="0" smtClean="0"/>
              <a:t> of </a:t>
            </a:r>
            <a:r>
              <a:rPr lang="fr-FR" dirty="0" err="1" smtClean="0"/>
              <a:t>quantization</a:t>
            </a:r>
            <a:r>
              <a:rPr lang="fr-FR" dirty="0" smtClean="0"/>
              <a:t> are </a:t>
            </a:r>
            <a:r>
              <a:rPr lang="fr-FR" dirty="0" err="1" smtClean="0"/>
              <a:t>checked</a:t>
            </a:r>
            <a:r>
              <a:rPr lang="fr-FR" dirty="0" smtClean="0"/>
              <a:t> for the BDPCM </a:t>
            </a:r>
            <a:r>
              <a:rPr lang="fr-FR" dirty="0" err="1" smtClean="0"/>
              <a:t>residue</a:t>
            </a:r>
            <a:endParaRPr lang="fr-FR" dirty="0"/>
          </a:p>
          <a:p>
            <a:pPr marL="0" lvl="2" indent="0">
              <a:buNone/>
            </a:pPr>
            <a:endParaRPr lang="fr-FR" dirty="0"/>
          </a:p>
          <a:p>
            <a:pPr lvl="1"/>
            <a:r>
              <a:rPr lang="fr-FR" dirty="0"/>
              <a:t>	</a:t>
            </a:r>
            <a:endParaRPr lang="fr-FR" dirty="0" smtClean="0"/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CE8.3.2 Test on </a:t>
            </a:r>
            <a:r>
              <a:rPr lang="fr-FR" dirty="0" err="1" smtClean="0"/>
              <a:t>Throughput</a:t>
            </a:r>
            <a:r>
              <a:rPr lang="fr-FR" dirty="0" smtClean="0"/>
              <a:t>	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055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VTM+CPR+PLT </a:t>
            </a:r>
            <a:r>
              <a:rPr lang="fr-FR" dirty="0"/>
              <a:t>vs </a:t>
            </a:r>
            <a:r>
              <a:rPr lang="fr-FR" dirty="0" smtClean="0"/>
              <a:t>VTM+CPR+BDPCM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7539713"/>
              </p:ext>
            </p:extLst>
          </p:nvPr>
        </p:nvGraphicFramePr>
        <p:xfrm>
          <a:off x="539552" y="987574"/>
          <a:ext cx="8090542" cy="3384374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13024"/>
                <a:gridCol w="1895288"/>
                <a:gridCol w="1008112"/>
                <a:gridCol w="876920"/>
                <a:gridCol w="948928"/>
                <a:gridCol w="1224136"/>
                <a:gridCol w="1224134"/>
              </a:tblGrid>
              <a:tr h="33982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 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AI Over VTM-3.0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9823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Test#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Y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U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V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 smtClean="0">
                          <a:effectLst/>
                        </a:rPr>
                        <a:t>EncT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>
                          <a:effectLst/>
                        </a:rPr>
                        <a:t>DecT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CTC </a:t>
                      </a:r>
                      <a:r>
                        <a:rPr lang="fr-FR" sz="1900" u="none" strike="noStrike" dirty="0" err="1">
                          <a:effectLst/>
                        </a:rPr>
                        <a:t>overall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smtClean="0">
                          <a:effectLst/>
                        </a:rPr>
                        <a:t>VTM+CPR+PLT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-0,34%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-0,37%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-0,33%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137%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106%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Class F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smtClean="0">
                          <a:effectLst/>
                        </a:rPr>
                        <a:t>VTM+CPR+PLT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-15,51%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-14,05%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-14,13%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-15,68%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-14,05%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-14,06%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139%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106%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SCC 1080p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smtClean="0">
                          <a:effectLst/>
                        </a:rPr>
                        <a:t>VTM+CPR+PLT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-44,77%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-41,27%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-41,97%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-39,22%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-39,55%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107%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102%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600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23528" y="987574"/>
            <a:ext cx="8515350" cy="3365500"/>
          </a:xfrm>
        </p:spPr>
        <p:txBody>
          <a:bodyPr/>
          <a:lstStyle/>
          <a:p>
            <a:r>
              <a:rPr lang="fr-FR" dirty="0" err="1" smtClean="0"/>
              <a:t>During</a:t>
            </a:r>
            <a:r>
              <a:rPr lang="fr-FR" dirty="0" smtClean="0"/>
              <a:t> the Macao meeting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 a « new » </a:t>
            </a:r>
            <a:r>
              <a:rPr lang="fr-FR" dirty="0" err="1" smtClean="0"/>
              <a:t>method</a:t>
            </a:r>
            <a:r>
              <a:rPr lang="fr-FR" dirty="0" smtClean="0"/>
              <a:t> to encode a block (JVET-L0078)</a:t>
            </a:r>
          </a:p>
          <a:p>
            <a:pPr lvl="1"/>
            <a:r>
              <a:rPr lang="fr-FR" dirty="0" smtClean="0"/>
              <a:t>BDPCM </a:t>
            </a:r>
            <a:r>
              <a:rPr lang="fr-FR" dirty="0" err="1" smtClean="0"/>
              <a:t>consists</a:t>
            </a:r>
            <a:r>
              <a:rPr lang="fr-FR" dirty="0" smtClean="0"/>
              <a:t> of a </a:t>
            </a:r>
            <a:r>
              <a:rPr lang="fr-FR" dirty="0" err="1" smtClean="0"/>
              <a:t>straighforward</a:t>
            </a:r>
            <a:r>
              <a:rPr lang="fr-FR" dirty="0" smtClean="0"/>
              <a:t> DPCM at CU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smtClean="0"/>
              <a:t>No intra </a:t>
            </a:r>
            <a:r>
              <a:rPr lang="fr-FR" dirty="0" err="1" smtClean="0"/>
              <a:t>prediction</a:t>
            </a:r>
            <a:endParaRPr lang="fr-FR" dirty="0" smtClean="0"/>
          </a:p>
          <a:p>
            <a:pPr lvl="2"/>
            <a:r>
              <a:rPr lang="fr-FR" dirty="0" smtClean="0"/>
              <a:t>No </a:t>
            </a:r>
            <a:r>
              <a:rPr lang="fr-FR" dirty="0" err="1" smtClean="0"/>
              <a:t>transform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err="1" smtClean="0"/>
              <a:t>Fast</a:t>
            </a:r>
            <a:r>
              <a:rPr lang="fr-FR" dirty="0" smtClean="0"/>
              <a:t> </a:t>
            </a:r>
            <a:r>
              <a:rPr lang="fr-FR" dirty="0" err="1" smtClean="0"/>
              <a:t>encoding</a:t>
            </a:r>
            <a:r>
              <a:rPr lang="fr-FR" dirty="0" smtClean="0"/>
              <a:t> of </a:t>
            </a:r>
            <a:r>
              <a:rPr lang="fr-FR" dirty="0" err="1" smtClean="0"/>
              <a:t>Screen</a:t>
            </a:r>
            <a:r>
              <a:rPr lang="fr-FR" dirty="0" smtClean="0"/>
              <a:t> Content</a:t>
            </a:r>
          </a:p>
          <a:p>
            <a:pPr lvl="1"/>
            <a:r>
              <a:rPr lang="fr-FR" dirty="0" err="1" smtClean="0"/>
              <a:t>Typical</a:t>
            </a:r>
            <a:r>
              <a:rPr lang="fr-FR" dirty="0" smtClean="0"/>
              <a:t> use case: </a:t>
            </a:r>
            <a:r>
              <a:rPr lang="fr-FR" dirty="0" err="1" smtClean="0"/>
              <a:t>eSport</a:t>
            </a:r>
            <a:r>
              <a:rPr lang="fr-FR" dirty="0" smtClean="0"/>
              <a:t> (Live + SCC + High </a:t>
            </a:r>
            <a:r>
              <a:rPr lang="fr-FR" dirty="0" err="1" smtClean="0"/>
              <a:t>Resolution</a:t>
            </a:r>
            <a:r>
              <a:rPr lang="fr-FR" dirty="0" smtClean="0"/>
              <a:t> + High Frame Rate)</a:t>
            </a:r>
          </a:p>
          <a:p>
            <a:endParaRPr lang="fr-FR" dirty="0" smtClean="0"/>
          </a:p>
          <a:p>
            <a:r>
              <a:rPr lang="fr-FR" dirty="0" smtClean="0"/>
              <a:t>Main question at the Macao Meeting: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increase</a:t>
            </a:r>
            <a:r>
              <a:rPr lang="fr-FR" dirty="0" smtClean="0"/>
              <a:t> the </a:t>
            </a:r>
            <a:r>
              <a:rPr lang="fr-FR" dirty="0" err="1" smtClean="0"/>
              <a:t>throughput</a:t>
            </a:r>
            <a:r>
              <a:rPr lang="fr-FR" dirty="0" smtClean="0"/>
              <a:t> of BDPCM?</a:t>
            </a:r>
          </a:p>
          <a:p>
            <a:pPr lvl="1"/>
            <a:r>
              <a:rPr lang="fr-FR" dirty="0" err="1" smtClean="0"/>
              <a:t>Tested</a:t>
            </a:r>
            <a:r>
              <a:rPr lang="fr-FR" dirty="0" smtClean="0"/>
              <a:t> modifications:</a:t>
            </a:r>
          </a:p>
          <a:p>
            <a:pPr lvl="2"/>
            <a:r>
              <a:rPr lang="fr-FR" dirty="0" err="1" smtClean="0"/>
              <a:t>Replaced</a:t>
            </a:r>
            <a:r>
              <a:rPr lang="fr-FR" dirty="0" smtClean="0"/>
              <a:t> LOCO-I </a:t>
            </a:r>
            <a:r>
              <a:rPr lang="fr-FR" dirty="0" err="1" smtClean="0"/>
              <a:t>with</a:t>
            </a:r>
            <a:r>
              <a:rPr lang="fr-FR" dirty="0" smtClean="0"/>
              <a:t> Horizontal/Vertical </a:t>
            </a:r>
            <a:r>
              <a:rPr lang="fr-FR" dirty="0" err="1" smtClean="0"/>
              <a:t>predictor</a:t>
            </a:r>
            <a:r>
              <a:rPr lang="fr-FR" dirty="0" smtClean="0"/>
              <a:t> (</a:t>
            </a:r>
            <a:r>
              <a:rPr lang="fr-FR" dirty="0" err="1" smtClean="0"/>
              <a:t>similar</a:t>
            </a:r>
            <a:r>
              <a:rPr lang="fr-FR" dirty="0" smtClean="0"/>
              <a:t> to RDPCM)</a:t>
            </a:r>
          </a:p>
          <a:p>
            <a:pPr lvl="2"/>
            <a:r>
              <a:rPr lang="fr-FR" dirty="0" err="1" smtClean="0"/>
              <a:t>Independently</a:t>
            </a:r>
            <a:r>
              <a:rPr lang="fr-FR" dirty="0" smtClean="0"/>
              <a:t> </a:t>
            </a:r>
            <a:r>
              <a:rPr lang="fr-FR" dirty="0" err="1" smtClean="0"/>
              <a:t>decodable</a:t>
            </a:r>
            <a:r>
              <a:rPr lang="fr-FR" dirty="0" smtClean="0"/>
              <a:t> areas for </a:t>
            </a:r>
            <a:r>
              <a:rPr lang="fr-FR" dirty="0" err="1" smtClean="0"/>
              <a:t>small</a:t>
            </a:r>
            <a:r>
              <a:rPr lang="fr-FR" dirty="0" smtClean="0"/>
              <a:t> blocks</a:t>
            </a:r>
          </a:p>
          <a:p>
            <a:pPr lvl="2"/>
            <a:r>
              <a:rPr lang="fr-FR" dirty="0" err="1" smtClean="0"/>
              <a:t>Modified</a:t>
            </a:r>
            <a:r>
              <a:rPr lang="fr-FR" dirty="0" smtClean="0"/>
              <a:t> </a:t>
            </a:r>
            <a:r>
              <a:rPr lang="fr-FR" dirty="0" err="1" smtClean="0"/>
              <a:t>binarization</a:t>
            </a:r>
            <a:r>
              <a:rPr lang="fr-FR" dirty="0" smtClean="0"/>
              <a:t> 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0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smtClean="0"/>
              <a:t>Horizontal/Vertical </a:t>
            </a:r>
            <a:r>
              <a:rPr lang="fr-FR" dirty="0" err="1" smtClean="0"/>
              <a:t>Predictor</a:t>
            </a:r>
            <a:endParaRPr lang="fr-FR" dirty="0" smtClean="0"/>
          </a:p>
          <a:p>
            <a:pPr lvl="1"/>
            <a:r>
              <a:rPr lang="fr-FR" dirty="0" smtClean="0"/>
              <a:t>For </a:t>
            </a:r>
            <a:r>
              <a:rPr lang="fr-FR" dirty="0" err="1" smtClean="0"/>
              <a:t>each</a:t>
            </a:r>
            <a:r>
              <a:rPr lang="fr-FR" dirty="0" smtClean="0"/>
              <a:t> BDPCM block a flag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signalled</a:t>
            </a:r>
            <a:r>
              <a:rPr lang="fr-FR" dirty="0" smtClean="0"/>
              <a:t> to </a:t>
            </a:r>
            <a:r>
              <a:rPr lang="fr-FR" dirty="0" err="1" smtClean="0"/>
              <a:t>indicate</a:t>
            </a:r>
            <a:r>
              <a:rPr lang="fr-FR" dirty="0" smtClean="0"/>
              <a:t> Horizontal/Vertical </a:t>
            </a:r>
            <a:r>
              <a:rPr lang="fr-FR" dirty="0" err="1" smtClean="0"/>
              <a:t>predictor</a:t>
            </a:r>
            <a:r>
              <a:rPr lang="fr-FR" dirty="0" smtClean="0"/>
              <a:t> (</a:t>
            </a:r>
            <a:r>
              <a:rPr lang="fr-FR" u="sng" dirty="0" err="1" smtClean="0"/>
              <a:t>similar</a:t>
            </a:r>
            <a:r>
              <a:rPr lang="fr-FR" u="sng" dirty="0" smtClean="0"/>
              <a:t> to RDPCM</a:t>
            </a:r>
            <a:r>
              <a:rPr lang="fr-FR" dirty="0" smtClean="0"/>
              <a:t>)</a:t>
            </a:r>
          </a:p>
          <a:p>
            <a:pPr lvl="1"/>
            <a:r>
              <a:rPr lang="fr-FR" dirty="0" err="1" smtClean="0"/>
              <a:t>Thus</a:t>
            </a:r>
            <a:r>
              <a:rPr lang="fr-FR" dirty="0" smtClean="0"/>
              <a:t> pixels in </a:t>
            </a:r>
            <a:r>
              <a:rPr lang="fr-FR" dirty="0" err="1" smtClean="0"/>
              <a:t>different</a:t>
            </a:r>
            <a:r>
              <a:rPr lang="fr-FR" dirty="0" smtClean="0"/>
              <a:t> </a:t>
            </a:r>
            <a:r>
              <a:rPr lang="fr-FR" dirty="0" err="1" smtClean="0"/>
              <a:t>rows</a:t>
            </a:r>
            <a:r>
              <a:rPr lang="fr-FR" dirty="0" smtClean="0"/>
              <a:t>/</a:t>
            </a:r>
            <a:r>
              <a:rPr lang="fr-FR" dirty="0" err="1" smtClean="0"/>
              <a:t>columns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processed</a:t>
            </a:r>
            <a:r>
              <a:rPr lang="fr-FR" dirty="0" smtClean="0"/>
              <a:t> in </a:t>
            </a:r>
            <a:r>
              <a:rPr lang="fr-FR" dirty="0" err="1" smtClean="0"/>
              <a:t>parallel</a:t>
            </a:r>
            <a:endParaRPr lang="fr-FR" dirty="0" smtClean="0"/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CE8.3.2 </a:t>
            </a:r>
            <a:r>
              <a:rPr lang="fr-FR" dirty="0" smtClean="0"/>
              <a:t>Test </a:t>
            </a:r>
            <a:r>
              <a:rPr lang="fr-FR" dirty="0"/>
              <a:t>on </a:t>
            </a:r>
            <a:r>
              <a:rPr lang="fr-FR" dirty="0" err="1" smtClean="0"/>
              <a:t>Throughput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1043608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31640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619672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07704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95736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83768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771800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59832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43608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331640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19672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b="1" dirty="0" smtClean="0">
              <a:solidFill>
                <a:srgbClr val="00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07704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b="1" dirty="0" smtClean="0">
              <a:solidFill>
                <a:srgbClr val="00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195736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483768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771800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059832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43608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331640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619672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rgbClr val="000000"/>
                </a:solidFill>
              </a:rPr>
              <a:t>A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907704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rgbClr val="000000"/>
                </a:solidFill>
              </a:rPr>
              <a:t>X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195736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483768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771800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059832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43608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331640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19672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907704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195736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483768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771800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059832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508104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796136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084168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372200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60232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48264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236296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524328" y="2859782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5508104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796136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084168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372200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b="1" dirty="0" smtClean="0">
                <a:solidFill>
                  <a:srgbClr val="000000"/>
                </a:solidFill>
              </a:rPr>
              <a:t>B</a:t>
            </a:r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660232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6948264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7236296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524328" y="3147814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508104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796136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084168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372200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rgbClr val="000000"/>
                </a:solidFill>
              </a:rPr>
              <a:t>X</a:t>
            </a:r>
          </a:p>
        </p:txBody>
      </p:sp>
      <p:sp>
        <p:nvSpPr>
          <p:cNvPr id="72" name="Rectangle 71"/>
          <p:cNvSpPr/>
          <p:nvPr/>
        </p:nvSpPr>
        <p:spPr>
          <a:xfrm>
            <a:off x="6660232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948264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236296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7524328" y="3435846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08104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5796136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084168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6372200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660232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948264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236296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7524328" y="3723878"/>
            <a:ext cx="288032" cy="288032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43608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31640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19672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07704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95736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83768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71800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59832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5576" y="2859782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55576" y="3147814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55576" y="3435846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55576" y="3723878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220072" y="2859782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5220072" y="3147814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5220072" y="3435846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220072" y="3723878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220072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5508104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5796136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6084168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6372200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6660232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6948264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296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524328" y="2571750"/>
            <a:ext cx="288032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1155641" y="2211710"/>
            <a:ext cx="179215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Horizontal </a:t>
            </a:r>
            <a:r>
              <a:rPr lang="fr-FR" sz="1400" dirty="0" err="1" smtClean="0"/>
              <a:t>prediction</a:t>
            </a:r>
            <a:endParaRPr lang="fr-FR" sz="1400" dirty="0" smtClean="0"/>
          </a:p>
        </p:txBody>
      </p:sp>
      <p:sp>
        <p:nvSpPr>
          <p:cNvPr id="99" name="ZoneTexte 98"/>
          <p:cNvSpPr txBox="1"/>
          <p:nvPr/>
        </p:nvSpPr>
        <p:spPr>
          <a:xfrm>
            <a:off x="5588155" y="2245598"/>
            <a:ext cx="1561325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/>
              <a:t>Vertical </a:t>
            </a:r>
            <a:r>
              <a:rPr lang="fr-FR" sz="1400" dirty="0" err="1" smtClean="0"/>
              <a:t>prediction</a:t>
            </a:r>
            <a:endParaRPr lang="fr-FR" sz="1400" dirty="0" smtClean="0"/>
          </a:p>
        </p:txBody>
      </p:sp>
      <p:sp>
        <p:nvSpPr>
          <p:cNvPr id="86" name="Rectangle 85"/>
          <p:cNvSpPr/>
          <p:nvPr/>
        </p:nvSpPr>
        <p:spPr>
          <a:xfrm>
            <a:off x="1907704" y="2859782"/>
            <a:ext cx="288032" cy="1152128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5508104" y="3435846"/>
            <a:ext cx="2304256" cy="288032"/>
          </a:xfrm>
          <a:prstGeom prst="rect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rgbClr val="000000"/>
              </a:solidFill>
            </a:endParaRPr>
          </a:p>
        </p:txBody>
      </p:sp>
      <p:cxnSp>
        <p:nvCxnSpPr>
          <p:cNvPr id="102" name="Connecteur droit avec flèche 101"/>
          <p:cNvCxnSpPr/>
          <p:nvPr/>
        </p:nvCxnSpPr>
        <p:spPr>
          <a:xfrm>
            <a:off x="1834617" y="3580234"/>
            <a:ext cx="18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Connecteur droit avec flèche 105"/>
          <p:cNvCxnSpPr/>
          <p:nvPr/>
        </p:nvCxnSpPr>
        <p:spPr>
          <a:xfrm rot="5400000">
            <a:off x="6444216" y="3452982"/>
            <a:ext cx="144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ZoneTexte 106"/>
          <p:cNvSpPr txBox="1"/>
          <p:nvPr/>
        </p:nvSpPr>
        <p:spPr>
          <a:xfrm>
            <a:off x="1605383" y="4299942"/>
            <a:ext cx="896079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>
                <a:latin typeface="Helvetica" pitchFamily="34" charset="0"/>
              </a:rPr>
              <a:t>Processed</a:t>
            </a:r>
            <a:r>
              <a:rPr lang="fr-FR" sz="1400" dirty="0" smtClean="0">
                <a:latin typeface="Helvetica" pitchFamily="34" charset="0"/>
              </a:rPr>
              <a:t> </a:t>
            </a:r>
          </a:p>
          <a:p>
            <a:r>
              <a:rPr lang="fr-FR" sz="1400" dirty="0" smtClean="0">
                <a:latin typeface="Helvetica" pitchFamily="34" charset="0"/>
              </a:rPr>
              <a:t>in </a:t>
            </a:r>
            <a:r>
              <a:rPr lang="fr-FR" sz="1400" dirty="0" err="1" smtClean="0">
                <a:latin typeface="Helvetica" pitchFamily="34" charset="0"/>
              </a:rPr>
              <a:t>parallel</a:t>
            </a:r>
            <a:endParaRPr lang="fr-FR" sz="1400" dirty="0" smtClean="0">
              <a:latin typeface="Helvetica" pitchFamily="34" charset="0"/>
            </a:endParaRPr>
          </a:p>
        </p:txBody>
      </p:sp>
      <p:cxnSp>
        <p:nvCxnSpPr>
          <p:cNvPr id="109" name="Connecteur droit 108"/>
          <p:cNvCxnSpPr>
            <a:stCxn id="86" idx="2"/>
            <a:endCxn id="107" idx="0"/>
          </p:cNvCxnSpPr>
          <p:nvPr/>
        </p:nvCxnSpPr>
        <p:spPr>
          <a:xfrm>
            <a:off x="2051720" y="4011910"/>
            <a:ext cx="1703" cy="288032"/>
          </a:xfrm>
          <a:prstGeom prst="lin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10" name="ZoneTexte 109"/>
          <p:cNvSpPr txBox="1"/>
          <p:nvPr/>
        </p:nvSpPr>
        <p:spPr>
          <a:xfrm>
            <a:off x="8009101" y="3364999"/>
            <a:ext cx="896079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err="1" smtClean="0">
                <a:latin typeface="Helvetica" pitchFamily="34" charset="0"/>
              </a:rPr>
              <a:t>Processed</a:t>
            </a:r>
            <a:r>
              <a:rPr lang="fr-FR" sz="1400" dirty="0" smtClean="0">
                <a:latin typeface="Helvetica" pitchFamily="34" charset="0"/>
              </a:rPr>
              <a:t> </a:t>
            </a:r>
          </a:p>
          <a:p>
            <a:r>
              <a:rPr lang="fr-FR" sz="1400" dirty="0" smtClean="0">
                <a:latin typeface="Helvetica" pitchFamily="34" charset="0"/>
              </a:rPr>
              <a:t>in </a:t>
            </a:r>
            <a:r>
              <a:rPr lang="fr-FR" sz="1400" dirty="0" err="1" smtClean="0">
                <a:latin typeface="Helvetica" pitchFamily="34" charset="0"/>
              </a:rPr>
              <a:t>parallel</a:t>
            </a:r>
            <a:endParaRPr lang="fr-FR" sz="1400" dirty="0" smtClean="0">
              <a:latin typeface="Helvetica" pitchFamily="34" charset="0"/>
            </a:endParaRPr>
          </a:p>
        </p:txBody>
      </p:sp>
      <p:cxnSp>
        <p:nvCxnSpPr>
          <p:cNvPr id="112" name="Connecteur droit 111"/>
          <p:cNvCxnSpPr>
            <a:stCxn id="100" idx="3"/>
            <a:endCxn id="110" idx="1"/>
          </p:cNvCxnSpPr>
          <p:nvPr/>
        </p:nvCxnSpPr>
        <p:spPr>
          <a:xfrm>
            <a:off x="7812360" y="3579862"/>
            <a:ext cx="196741" cy="581"/>
          </a:xfrm>
          <a:prstGeom prst="line">
            <a:avLst/>
          </a:prstGeom>
          <a:noFill/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6038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err="1" smtClean="0"/>
              <a:t>Independently</a:t>
            </a:r>
            <a:r>
              <a:rPr lang="fr-FR" dirty="0" smtClean="0"/>
              <a:t> </a:t>
            </a:r>
            <a:r>
              <a:rPr lang="fr-FR" dirty="0" err="1" smtClean="0"/>
              <a:t>Decodable</a:t>
            </a:r>
            <a:r>
              <a:rPr lang="fr-FR" dirty="0" smtClean="0"/>
              <a:t> Areas</a:t>
            </a:r>
          </a:p>
          <a:p>
            <a:pPr lvl="1"/>
            <a:r>
              <a:rPr lang="fr-FR" dirty="0" smtClean="0"/>
              <a:t>Blocks of size 4xN (</a:t>
            </a:r>
            <a:r>
              <a:rPr lang="fr-FR" dirty="0" err="1" smtClean="0"/>
              <a:t>resp</a:t>
            </a:r>
            <a:r>
              <a:rPr lang="fr-FR" dirty="0" smtClean="0"/>
              <a:t>. Nx4) have </a:t>
            </a:r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independently</a:t>
            </a:r>
            <a:r>
              <a:rPr lang="fr-FR" dirty="0" smtClean="0"/>
              <a:t> </a:t>
            </a:r>
            <a:r>
              <a:rPr lang="fr-FR" dirty="0" err="1" smtClean="0"/>
              <a:t>decodable</a:t>
            </a:r>
            <a:r>
              <a:rPr lang="fr-FR" dirty="0" smtClean="0"/>
              <a:t> areas if the </a:t>
            </a:r>
            <a:r>
              <a:rPr lang="fr-FR" dirty="0" err="1" smtClean="0"/>
              <a:t>predictor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vertical (</a:t>
            </a:r>
            <a:r>
              <a:rPr lang="fr-FR" dirty="0" err="1" smtClean="0"/>
              <a:t>resp</a:t>
            </a:r>
            <a:r>
              <a:rPr lang="fr-FR" dirty="0" smtClean="0"/>
              <a:t>. horizontal)</a:t>
            </a:r>
          </a:p>
          <a:p>
            <a:pPr lvl="1"/>
            <a:r>
              <a:rPr lang="fr-FR" dirty="0" smtClean="0"/>
              <a:t>Pixel </a:t>
            </a:r>
            <a:r>
              <a:rPr lang="fr-FR" dirty="0" err="1" smtClean="0"/>
              <a:t>used</a:t>
            </a:r>
            <a:r>
              <a:rPr lang="fr-FR" dirty="0" smtClean="0"/>
              <a:t> for </a:t>
            </a:r>
            <a:r>
              <a:rPr lang="fr-FR" dirty="0" err="1" smtClean="0"/>
              <a:t>prediction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replaced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reference</a:t>
            </a:r>
            <a:r>
              <a:rPr lang="fr-FR" dirty="0" smtClean="0"/>
              <a:t> one </a:t>
            </a:r>
            <a:r>
              <a:rPr lang="fr-FR" dirty="0" err="1" smtClean="0"/>
              <a:t>when</a:t>
            </a:r>
            <a:r>
              <a:rPr lang="fr-FR" dirty="0" smtClean="0"/>
              <a:t> spatial </a:t>
            </a:r>
            <a:r>
              <a:rPr lang="fr-FR" dirty="0" err="1" smtClean="0"/>
              <a:t>neighbor</a:t>
            </a:r>
            <a:r>
              <a:rPr lang="fr-FR" dirty="0" smtClean="0"/>
              <a:t> not </a:t>
            </a:r>
            <a:r>
              <a:rPr lang="fr-FR" dirty="0" err="1" smtClean="0"/>
              <a:t>available</a:t>
            </a:r>
            <a:endParaRPr lang="fr-FR" dirty="0" smtClean="0"/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CE8.3.2 Test on </a:t>
            </a:r>
            <a:r>
              <a:rPr lang="fr-FR" dirty="0" err="1" smtClean="0"/>
              <a:t>Throughput</a:t>
            </a:r>
            <a:endParaRPr lang="fr-FR" dirty="0"/>
          </a:p>
        </p:txBody>
      </p:sp>
      <p:pic>
        <p:nvPicPr>
          <p:cNvPr id="5" name="Imag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69234"/>
            <a:ext cx="5640070" cy="26187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Accolade fermante 5"/>
          <p:cNvSpPr/>
          <p:nvPr/>
        </p:nvSpPr>
        <p:spPr>
          <a:xfrm>
            <a:off x="7236296" y="2296418"/>
            <a:ext cx="144016" cy="1080120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colade fermante 6"/>
          <p:cNvSpPr/>
          <p:nvPr/>
        </p:nvSpPr>
        <p:spPr>
          <a:xfrm>
            <a:off x="7236296" y="3457054"/>
            <a:ext cx="144016" cy="1080120"/>
          </a:xfrm>
          <a:prstGeom prst="righ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7502243" y="2715766"/>
            <a:ext cx="54822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solidFill>
                  <a:schemeClr val="bg1">
                    <a:lumMod val="75000"/>
                  </a:schemeClr>
                </a:solidFill>
              </a:rPr>
              <a:t>Area 1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7502243" y="3868474"/>
            <a:ext cx="54822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fr-FR" sz="1400" dirty="0" smtClean="0">
                <a:solidFill>
                  <a:schemeClr val="bg1">
                    <a:lumMod val="75000"/>
                  </a:schemeClr>
                </a:solidFill>
              </a:rPr>
              <a:t>Area 2</a:t>
            </a:r>
          </a:p>
        </p:txBody>
      </p:sp>
    </p:spTree>
    <p:extLst>
      <p:ext uri="{BB962C8B-B14F-4D97-AF65-F5344CB8AC3E}">
        <p14:creationId xmlns:p14="http://schemas.microsoft.com/office/powerpoint/2010/main" val="285383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err="1" smtClean="0"/>
              <a:t>Independently</a:t>
            </a:r>
            <a:r>
              <a:rPr lang="fr-FR" dirty="0" smtClean="0"/>
              <a:t> </a:t>
            </a:r>
            <a:r>
              <a:rPr lang="fr-FR" dirty="0" err="1" smtClean="0"/>
              <a:t>Decodable</a:t>
            </a:r>
            <a:r>
              <a:rPr lang="fr-FR" dirty="0" smtClean="0"/>
              <a:t> Areas</a:t>
            </a:r>
          </a:p>
          <a:p>
            <a:pPr lvl="1"/>
            <a:r>
              <a:rPr lang="fr-FR" dirty="0" smtClean="0"/>
              <a:t>8 pixels </a:t>
            </a:r>
            <a:r>
              <a:rPr lang="fr-FR" dirty="0" err="1" smtClean="0"/>
              <a:t>processed</a:t>
            </a:r>
            <a:r>
              <a:rPr lang="fr-FR" dirty="0" smtClean="0"/>
              <a:t> in </a:t>
            </a:r>
            <a:r>
              <a:rPr lang="fr-FR" dirty="0" err="1" smtClean="0"/>
              <a:t>parallel</a:t>
            </a:r>
            <a:r>
              <a:rPr lang="fr-FR" dirty="0" smtClean="0"/>
              <a:t> at all times</a:t>
            </a:r>
          </a:p>
          <a:p>
            <a:pPr lvl="1"/>
            <a:r>
              <a:rPr lang="fr-FR" dirty="0" err="1" smtClean="0"/>
              <a:t>Worst</a:t>
            </a:r>
            <a:r>
              <a:rPr lang="fr-FR" dirty="0" smtClean="0"/>
              <a:t> case </a:t>
            </a:r>
            <a:r>
              <a:rPr lang="fr-FR" dirty="0" err="1" smtClean="0"/>
              <a:t>throughput</a:t>
            </a:r>
            <a:r>
              <a:rPr lang="fr-FR" dirty="0" smtClean="0"/>
              <a:t>: 8 px/cycle</a:t>
            </a:r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r>
              <a:rPr lang="fr-FR" dirty="0" err="1" smtClean="0"/>
              <a:t>Throughout</a:t>
            </a:r>
            <a:endParaRPr lang="fr-FR" dirty="0"/>
          </a:p>
          <a:p>
            <a:pPr lvl="1"/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CE8.3.2 Test on </a:t>
            </a:r>
            <a:r>
              <a:rPr lang="fr-FR" dirty="0" err="1" smtClean="0"/>
              <a:t>Throughput</a:t>
            </a:r>
            <a:endParaRPr lang="fr-FR" dirty="0"/>
          </a:p>
        </p:txBody>
      </p:sp>
      <p:pic>
        <p:nvPicPr>
          <p:cNvPr id="6" name="Imag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6754"/>
            <a:ext cx="5112568" cy="647919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06" name="Tableau 9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786006"/>
              </p:ext>
            </p:extLst>
          </p:nvPr>
        </p:nvGraphicFramePr>
        <p:xfrm>
          <a:off x="251520" y="3626966"/>
          <a:ext cx="6032500" cy="927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6500"/>
                <a:gridCol w="1206500"/>
                <a:gridCol w="1206500"/>
                <a:gridCol w="1206500"/>
                <a:gridCol w="1206500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Block size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4x4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4x8, 8x4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4x16, 16x4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4x32, 32x4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Cycles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4670" algn="ctr"/>
                        </a:tabLst>
                      </a:pPr>
                      <a:r>
                        <a:rPr lang="en-US" sz="1100">
                          <a:effectLst/>
                        </a:rPr>
                        <a:t>4	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16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Pixels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16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32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128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Throughput</a:t>
                      </a:r>
                      <a:endParaRPr lang="fr-FR" sz="11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(pixels/cycle)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53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err="1" smtClean="0"/>
              <a:t>Modified</a:t>
            </a:r>
            <a:r>
              <a:rPr lang="fr-FR" dirty="0" smtClean="0"/>
              <a:t> </a:t>
            </a:r>
            <a:r>
              <a:rPr lang="fr-FR" dirty="0" err="1" smtClean="0"/>
              <a:t>binarization</a:t>
            </a:r>
            <a:r>
              <a:rPr lang="fr-FR" dirty="0" smtClean="0"/>
              <a:t> of the coefficients</a:t>
            </a:r>
          </a:p>
          <a:p>
            <a:pPr lvl="1"/>
            <a:r>
              <a:rPr lang="en-US" dirty="0" smtClean="0"/>
              <a:t>A CBF flag indicates presence of non-zero coefficients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highest value the amplitude can take is 28.</a:t>
            </a:r>
          </a:p>
          <a:p>
            <a:pPr lvl="1"/>
            <a:r>
              <a:rPr lang="en-US" dirty="0" smtClean="0"/>
              <a:t>Truncated </a:t>
            </a:r>
            <a:r>
              <a:rPr lang="en-US" dirty="0"/>
              <a:t>unary </a:t>
            </a:r>
            <a:r>
              <a:rPr lang="en-US" dirty="0" err="1"/>
              <a:t>binarization</a:t>
            </a:r>
            <a:r>
              <a:rPr lang="en-US" dirty="0"/>
              <a:t> up to level 12. </a:t>
            </a:r>
            <a:endParaRPr lang="en-US" dirty="0" smtClean="0"/>
          </a:p>
          <a:p>
            <a:pPr lvl="2"/>
            <a:r>
              <a:rPr lang="en-US" dirty="0" smtClean="0"/>
              <a:t>The </a:t>
            </a:r>
            <a:r>
              <a:rPr lang="en-US" dirty="0"/>
              <a:t>first </a:t>
            </a:r>
            <a:r>
              <a:rPr lang="en-US" dirty="0" smtClean="0"/>
              <a:t>bin is context coded with 3 contexts, </a:t>
            </a:r>
          </a:p>
          <a:p>
            <a:pPr lvl="2"/>
            <a:r>
              <a:rPr lang="en-US" dirty="0" smtClean="0"/>
              <a:t>The next coded </a:t>
            </a:r>
            <a:r>
              <a:rPr lang="en-US" dirty="0"/>
              <a:t>with one context </a:t>
            </a:r>
            <a:r>
              <a:rPr lang="en-US" dirty="0" smtClean="0"/>
              <a:t>each (up to 11), </a:t>
            </a:r>
          </a:p>
          <a:p>
            <a:pPr lvl="2"/>
            <a:r>
              <a:rPr lang="en-US" dirty="0" smtClean="0"/>
              <a:t>All remainder coded with </a:t>
            </a:r>
            <a:r>
              <a:rPr lang="en-US" dirty="0" err="1" smtClean="0"/>
              <a:t>equiprobable</a:t>
            </a:r>
            <a:r>
              <a:rPr lang="en-US" dirty="0" smtClean="0"/>
              <a:t> </a:t>
            </a:r>
            <a:r>
              <a:rPr lang="en-US" dirty="0"/>
              <a:t>bits </a:t>
            </a:r>
            <a:r>
              <a:rPr lang="en-US" dirty="0" err="1"/>
              <a:t>binarized</a:t>
            </a:r>
            <a:r>
              <a:rPr lang="en-US" dirty="0"/>
              <a:t> using second order </a:t>
            </a:r>
            <a:r>
              <a:rPr lang="en-US" dirty="0" err="1"/>
              <a:t>Exp-Golomb</a:t>
            </a:r>
            <a:r>
              <a:rPr lang="en-US" dirty="0"/>
              <a:t> </a:t>
            </a:r>
            <a:r>
              <a:rPr lang="en-US" dirty="0" smtClean="0"/>
              <a:t>codes</a:t>
            </a:r>
          </a:p>
          <a:p>
            <a:pPr marL="0" lvl="2" indent="0">
              <a:buNone/>
            </a:pPr>
            <a:endParaRPr lang="en-US" dirty="0" smtClean="0"/>
          </a:p>
          <a:p>
            <a:r>
              <a:rPr lang="fr-FR" dirty="0" smtClean="0"/>
              <a:t>CE8-related JVET-M0449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/>
              <a:t>T</a:t>
            </a:r>
            <a:r>
              <a:rPr lang="fr-FR" dirty="0" err="1" smtClean="0"/>
              <a:t>encent</a:t>
            </a:r>
            <a:endParaRPr lang="fr-FR" dirty="0"/>
          </a:p>
          <a:p>
            <a:pPr lvl="1"/>
            <a:r>
              <a:rPr lang="en-US" dirty="0" smtClean="0"/>
              <a:t>Proposes to limit the number of context coded bins in a BDPCM block to 2xWxH</a:t>
            </a:r>
          </a:p>
          <a:p>
            <a:pPr lvl="1"/>
            <a:r>
              <a:rPr lang="en-US" dirty="0" smtClean="0"/>
              <a:t>Achieves worst case of 2 context coded bin / coefficient (similar to Transform Coefficients) with negligible impact on compression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CE8.3.2b Test on </a:t>
            </a:r>
            <a:r>
              <a:rPr lang="fr-FR" dirty="0" err="1" smtClean="0"/>
              <a:t>Throughput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148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VTM+CPR vs CE8.3.2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3864468"/>
              </p:ext>
            </p:extLst>
          </p:nvPr>
        </p:nvGraphicFramePr>
        <p:xfrm>
          <a:off x="539552" y="987574"/>
          <a:ext cx="8136902" cy="3384374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13024"/>
                <a:gridCol w="1463240"/>
                <a:gridCol w="1008112"/>
                <a:gridCol w="1008112"/>
                <a:gridCol w="936104"/>
                <a:gridCol w="1404155"/>
                <a:gridCol w="1404155"/>
              </a:tblGrid>
              <a:tr h="33982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 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AI Over VTM-3.0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9823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Test#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Y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U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V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 smtClean="0">
                          <a:effectLst/>
                        </a:rPr>
                        <a:t>EncT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>
                          <a:effectLst/>
                        </a:rPr>
                        <a:t>DecT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CTC </a:t>
                      </a:r>
                      <a:r>
                        <a:rPr lang="fr-FR" sz="1900" u="none" strike="noStrike" dirty="0" err="1">
                          <a:effectLst/>
                        </a:rPr>
                        <a:t>overall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VTM+CPR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-0,27%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-0,40%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-0,33%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137%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100%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-0,34%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-0,37%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-0,33%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137%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106%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Class F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VTM+CPR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-12,09%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-12,04%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-12,10%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158%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>
                          <a:effectLst/>
                        </a:rPr>
                        <a:t>99%</a:t>
                      </a:r>
                      <a:endParaRPr lang="fr-FR" sz="1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-15,68%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-14,05%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-14,06%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139%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106%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SCC 1080p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VTM+CPR</a:t>
                      </a:r>
                      <a:endParaRPr lang="fr-FR" sz="1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effectLst/>
                        </a:rPr>
                        <a:t>-36,92%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-36,11%</a:t>
                      </a:r>
                      <a:endParaRPr lang="fr-FR" sz="1600" b="0" i="0" u="none" strike="noStrike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-36,36%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143%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90%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effectLst/>
                        </a:rPr>
                        <a:t>-41,97%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-39,22%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-39,55%</a:t>
                      </a:r>
                      <a:endParaRPr lang="fr-FR" sz="16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107%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900" u="none" strike="noStrike" dirty="0">
                          <a:effectLst/>
                        </a:rPr>
                        <a:t>102%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89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VTM+CPR+PLT </a:t>
            </a:r>
            <a:r>
              <a:rPr lang="fr-FR" dirty="0"/>
              <a:t>vs CE8.3.2</a:t>
            </a:r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50401"/>
              </p:ext>
            </p:extLst>
          </p:nvPr>
        </p:nvGraphicFramePr>
        <p:xfrm>
          <a:off x="539552" y="987574"/>
          <a:ext cx="8136902" cy="3384374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13024"/>
                <a:gridCol w="1895288"/>
                <a:gridCol w="936104"/>
                <a:gridCol w="864096"/>
                <a:gridCol w="1008112"/>
                <a:gridCol w="1116123"/>
                <a:gridCol w="1404155"/>
              </a:tblGrid>
              <a:tr h="33982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 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AI Over VTM-3.0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9823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Test#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Y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U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V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 smtClean="0">
                          <a:effectLst/>
                        </a:rPr>
                        <a:t>EncT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>
                          <a:effectLst/>
                        </a:rPr>
                        <a:t>DecT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CTC </a:t>
                      </a:r>
                      <a:r>
                        <a:rPr lang="fr-FR" sz="1900" u="none" strike="noStrike" dirty="0" err="1">
                          <a:effectLst/>
                        </a:rPr>
                        <a:t>overall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smtClean="0">
                          <a:effectLst/>
                        </a:rPr>
                        <a:t>VTM+CPR+PLT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-0,27%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-0,28%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Class F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smtClean="0">
                          <a:effectLst/>
                        </a:rPr>
                        <a:t>VTM+CPR+PLT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-15,51%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-14,05%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-14,13%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-16,80%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-15,44%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-15,62%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07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SCC 1080p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smtClean="0">
                          <a:effectLst/>
                        </a:rPr>
                        <a:t>VTM+CPR+PLT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-44,77%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-41,06%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-41,27%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7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-46,16%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-42,65%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-42,86%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20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 of BDPCM 8.3.2 – All Intra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538583"/>
              </p:ext>
            </p:extLst>
          </p:nvPr>
        </p:nvGraphicFramePr>
        <p:xfrm>
          <a:off x="467544" y="1275606"/>
          <a:ext cx="8136902" cy="2465561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13024"/>
                <a:gridCol w="1463240"/>
                <a:gridCol w="1008112"/>
                <a:gridCol w="1008112"/>
                <a:gridCol w="936104"/>
                <a:gridCol w="1404155"/>
                <a:gridCol w="1404155"/>
              </a:tblGrid>
              <a:tr h="33982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 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900" u="none" strike="noStrike" dirty="0">
                          <a:effectLst/>
                        </a:rPr>
                        <a:t>AI Over VTM-3.0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9823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 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>
                          <a:effectLst/>
                        </a:rPr>
                        <a:t>Test#</a:t>
                      </a:r>
                      <a:endParaRPr lang="fr-FR" sz="1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Y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U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V</a:t>
                      </a:r>
                      <a:endParaRPr lang="fr-FR" sz="1900" b="1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 smtClean="0">
                          <a:effectLst/>
                        </a:rPr>
                        <a:t>EncT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 err="1">
                          <a:effectLst/>
                        </a:rPr>
                        <a:t>DecT</a:t>
                      </a:r>
                      <a:endParaRPr lang="fr-FR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30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CTC </a:t>
                      </a:r>
                      <a:r>
                        <a:rPr lang="fr-FR" sz="1900" u="none" strike="noStrike" dirty="0" err="1">
                          <a:effectLst/>
                        </a:rPr>
                        <a:t>overall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530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Class F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-9,00%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-6,50%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-6,48%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530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SCC 1080p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900" u="none" strike="noStrike" dirty="0">
                          <a:effectLst/>
                        </a:rPr>
                        <a:t>CE8.3.2</a:t>
                      </a:r>
                      <a:endParaRPr lang="fr-FR" sz="1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16185" marR="16185" marT="161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-24,45%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-19,08%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-19,37%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4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R_template_confidentie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df30161e6b4666b7a93eec9546cc123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CD8AF0B-5A1F-44F0-8832-DF18468DA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3BEC02-65BF-4197-AEFF-8AC995FD74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A1E721-DD5A-4C82-974E-36ED445C684A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schemas.microsoft.com/sharepoint/v3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OFR_template_confidentiel</Template>
  <TotalTime>2515</TotalTime>
  <Words>921</Words>
  <Application>Microsoft Office PowerPoint</Application>
  <PresentationFormat>Affichage à l'écran (16:9)</PresentationFormat>
  <Paragraphs>337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OFR_template_confidentiel</vt:lpstr>
      <vt:lpstr>JVET-0058   CE8.3.2: BDPCM with H/V predictor and independently decodable areas and modified binarization</vt:lpstr>
      <vt:lpstr>Introduction</vt:lpstr>
      <vt:lpstr>CE8.3.2 Test on Throughput</vt:lpstr>
      <vt:lpstr>CE8.3.2 Test on Throughput</vt:lpstr>
      <vt:lpstr>CE8.3.2 Test on Throughput</vt:lpstr>
      <vt:lpstr>CE8.3.2b Test on Throughput</vt:lpstr>
      <vt:lpstr>VTM+CPR vs CE8.3.2</vt:lpstr>
      <vt:lpstr>VTM+CPR+PLT vs CE8.3.2</vt:lpstr>
      <vt:lpstr>Performance of BDPCM 8.3.2 – All Intra</vt:lpstr>
      <vt:lpstr>VTM vs CE8.3.2 on Natural Content</vt:lpstr>
      <vt:lpstr>Conclusion</vt:lpstr>
      <vt:lpstr>Thank you</vt:lpstr>
      <vt:lpstr>CE8.3.2 Test on Throughput </vt:lpstr>
      <vt:lpstr>VTM+CPR+PLT vs VTM+CPR+BDPCM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DPCM A contribution to VVC</dc:title>
  <dc:creator>HENRY Félix IMT/OLPS</dc:creator>
  <cp:lastModifiedBy>HENRY Félix IMT/OLPS</cp:lastModifiedBy>
  <cp:revision>196</cp:revision>
  <dcterms:created xsi:type="dcterms:W3CDTF">2018-09-25T07:42:18Z</dcterms:created>
  <dcterms:modified xsi:type="dcterms:W3CDTF">2019-01-10T14:10:46Z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0x010100A3689F6A969AB449B11794B473A2EDAB</vt:lpwstr>
  </property>
</Properties>
</file>