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3" r:id="rId4"/>
    <p:sldId id="295" r:id="rId5"/>
    <p:sldId id="298" r:id="rId6"/>
    <p:sldId id="292" r:id="rId7"/>
    <p:sldId id="285" r:id="rId8"/>
    <p:sldId id="286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6EFCE"/>
    <a:srgbClr val="CCFFCC"/>
    <a:srgbClr val="000000"/>
    <a:srgbClr val="FFC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369D6-C02C-45B1-8C94-5EEE89EE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0B8B7C-0E87-4EA8-91C8-09499E5CDF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08CD3-A4DF-48AA-BA43-60AC643F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B1ACC-F552-44C4-972F-D5C62D40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D3CB2-F10C-43AC-9454-8CACD9171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2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EC138-5BB7-4731-8DF5-97124967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BDEE7-08E2-4C0F-BA94-38E57315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C1452-5D4F-47B6-AFBA-F973670A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FCD25-B851-4BA9-BD59-FA3858703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C4170-FD7A-43AC-A9EB-EC6012800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9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D38499-467E-4E41-A7B5-69DF70E727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167ED-CF4E-4707-B7BC-F4C62C0B21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BDD1D-3C91-458D-AD3F-A524B4B12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637F1-8439-404C-B760-180CB02C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9FF72-B136-46C1-8EF2-29CEB043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0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C5F95-A3A3-4486-9302-2BE8A360A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F263B-D76E-49C7-9EA0-DC1BC3B70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344D6-10BD-48BC-A70D-33E28967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E8E07-91AD-49A6-8C24-3F013322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70155-30E6-4D36-8852-F908AA9A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4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E1F40-66F0-418F-AD3E-0562D2F05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61D1D-8E9C-47EB-8A6C-52C77C4AA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48C4B-4FCA-405B-ADD9-71733FC1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90976-2DC4-4C67-9738-F8424AE46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EF67-8219-4A7D-B9EE-71F22D623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4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C5DE6-CA0D-489F-B36A-98F9FB335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8C22E-7384-4F71-AD29-3351F05AC7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E5DCF-95AB-4DA4-ACC4-AAF0BB50C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2FFC3-2DB9-48F7-95D6-EB5A0D478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CEB3D-45F1-41B7-8499-BF454A769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12BAE0-F30E-4FBC-89D3-17B74F6B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1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CB36-4892-4A08-8E93-EB9156862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6101A-76FF-4EC2-8EFA-B06E6201C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6858F-4C8A-42A1-BD55-8CA5A754E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B67DFA-F801-4C53-B229-EC931EC3B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D1F8D8-F74A-4172-8120-91E9BA94D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A65620-4B43-48DF-9581-FDFFBC06F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A93475-CAAC-45EA-AC25-BAE2EDB8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932C2F-848B-45C7-8D97-4A5FC5BF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8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2EE5-4306-44E6-930B-3A827AF0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81E4E-2184-47D1-9371-72A45A52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413207-A3F9-4306-B8BE-FAEDBCBDF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A6C619-91EF-4155-84E7-1769792F4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2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77660-6AD7-4F6E-9241-37D3C3051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D5F896-B46B-4A8B-9EEC-04B5F300D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1D3438-7F8E-46B4-BFAD-A96825A9B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4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F462-0DEB-4786-ABD3-1B0DBB916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7F7EE-E090-4CF5-82EA-4654A6571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789B33-6D3F-4D16-B4C2-6CF1AB499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CAA6F-2DEA-4AC8-A705-10B388F5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0A5F5-515E-4B99-BAD1-B838011F1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E096A-B4DC-4B29-BE10-4328EC145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39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19B13-AC31-481D-8E15-372FF2796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2341F-0C84-4CDD-83EE-912848CA7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DC3E6-6BAA-4DF0-A7BB-ADAD3442C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4AB316-5270-4BC8-A321-5B564E02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5909C-02B0-47C4-8A9D-BB5A409A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94F81-29B2-4E04-A686-0DFAD7125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6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D5CB1-BECA-4F6C-B580-EBE9BCA54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BB916-D18D-4448-A00B-C780000BA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60436-0F7B-4922-9716-89AC12DB6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8FA5-491F-455A-8631-7C5B5E866D61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28AFA-04EB-470D-BB43-78B64B761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D3DC7-3651-4B03-A453-3A3413C32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3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pyin@dolby.com" TargetMode="External"/><Relationship Id="rId3" Type="http://schemas.openxmlformats.org/officeDocument/2006/relationships/hyperlink" Target="http://phenix.it-sudparis.eu/jvet/doc_end_user/current_meeting.php?id_meeting=177&amp;type_order=&amp;sql_type=title" TargetMode="External"/><Relationship Id="rId7" Type="http://schemas.openxmlformats.org/officeDocument/2006/relationships/hyperlink" Target="mailto:fpu@dolby.com" TargetMode="External"/><Relationship Id="rId2" Type="http://schemas.openxmlformats.org/officeDocument/2006/relationships/hyperlink" Target="http://phenix.it-sudparis.eu/jvet/doc_end_user/current_meeting.php?id_meeting=177&amp;type_order=&amp;sql_type=document_numb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lu@dolby.com" TargetMode="External"/><Relationship Id="rId11" Type="http://schemas.openxmlformats.org/officeDocument/2006/relationships/hyperlink" Target="http://phenix.int-evry.fr/jvet/doc_end_user/current_document.php?id=5460" TargetMode="External"/><Relationship Id="rId5" Type="http://schemas.openxmlformats.org/officeDocument/2006/relationships/hyperlink" Target="http://phenix.it-sudparis.eu/jvet/doc_end_user/current_document.php?id=5236" TargetMode="External"/><Relationship Id="rId10" Type="http://schemas.openxmlformats.org/officeDocument/2006/relationships/hyperlink" Target="mailto:edouard.francois@technicolor.com" TargetMode="External"/><Relationship Id="rId4" Type="http://schemas.openxmlformats.org/officeDocument/2006/relationships/hyperlink" Target="http://phenix.it-sudparis.eu/jvet/doc_end_user/current_meeting.php?id_meeting=177&amp;type_order=&amp;sql_type=authors" TargetMode="External"/><Relationship Id="rId9" Type="http://schemas.openxmlformats.org/officeDocument/2006/relationships/hyperlink" Target="http://phenix.it-sudparis.eu/jvet/doc_end_user/current_document.php?id=491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25474-5C93-47EC-B1EB-A232AD6AE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JVET-M0032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BABCFF-667A-469C-8AED-4A2873712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CE12: Summary report on </a:t>
            </a:r>
            <a:r>
              <a:rPr lang="en-CA" sz="3200" b="1" dirty="0"/>
              <a:t>mapping functions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0783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3945"/>
          </a:xfrm>
        </p:spPr>
        <p:txBody>
          <a:bodyPr/>
          <a:lstStyle/>
          <a:p>
            <a:r>
              <a:rPr lang="fr-FR" dirty="0"/>
              <a:t>In-</a:t>
            </a:r>
            <a:r>
              <a:rPr lang="fr-FR" dirty="0" err="1"/>
              <a:t>loop</a:t>
            </a:r>
            <a:r>
              <a:rPr lang="fr-FR" dirty="0"/>
              <a:t> mapping design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D4D35-BB43-4996-973A-CDF69705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0611"/>
            <a:ext cx="10409424" cy="49592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200" b="1" dirty="0"/>
              <a:t>2 aspects</a:t>
            </a:r>
          </a:p>
          <a:p>
            <a:pPr lvl="1"/>
            <a:r>
              <a:rPr lang="en-US" sz="2800" dirty="0"/>
              <a:t>In-loop luma reshaping</a:t>
            </a:r>
          </a:p>
          <a:p>
            <a:pPr lvl="1"/>
            <a:r>
              <a:rPr lang="en-US" sz="2800" dirty="0"/>
              <a:t>Luma-dependent chroma residue scaling </a:t>
            </a:r>
          </a:p>
          <a:p>
            <a:pPr marL="457200" lvl="1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3200" b="1" dirty="0"/>
              <a:t>In-loop luma reshaping</a:t>
            </a:r>
          </a:p>
          <a:p>
            <a:pPr lvl="1"/>
            <a:r>
              <a:rPr lang="en-US" sz="2800" u="sng" dirty="0"/>
              <a:t>Signaling:</a:t>
            </a:r>
            <a:r>
              <a:rPr lang="en-US" sz="2800" dirty="0"/>
              <a:t> parameters of a piece-wise linear (PWL) model for forward mapping (inverse mapping calculated from forward mapping)</a:t>
            </a:r>
          </a:p>
          <a:p>
            <a:pPr lvl="1"/>
            <a:r>
              <a:rPr lang="en-US" sz="2800" u="sng" dirty="0"/>
              <a:t>Implementation</a:t>
            </a:r>
            <a:r>
              <a:rPr lang="en-US" sz="2800" dirty="0"/>
              <a:t> options: </a:t>
            </a:r>
          </a:p>
          <a:p>
            <a:pPr lvl="2"/>
            <a:r>
              <a:rPr lang="en-US" sz="2600" dirty="0"/>
              <a:t>look-up tables (forward LUT, inverse LUT), or</a:t>
            </a:r>
          </a:p>
          <a:p>
            <a:pPr lvl="2"/>
            <a:r>
              <a:rPr lang="en-US" sz="2600" dirty="0"/>
              <a:t>on-the-fly calculation</a:t>
            </a:r>
          </a:p>
          <a:p>
            <a:pPr lvl="1"/>
            <a:r>
              <a:rPr lang="en-US" sz="2800" u="sng" dirty="0"/>
              <a:t>Decoder side</a:t>
            </a:r>
            <a:r>
              <a:rPr lang="en-US" sz="2800" dirty="0"/>
              <a:t>:</a:t>
            </a:r>
          </a:p>
          <a:p>
            <a:pPr lvl="2"/>
            <a:r>
              <a:rPr lang="en-US" sz="2600" dirty="0"/>
              <a:t>intra slices: only inverse mapping is applied, </a:t>
            </a:r>
          </a:p>
          <a:p>
            <a:pPr lvl="2"/>
            <a:r>
              <a:rPr lang="en-US" sz="2600" dirty="0"/>
              <a:t>inter slices: both forward and inverse mapping are applied</a:t>
            </a:r>
          </a:p>
          <a:p>
            <a:pPr marL="914400" lvl="2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3200" b="1" dirty="0"/>
              <a:t>Luma-dependent chroma residue scaling </a:t>
            </a:r>
          </a:p>
          <a:p>
            <a:pPr lvl="1"/>
            <a:r>
              <a:rPr lang="fr-FR" sz="2800" dirty="0"/>
              <a:t>TU-</a:t>
            </a:r>
            <a:r>
              <a:rPr lang="fr-FR" sz="2800" dirty="0" err="1"/>
              <a:t>level</a:t>
            </a:r>
            <a:r>
              <a:rPr lang="fr-FR" sz="2800" dirty="0"/>
              <a:t> </a:t>
            </a:r>
            <a:r>
              <a:rPr lang="fr-FR" sz="2800" dirty="0" err="1"/>
              <a:t>fixed</a:t>
            </a:r>
            <a:r>
              <a:rPr lang="fr-FR" sz="2800" dirty="0"/>
              <a:t>-point </a:t>
            </a:r>
            <a:r>
              <a:rPr lang="fr-FR" sz="2800" dirty="0" err="1"/>
              <a:t>integer</a:t>
            </a:r>
            <a:r>
              <a:rPr lang="fr-FR" sz="2800" dirty="0"/>
              <a:t> multiplication</a:t>
            </a:r>
          </a:p>
        </p:txBody>
      </p:sp>
    </p:spTree>
    <p:extLst>
      <p:ext uri="{BB962C8B-B14F-4D97-AF65-F5344CB8AC3E}">
        <p14:creationId xmlns:p14="http://schemas.microsoft.com/office/powerpoint/2010/main" val="3549948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12B53-F43F-4C43-92A8-38F495A9B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CE12: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26A99-0EAD-4E94-8778-6E66D9C70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dirty="0"/>
              <a:t>CE12-1: In-loop Reshaping for SDR on coding efficiency (JVET-L0246, JVET-L0247)</a:t>
            </a:r>
          </a:p>
          <a:p>
            <a:pPr marL="0" indent="0">
              <a:buNone/>
            </a:pPr>
            <a:r>
              <a:rPr lang="en-US" dirty="0"/>
              <a:t>Test in-loop reshaping for SDR focused on </a:t>
            </a:r>
            <a:r>
              <a:rPr lang="en-US" dirty="0">
                <a:highlight>
                  <a:srgbClr val="FFFF00"/>
                </a:highlight>
              </a:rPr>
              <a:t>coding efficiency improvement</a:t>
            </a:r>
            <a:r>
              <a:rPr lang="en-US" dirty="0"/>
              <a:t>, such as making reshaping function rate adaptive, disable towards higher rates.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i="1" dirty="0"/>
              <a:t>CE12-2: In-loop Reshaping for SDR on In-loop Reshaping for SDR on implementation investigation </a:t>
            </a:r>
          </a:p>
          <a:p>
            <a:pPr marL="0" indent="0">
              <a:buNone/>
            </a:pPr>
            <a:r>
              <a:rPr lang="en-CA" dirty="0"/>
              <a:t>Test in-loop reshaping for SDR focused on </a:t>
            </a:r>
            <a:r>
              <a:rPr lang="en-CA" dirty="0">
                <a:highlight>
                  <a:srgbClr val="FFFF00"/>
                </a:highlight>
              </a:rPr>
              <a:t>implementation investigation </a:t>
            </a:r>
            <a:r>
              <a:rPr lang="en-CA" dirty="0"/>
              <a:t>on pipelining of the block-wise prediction loop: such as piece-wise linear interpolation replacing LUT-based mapping, disable intra-block in inter slices.</a:t>
            </a: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76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FE1CA5B-B4A1-4492-AC40-E6C2F1774F79}"/>
              </a:ext>
            </a:extLst>
          </p:cNvPr>
          <p:cNvSpPr/>
          <p:nvPr/>
        </p:nvSpPr>
        <p:spPr>
          <a:xfrm>
            <a:off x="827474" y="1498920"/>
            <a:ext cx="5898601" cy="4968815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CE12-1: </a:t>
            </a:r>
            <a:r>
              <a:rPr lang="en-US" dirty="0">
                <a:solidFill>
                  <a:schemeClr val="tx1"/>
                </a:solidFill>
              </a:rPr>
              <a:t>In-loop Reshaping for SDR on coding efficiency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(JVET-L0246, JVET-L0247)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9991"/>
          </a:xfrm>
        </p:spPr>
        <p:txBody>
          <a:bodyPr/>
          <a:lstStyle/>
          <a:p>
            <a:r>
              <a:rPr lang="fr-FR" dirty="0"/>
              <a:t>CE12-1 tests: SDR </a:t>
            </a:r>
            <a:r>
              <a:rPr lang="fr-FR" dirty="0" err="1"/>
              <a:t>coding</a:t>
            </a:r>
            <a:r>
              <a:rPr lang="fr-FR" dirty="0"/>
              <a:t> </a:t>
            </a:r>
            <a:r>
              <a:rPr lang="fr-FR" dirty="0" err="1"/>
              <a:t>efficiency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AE03CE-CDFF-4ADE-B24F-4B742B1EA44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10897"/>
            <a:ext cx="5647824" cy="1118103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258557-4D45-408E-83B6-146D368D929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83328"/>
            <a:ext cx="5647824" cy="162594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A35DD2-6E6E-4F42-95FD-57AD3CD38AF8}"/>
              </a:ext>
            </a:extLst>
          </p:cNvPr>
          <p:cNvSpPr txBox="1"/>
          <p:nvPr/>
        </p:nvSpPr>
        <p:spPr>
          <a:xfrm>
            <a:off x="1110645" y="3429000"/>
            <a:ext cx="510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Intra slice reconstruction with in-loop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reshaper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650543-925B-4384-AA10-FBCA62920421}"/>
              </a:ext>
            </a:extLst>
          </p:cNvPr>
          <p:cNvSpPr txBox="1"/>
          <p:nvPr/>
        </p:nvSpPr>
        <p:spPr>
          <a:xfrm>
            <a:off x="1054219" y="5650242"/>
            <a:ext cx="5215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 slice reconstruction with in-loop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reshaper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E58510-1453-4891-83C6-AEE5A00D5421}"/>
              </a:ext>
            </a:extLst>
          </p:cNvPr>
          <p:cNvSpPr/>
          <p:nvPr/>
        </p:nvSpPr>
        <p:spPr>
          <a:xfrm>
            <a:off x="6998520" y="2432498"/>
            <a:ext cx="49584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32-piece PWL </a:t>
            </a:r>
            <a:r>
              <a:rPr lang="en-US" dirty="0"/>
              <a:t>each for </a:t>
            </a:r>
            <a:r>
              <a:rPr lang="en-US" dirty="0" err="1"/>
              <a:t>luma</a:t>
            </a:r>
            <a:r>
              <a:rPr lang="en-US" dirty="0"/>
              <a:t> and chroma residue scaling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Forward mapping inside intra prediction loop</a:t>
            </a:r>
            <a:r>
              <a:rPr lang="en-US" dirty="0"/>
              <a:t> </a:t>
            </a:r>
            <a:r>
              <a:rPr lang="en-US" b="1" dirty="0"/>
              <a:t>in inter slices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Inverse mapping in critical path of prediction loop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55160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10361A7-477A-4E4A-8FFE-EF61F285DE4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1" y="3983328"/>
            <a:ext cx="5647824" cy="1625944"/>
          </a:xfrm>
          <a:prstGeom prst="rect">
            <a:avLst/>
          </a:prstGeom>
          <a:noFill/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E1CA5B-B4A1-4492-AC40-E6C2F1774F79}"/>
              </a:ext>
            </a:extLst>
          </p:cNvPr>
          <p:cNvSpPr/>
          <p:nvPr/>
        </p:nvSpPr>
        <p:spPr>
          <a:xfrm>
            <a:off x="827474" y="1498920"/>
            <a:ext cx="5898601" cy="4968815"/>
          </a:xfrm>
          <a:prstGeom prst="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CE12-2: </a:t>
            </a:r>
            <a:r>
              <a:rPr lang="en-US" dirty="0">
                <a:solidFill>
                  <a:schemeClr val="tx1"/>
                </a:solidFill>
              </a:rPr>
              <a:t>In-loop Reshaping for SDR on In-loop Reshaping for SDR on implementation investigation (JVET-L0247)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9991"/>
          </a:xfrm>
        </p:spPr>
        <p:txBody>
          <a:bodyPr/>
          <a:lstStyle/>
          <a:p>
            <a:r>
              <a:rPr lang="fr-FR" dirty="0"/>
              <a:t>CE12-2 tests: </a:t>
            </a:r>
            <a:r>
              <a:rPr lang="fr-FR" dirty="0" err="1"/>
              <a:t>Implementation</a:t>
            </a:r>
            <a:r>
              <a:rPr lang="fr-FR" dirty="0"/>
              <a:t> investigation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AE03CE-CDFF-4ADE-B24F-4B742B1EA44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10897"/>
            <a:ext cx="5647824" cy="1118103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A35DD2-6E6E-4F42-95FD-57AD3CD38AF8}"/>
              </a:ext>
            </a:extLst>
          </p:cNvPr>
          <p:cNvSpPr txBox="1"/>
          <p:nvPr/>
        </p:nvSpPr>
        <p:spPr>
          <a:xfrm>
            <a:off x="1110645" y="3429000"/>
            <a:ext cx="510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Intra slice reconstruction with in-loop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reshaper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650543-925B-4384-AA10-FBCA62920421}"/>
              </a:ext>
            </a:extLst>
          </p:cNvPr>
          <p:cNvSpPr txBox="1"/>
          <p:nvPr/>
        </p:nvSpPr>
        <p:spPr>
          <a:xfrm>
            <a:off x="1054219" y="5650242"/>
            <a:ext cx="5215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 slice reconstruction with in-loop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reshaper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E58510-1453-4891-83C6-AEE5A00D5421}"/>
              </a:ext>
            </a:extLst>
          </p:cNvPr>
          <p:cNvSpPr/>
          <p:nvPr/>
        </p:nvSpPr>
        <p:spPr>
          <a:xfrm>
            <a:off x="6998520" y="2432498"/>
            <a:ext cx="49584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16 </a:t>
            </a:r>
            <a:r>
              <a:rPr lang="en-US" b="1" strike="sngStrike" dirty="0">
                <a:solidFill>
                  <a:srgbClr val="FF0000"/>
                </a:solidFill>
              </a:rPr>
              <a:t>32</a:t>
            </a:r>
            <a:r>
              <a:rPr lang="en-US" b="1" dirty="0"/>
              <a:t>-piece PWL </a:t>
            </a:r>
            <a:r>
              <a:rPr lang="en-US" dirty="0"/>
              <a:t>each for </a:t>
            </a:r>
            <a:r>
              <a:rPr lang="en-US" dirty="0" err="1"/>
              <a:t>luma</a:t>
            </a:r>
            <a:r>
              <a:rPr lang="en-US" dirty="0"/>
              <a:t> and chroma residue scaling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Forward mapping </a:t>
            </a:r>
            <a:r>
              <a:rPr lang="en-US" b="1" u="sng" dirty="0">
                <a:solidFill>
                  <a:srgbClr val="FF0000"/>
                </a:solidFill>
              </a:rPr>
              <a:t>not</a:t>
            </a:r>
            <a:r>
              <a:rPr lang="en-US" b="1" dirty="0"/>
              <a:t> inside intra prediction loop</a:t>
            </a:r>
            <a:r>
              <a:rPr lang="en-US" dirty="0"/>
              <a:t> </a:t>
            </a:r>
            <a:r>
              <a:rPr lang="en-US" b="1" dirty="0"/>
              <a:t>in inter slices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Inverse mapping </a:t>
            </a:r>
            <a:r>
              <a:rPr lang="en-US" b="1" u="sng" dirty="0">
                <a:solidFill>
                  <a:srgbClr val="FF0000"/>
                </a:solidFill>
              </a:rPr>
              <a:t>not</a:t>
            </a:r>
            <a:r>
              <a:rPr lang="en-US" b="1" dirty="0"/>
              <a:t> in critical path of prediction loop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39845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4A5EC-A206-4768-AC76-34182894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Luma</a:t>
            </a:r>
            <a:r>
              <a:rPr lang="en-US" dirty="0"/>
              <a:t>-dependent chroma residue scaling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65091-5B11-4271-BA68-329DA349D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hangingPunct="0">
              <a:buNone/>
            </a:pPr>
            <a:r>
              <a:rPr lang="en-CA" b="1" dirty="0" err="1"/>
              <a:t>Luma</a:t>
            </a:r>
            <a:r>
              <a:rPr lang="en-CA" b="1" dirty="0"/>
              <a:t>-dependent chroma residue scaling</a:t>
            </a:r>
          </a:p>
          <a:p>
            <a:pPr hangingPunct="0"/>
            <a:endParaRPr lang="en-CA" b="1" dirty="0"/>
          </a:p>
          <a:p>
            <a:pPr marL="457200" lvl="1" indent="0" hangingPunct="0">
              <a:buNone/>
            </a:pPr>
            <a:r>
              <a:rPr lang="en-US" i="1" dirty="0"/>
              <a:t>Encoder side: </a:t>
            </a:r>
            <a:r>
              <a:rPr lang="en-US" i="1" dirty="0" err="1"/>
              <a:t>cResScale</a:t>
            </a:r>
            <a:r>
              <a:rPr lang="en-US" i="1" dirty="0"/>
              <a:t> = </a:t>
            </a:r>
            <a:r>
              <a:rPr lang="en-US" i="1" dirty="0" err="1"/>
              <a:t>cRes</a:t>
            </a:r>
            <a:r>
              <a:rPr lang="en-US" i="1" dirty="0"/>
              <a:t> * </a:t>
            </a:r>
            <a:r>
              <a:rPr lang="en-US" i="1" dirty="0" err="1"/>
              <a:t>cScale</a:t>
            </a:r>
            <a:r>
              <a:rPr lang="en-US" i="1" dirty="0"/>
              <a:t> = </a:t>
            </a:r>
            <a:r>
              <a:rPr lang="en-US" i="1" dirty="0" err="1"/>
              <a:t>cRes</a:t>
            </a:r>
            <a:r>
              <a:rPr lang="en-US" i="1" dirty="0"/>
              <a:t> / </a:t>
            </a:r>
            <a:r>
              <a:rPr lang="en-US" i="1" dirty="0" err="1"/>
              <a:t>cScaleInv</a:t>
            </a:r>
            <a:endParaRPr lang="en-US" dirty="0"/>
          </a:p>
          <a:p>
            <a:pPr marL="457200" lvl="1" indent="0" hangingPunct="0">
              <a:buNone/>
            </a:pPr>
            <a:r>
              <a:rPr lang="en-US" i="1" dirty="0"/>
              <a:t>Decoder side: </a:t>
            </a:r>
            <a:r>
              <a:rPr lang="en-US" i="1" dirty="0" err="1"/>
              <a:t>cRes</a:t>
            </a:r>
            <a:r>
              <a:rPr lang="en-US" i="1" dirty="0"/>
              <a:t> = </a:t>
            </a:r>
            <a:r>
              <a:rPr lang="en-US" i="1" dirty="0" err="1"/>
              <a:t>cResScale</a:t>
            </a:r>
            <a:r>
              <a:rPr lang="en-US" i="1" dirty="0"/>
              <a:t> / </a:t>
            </a:r>
            <a:r>
              <a:rPr lang="en-US" i="1" dirty="0" err="1"/>
              <a:t>cScale</a:t>
            </a:r>
            <a:r>
              <a:rPr lang="en-US" i="1" dirty="0"/>
              <a:t> = </a:t>
            </a:r>
            <a:r>
              <a:rPr lang="en-US" i="1" dirty="0" err="1"/>
              <a:t>cResScale</a:t>
            </a:r>
            <a:r>
              <a:rPr lang="en-US" i="1" dirty="0"/>
              <a:t> * </a:t>
            </a:r>
            <a:r>
              <a:rPr lang="en-US" i="1" dirty="0" err="1"/>
              <a:t>cScaleInv</a:t>
            </a:r>
            <a:endParaRPr lang="en-US" dirty="0"/>
          </a:p>
          <a:p>
            <a:pPr hangingPunct="0"/>
            <a:endParaRPr lang="en-CA" b="1" dirty="0"/>
          </a:p>
          <a:p>
            <a:pPr hangingPunct="0"/>
            <a:r>
              <a:rPr lang="en-US" dirty="0"/>
              <a:t>compensates for </a:t>
            </a:r>
            <a:r>
              <a:rPr lang="en-US" dirty="0" err="1"/>
              <a:t>luma</a:t>
            </a:r>
            <a:r>
              <a:rPr lang="en-US" dirty="0"/>
              <a:t> signal interaction with the chroma signal</a:t>
            </a:r>
          </a:p>
          <a:p>
            <a:pPr hangingPunct="0"/>
            <a:r>
              <a:rPr lang="en-US" dirty="0"/>
              <a:t>one value calculated for each </a:t>
            </a:r>
            <a:r>
              <a:rPr lang="en-US" dirty="0" err="1"/>
              <a:t>luma</a:t>
            </a:r>
            <a:r>
              <a:rPr lang="en-US" dirty="0"/>
              <a:t> PWL range (instead of for each </a:t>
            </a:r>
            <a:r>
              <a:rPr lang="en-US" dirty="0" err="1"/>
              <a:t>luma</a:t>
            </a:r>
            <a:r>
              <a:rPr lang="en-US" dirty="0"/>
              <a:t> code value)</a:t>
            </a:r>
          </a:p>
          <a:p>
            <a:pPr hangingPunct="0"/>
            <a:r>
              <a:rPr lang="en-US" dirty="0"/>
              <a:t>applied at the TU level, indexed by average </a:t>
            </a:r>
            <a:r>
              <a:rPr lang="en-US" dirty="0" err="1"/>
              <a:t>luma</a:t>
            </a:r>
            <a:r>
              <a:rPr lang="en-US" dirty="0"/>
              <a:t> value</a:t>
            </a:r>
          </a:p>
          <a:p>
            <a:pPr hangingPunct="0"/>
            <a:r>
              <a:rPr lang="en-US" dirty="0"/>
              <a:t>simple multiplicative process implemented with fixed-point integer operation.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75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9991"/>
          </a:xfrm>
        </p:spPr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F151993-7B22-4A29-BC4C-95272C816123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5887765"/>
              </p:ext>
            </p:extLst>
          </p:nvPr>
        </p:nvGraphicFramePr>
        <p:xfrm>
          <a:off x="1981200" y="1451171"/>
          <a:ext cx="822960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536107">
                  <a:extLst>
                    <a:ext uri="{9D8B030D-6E8A-4147-A177-3AD203B41FA5}">
                      <a16:colId xmlns:a16="http://schemas.microsoft.com/office/drawing/2014/main" val="1719578918"/>
                    </a:ext>
                  </a:extLst>
                </a:gridCol>
                <a:gridCol w="1143262">
                  <a:extLst>
                    <a:ext uri="{9D8B030D-6E8A-4147-A177-3AD203B41FA5}">
                      <a16:colId xmlns:a16="http://schemas.microsoft.com/office/drawing/2014/main" val="311728114"/>
                    </a:ext>
                  </a:extLst>
                </a:gridCol>
                <a:gridCol w="1166071">
                  <a:extLst>
                    <a:ext uri="{9D8B030D-6E8A-4147-A177-3AD203B41FA5}">
                      <a16:colId xmlns:a16="http://schemas.microsoft.com/office/drawing/2014/main" val="730511378"/>
                    </a:ext>
                  </a:extLst>
                </a:gridCol>
                <a:gridCol w="1143262">
                  <a:extLst>
                    <a:ext uri="{9D8B030D-6E8A-4147-A177-3AD203B41FA5}">
                      <a16:colId xmlns:a16="http://schemas.microsoft.com/office/drawing/2014/main" val="2798537816"/>
                    </a:ext>
                  </a:extLst>
                </a:gridCol>
                <a:gridCol w="1120449">
                  <a:extLst>
                    <a:ext uri="{9D8B030D-6E8A-4147-A177-3AD203B41FA5}">
                      <a16:colId xmlns:a16="http://schemas.microsoft.com/office/drawing/2014/main" val="1532745786"/>
                    </a:ext>
                  </a:extLst>
                </a:gridCol>
                <a:gridCol w="1120449">
                  <a:extLst>
                    <a:ext uri="{9D8B030D-6E8A-4147-A177-3AD203B41FA5}">
                      <a16:colId xmlns:a16="http://schemas.microsoft.com/office/drawing/2014/main" val="276300313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2749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1290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46656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3E383CC-1E4B-44A2-B554-B38AF17E0EA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92376855"/>
              </p:ext>
            </p:extLst>
          </p:nvPr>
        </p:nvGraphicFramePr>
        <p:xfrm>
          <a:off x="1981199" y="2975641"/>
          <a:ext cx="822960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536107">
                  <a:extLst>
                    <a:ext uri="{9D8B030D-6E8A-4147-A177-3AD203B41FA5}">
                      <a16:colId xmlns:a16="http://schemas.microsoft.com/office/drawing/2014/main" val="3980592095"/>
                    </a:ext>
                  </a:extLst>
                </a:gridCol>
                <a:gridCol w="1143262">
                  <a:extLst>
                    <a:ext uri="{9D8B030D-6E8A-4147-A177-3AD203B41FA5}">
                      <a16:colId xmlns:a16="http://schemas.microsoft.com/office/drawing/2014/main" val="181727426"/>
                    </a:ext>
                  </a:extLst>
                </a:gridCol>
                <a:gridCol w="1166071">
                  <a:extLst>
                    <a:ext uri="{9D8B030D-6E8A-4147-A177-3AD203B41FA5}">
                      <a16:colId xmlns:a16="http://schemas.microsoft.com/office/drawing/2014/main" val="1340324356"/>
                    </a:ext>
                  </a:extLst>
                </a:gridCol>
                <a:gridCol w="1143262">
                  <a:extLst>
                    <a:ext uri="{9D8B030D-6E8A-4147-A177-3AD203B41FA5}">
                      <a16:colId xmlns:a16="http://schemas.microsoft.com/office/drawing/2014/main" val="2088256990"/>
                    </a:ext>
                  </a:extLst>
                </a:gridCol>
                <a:gridCol w="1120449">
                  <a:extLst>
                    <a:ext uri="{9D8B030D-6E8A-4147-A177-3AD203B41FA5}">
                      <a16:colId xmlns:a16="http://schemas.microsoft.com/office/drawing/2014/main" val="837390057"/>
                    </a:ext>
                  </a:extLst>
                </a:gridCol>
                <a:gridCol w="1120449">
                  <a:extLst>
                    <a:ext uri="{9D8B030D-6E8A-4147-A177-3AD203B41FA5}">
                      <a16:colId xmlns:a16="http://schemas.microsoft.com/office/drawing/2014/main" val="245686849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6073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0386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78" marR="86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08965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83EFA6A-2EAB-4781-BC74-5232F9A8313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77026872"/>
              </p:ext>
            </p:extLst>
          </p:nvPr>
        </p:nvGraphicFramePr>
        <p:xfrm>
          <a:off x="1981199" y="4500112"/>
          <a:ext cx="8229602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536107">
                  <a:extLst>
                    <a:ext uri="{9D8B030D-6E8A-4147-A177-3AD203B41FA5}">
                      <a16:colId xmlns:a16="http://schemas.microsoft.com/office/drawing/2014/main" val="61059589"/>
                    </a:ext>
                  </a:extLst>
                </a:gridCol>
                <a:gridCol w="1143261">
                  <a:extLst>
                    <a:ext uri="{9D8B030D-6E8A-4147-A177-3AD203B41FA5}">
                      <a16:colId xmlns:a16="http://schemas.microsoft.com/office/drawing/2014/main" val="666550948"/>
                    </a:ext>
                  </a:extLst>
                </a:gridCol>
                <a:gridCol w="1166073">
                  <a:extLst>
                    <a:ext uri="{9D8B030D-6E8A-4147-A177-3AD203B41FA5}">
                      <a16:colId xmlns:a16="http://schemas.microsoft.com/office/drawing/2014/main" val="2560425090"/>
                    </a:ext>
                  </a:extLst>
                </a:gridCol>
                <a:gridCol w="1143261">
                  <a:extLst>
                    <a:ext uri="{9D8B030D-6E8A-4147-A177-3AD203B41FA5}">
                      <a16:colId xmlns:a16="http://schemas.microsoft.com/office/drawing/2014/main" val="3978333935"/>
                    </a:ext>
                  </a:extLst>
                </a:gridCol>
                <a:gridCol w="1120450">
                  <a:extLst>
                    <a:ext uri="{9D8B030D-6E8A-4147-A177-3AD203B41FA5}">
                      <a16:colId xmlns:a16="http://schemas.microsoft.com/office/drawing/2014/main" val="3121345914"/>
                    </a:ext>
                  </a:extLst>
                </a:gridCol>
                <a:gridCol w="1120450">
                  <a:extLst>
                    <a:ext uri="{9D8B030D-6E8A-4147-A177-3AD203B41FA5}">
                      <a16:colId xmlns:a16="http://schemas.microsoft.com/office/drawing/2014/main" val="32558261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 Low Delay B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psnrY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psnrU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psnrV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EncT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DecT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63576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12-1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-0.72%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0.46%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0.11%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100%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101%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1096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12-2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-0.76%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1.78%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1.42%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98%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105%</a:t>
                      </a:r>
                    </a:p>
                  </a:txBody>
                  <a:tcPr marL="86577" marR="86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506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631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98483-2409-401D-81DE-CCC8DCA20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CE12-1 / CE12-2 designs </a:t>
            </a:r>
            <a:r>
              <a:rPr lang="fr-FR" dirty="0" err="1"/>
              <a:t>comparison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60B904C-6EB2-405F-83E8-0A9F00B826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442320"/>
              </p:ext>
            </p:extLst>
          </p:nvPr>
        </p:nvGraphicFramePr>
        <p:xfrm>
          <a:off x="735459" y="1690688"/>
          <a:ext cx="10781871" cy="3468018"/>
        </p:xfrm>
        <a:graphic>
          <a:graphicData uri="http://schemas.openxmlformats.org/drawingml/2006/table">
            <a:tbl>
              <a:tblPr firstRow="1" firstCol="1" bandRow="1"/>
              <a:tblGrid>
                <a:gridCol w="2043774">
                  <a:extLst>
                    <a:ext uri="{9D8B030D-6E8A-4147-A177-3AD203B41FA5}">
                      <a16:colId xmlns:a16="http://schemas.microsoft.com/office/drawing/2014/main" val="1414898910"/>
                    </a:ext>
                  </a:extLst>
                </a:gridCol>
                <a:gridCol w="4302273">
                  <a:extLst>
                    <a:ext uri="{9D8B030D-6E8A-4147-A177-3AD203B41FA5}">
                      <a16:colId xmlns:a16="http://schemas.microsoft.com/office/drawing/2014/main" val="4050867684"/>
                    </a:ext>
                  </a:extLst>
                </a:gridCol>
                <a:gridCol w="4435824">
                  <a:extLst>
                    <a:ext uri="{9D8B030D-6E8A-4147-A177-3AD203B41FA5}">
                      <a16:colId xmlns:a16="http://schemas.microsoft.com/office/drawing/2014/main" val="3431176718"/>
                    </a:ext>
                  </a:extLst>
                </a:gridCol>
              </a:tblGrid>
              <a:tr h="34320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852326"/>
                  </a:ext>
                </a:extLst>
              </a:tr>
              <a:tr h="68641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FwdLUT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/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construction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PWL interpolation with 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pieces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PWL interpolation with 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pieces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240211"/>
                  </a:ext>
                </a:extLst>
              </a:tr>
              <a:tr h="137282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Decoding pipeline implication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need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FwdLUT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inside intra prediction loop in inter-slice, extra latency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 need for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FwdLUT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inside intra prediction loop for inter slice, unify intra mode in intra/inter slice, 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latency,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InvLUT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not in critical path of inter prediction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909533"/>
                  </a:ext>
                </a:extLst>
              </a:tr>
              <a:tr h="68641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Chroma residue scaling LUT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-entry, index by PWL piece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idx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to which the TU avg.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belongs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-entry, index by PWL piece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idx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to which the TU avg. luma belongs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77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624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CA721-7B69-44FF-97B2-4EFB3770F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Related</a:t>
            </a:r>
            <a:r>
              <a:rPr lang="fr-FR" dirty="0"/>
              <a:t> CE12 contributions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4741040-553D-4EB2-A906-BA77289D29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509446"/>
              </p:ext>
            </p:extLst>
          </p:nvPr>
        </p:nvGraphicFramePr>
        <p:xfrm>
          <a:off x="754912" y="1924494"/>
          <a:ext cx="10388008" cy="3249352"/>
        </p:xfrm>
        <a:graphic>
          <a:graphicData uri="http://schemas.openxmlformats.org/drawingml/2006/table">
            <a:tbl>
              <a:tblPr firstRow="1" firstCol="1" bandRow="1"/>
              <a:tblGrid>
                <a:gridCol w="1555778">
                  <a:extLst>
                    <a:ext uri="{9D8B030D-6E8A-4147-A177-3AD203B41FA5}">
                      <a16:colId xmlns:a16="http://schemas.microsoft.com/office/drawing/2014/main" val="1930248466"/>
                    </a:ext>
                  </a:extLst>
                </a:gridCol>
                <a:gridCol w="4568575">
                  <a:extLst>
                    <a:ext uri="{9D8B030D-6E8A-4147-A177-3AD203B41FA5}">
                      <a16:colId xmlns:a16="http://schemas.microsoft.com/office/drawing/2014/main" val="1660211212"/>
                    </a:ext>
                  </a:extLst>
                </a:gridCol>
                <a:gridCol w="4263655">
                  <a:extLst>
                    <a:ext uri="{9D8B030D-6E8A-4147-A177-3AD203B41FA5}">
                      <a16:colId xmlns:a16="http://schemas.microsoft.com/office/drawing/2014/main" val="4012628677"/>
                    </a:ext>
                  </a:extLst>
                </a:gridCol>
              </a:tblGrid>
              <a:tr h="474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2"/>
                        </a:rPr>
                        <a:t> number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3"/>
                        </a:rPr>
                        <a:t>Title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4"/>
                        </a:rPr>
                        <a:t>Source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770414"/>
                  </a:ext>
                </a:extLst>
              </a:tr>
              <a:tr h="9250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5"/>
                        </a:rPr>
                        <a:t>JVET-M0427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CE12: Mapping functions (test CE12-1 and CE12-2)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6"/>
                        </a:rPr>
                        <a:t>T. Lu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7"/>
                        </a:rPr>
                        <a:t>F. Pu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8"/>
                        </a:rPr>
                        <a:t>P. Yin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W. Husak, S. McCarthy, T. Chen (Dolby)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425032"/>
                  </a:ext>
                </a:extLst>
              </a:tr>
              <a:tr h="9250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9"/>
                        </a:rPr>
                        <a:t>JVET-M0109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CE12-related: block-based in-loop reshaping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10"/>
                        </a:rPr>
                        <a:t>E. Francois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C. Chevance, F. Hiron (Technicolor)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7390"/>
                  </a:ext>
                </a:extLst>
              </a:tr>
              <a:tr h="9250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11"/>
                        </a:rPr>
                        <a:t>JVET-M0640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CE12-related: in-loop reshaping with approximate inverse mapping function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10"/>
                        </a:rPr>
                        <a:t>E. Francois (Technicolor)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749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095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</TotalTime>
  <Words>653</Words>
  <Application>Microsoft Office PowerPoint</Application>
  <PresentationFormat>Widescreen</PresentationFormat>
  <Paragraphs>134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JVET-M0032</vt:lpstr>
      <vt:lpstr>In-loop mapping design</vt:lpstr>
      <vt:lpstr>CE12: Tests</vt:lpstr>
      <vt:lpstr>CE12-1 tests: SDR coding efficiency</vt:lpstr>
      <vt:lpstr>CE12-2 tests: Implementation investigation</vt:lpstr>
      <vt:lpstr>Luma-dependent chroma residue scaling</vt:lpstr>
      <vt:lpstr>Results</vt:lpstr>
      <vt:lpstr>CE12-1 / CE12-2 designs comparison</vt:lpstr>
      <vt:lpstr>Related CE12 contributions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JVET-K0032</dc:title>
  <dc:creator>Francois Edouard</dc:creator>
  <cp:lastModifiedBy>Francois Edouard</cp:lastModifiedBy>
  <cp:revision>142</cp:revision>
  <dcterms:created xsi:type="dcterms:W3CDTF">2018-07-10T08:12:27Z</dcterms:created>
  <dcterms:modified xsi:type="dcterms:W3CDTF">2019-01-10T09:35:12Z</dcterms:modified>
</cp:coreProperties>
</file>