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6"/>
  </p:notesMasterIdLst>
  <p:handoutMasterIdLst>
    <p:handoutMasterId r:id="rId7"/>
  </p:handoutMasterIdLst>
  <p:sldIdLst>
    <p:sldId id="256" r:id="rId2"/>
    <p:sldId id="422" r:id="rId3"/>
    <p:sldId id="413" r:id="rId4"/>
    <p:sldId id="421" r:id="rId5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8"/>
      <p:bold r:id="rId9"/>
      <p:italic r:id="rId10"/>
      <p:boldItalic r:id="rId11"/>
    </p:embeddedFont>
    <p:embeddedFont>
      <p:font typeface="Frutiger LT Com 55 Roman" panose="020B0503030504020204" pitchFamily="34" charset="0"/>
      <p:regular r:id="rId12"/>
      <p:bold r:id="rId13"/>
      <p:italic r:id="rId14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D9FF"/>
    <a:srgbClr val="0000FF"/>
    <a:srgbClr val="9393FF"/>
    <a:srgbClr val="179C7D"/>
    <a:srgbClr val="D4E6F4"/>
    <a:srgbClr val="6161FF"/>
    <a:srgbClr val="EB6A0A"/>
    <a:srgbClr val="A2D7CB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9" autoAdjust="0"/>
    <p:restoredTop sz="96395" autoAdjust="0"/>
  </p:normalViewPr>
  <p:slideViewPr>
    <p:cSldViewPr showGuides="1">
      <p:cViewPr varScale="1">
        <p:scale>
          <a:sx n="146" d="100"/>
          <a:sy n="146" d="100"/>
        </p:scale>
        <p:origin x="510" y="12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09.01.2019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09.01.2019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710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 smtClean="0"/>
              <a:t>JVET-M0027</a:t>
            </a:r>
            <a:r>
              <a:rPr lang="en-US" noProof="0" dirty="0"/>
              <a:t/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kern="0" cap="none" dirty="0" smtClean="0"/>
              <a:t>CE7 Summary Report on</a:t>
            </a:r>
          </a:p>
          <a:p>
            <a:pPr algn="ctr">
              <a:buFontTx/>
            </a:pPr>
            <a:r>
              <a:rPr lang="en-US" kern="0" cap="none" dirty="0" smtClean="0"/>
              <a:t>Quantization and </a:t>
            </a:r>
          </a:p>
          <a:p>
            <a:pPr algn="ctr">
              <a:buFontTx/>
            </a:pPr>
            <a:r>
              <a:rPr lang="en-US" kern="0" cap="none" dirty="0" smtClean="0"/>
              <a:t>Coefficient Coding</a:t>
            </a:r>
            <a:endParaRPr lang="en-US" kern="0" cap="none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under Test:  JVET-L0145</a:t>
            </a:r>
            <a:endParaRPr lang="en-US" dirty="0"/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915566"/>
            <a:ext cx="8718612" cy="396044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 smtClean="0"/>
              <a:t>Aspect (1)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VTM-3.0:  Up to 32 / 8 regular coded bins per 4x4 / 2x2 </a:t>
            </a:r>
            <a:r>
              <a:rPr lang="en-US" dirty="0" err="1" smtClean="0"/>
              <a:t>subblock</a:t>
            </a:r>
            <a:r>
              <a:rPr lang="en-US" dirty="0" smtClean="0"/>
              <a:t> (with 4 / 1 abs_gt3 bins) 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Proposal:  30 / 16 / 4 regular bins for </a:t>
            </a:r>
            <a:r>
              <a:rPr lang="en-US" dirty="0" err="1" smtClean="0"/>
              <a:t>luma</a:t>
            </a:r>
            <a:r>
              <a:rPr lang="en-US" dirty="0" smtClean="0"/>
              <a:t> 4x4 / </a:t>
            </a:r>
            <a:r>
              <a:rPr lang="en-US" dirty="0" err="1" smtClean="0"/>
              <a:t>chroma</a:t>
            </a:r>
            <a:r>
              <a:rPr lang="en-US" dirty="0" smtClean="0"/>
              <a:t> 4x4 / </a:t>
            </a:r>
            <a:r>
              <a:rPr lang="en-US" dirty="0" err="1" smtClean="0"/>
              <a:t>chroma</a:t>
            </a:r>
            <a:r>
              <a:rPr lang="en-US" dirty="0" smtClean="0"/>
              <a:t> 2x2 </a:t>
            </a:r>
            <a:r>
              <a:rPr lang="en-US" dirty="0" err="1" smtClean="0"/>
              <a:t>subblock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(with 4 / 2 / 1 abs_gt3 bins)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Worst case for 4:2:0:  Up to 25.33 regular bins per 16 samples (vs 32 in VTM-3)</a:t>
            </a:r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b="1" dirty="0" smtClean="0"/>
              <a:t>Aspect (2)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Constraint on number of regular coded bins depends on last scanning position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3 different cases (factor 1, factor 5/4, factor 2)</a:t>
            </a:r>
            <a:endParaRPr lang="en-US" dirty="0" smtClean="0"/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b="1" dirty="0" smtClean="0"/>
              <a:t>Aspect (3)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Move abs_gt3_flag int</a:t>
            </a:r>
            <a:r>
              <a:rPr lang="en-US" dirty="0" smtClean="0"/>
              <a:t>o first coding pass over a </a:t>
            </a:r>
            <a:r>
              <a:rPr lang="en-US" dirty="0" err="1" smtClean="0"/>
              <a:t>subblock</a:t>
            </a:r>
            <a:r>
              <a:rPr lang="en-US" dirty="0" smtClean="0"/>
              <a:t> (3 instead of 4 passes)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Modified context derivation (uses abs_gt3 flag for context modelling in first pass)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79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Tests in CE 7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914703"/>
              </p:ext>
            </p:extLst>
          </p:nvPr>
        </p:nvGraphicFramePr>
        <p:xfrm>
          <a:off x="245113" y="960854"/>
          <a:ext cx="8640763" cy="3627120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469774">
                  <a:extLst>
                    <a:ext uri="{9D8B030D-6E8A-4147-A177-3AD203B41FA5}">
                      <a16:colId xmlns:a16="http://schemas.microsoft.com/office/drawing/2014/main" val="1527432051"/>
                    </a:ext>
                  </a:extLst>
                </a:gridCol>
                <a:gridCol w="1336833">
                  <a:extLst>
                    <a:ext uri="{9D8B030D-6E8A-4147-A177-3AD203B41FA5}">
                      <a16:colId xmlns:a16="http://schemas.microsoft.com/office/drawing/2014/main" val="253697646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154049567"/>
                    </a:ext>
                  </a:extLst>
                </a:gridCol>
                <a:gridCol w="4598695">
                  <a:extLst>
                    <a:ext uri="{9D8B030D-6E8A-4147-A177-3AD203B41FA5}">
                      <a16:colId xmlns:a16="http://schemas.microsoft.com/office/drawing/2014/main" val="3535786858"/>
                    </a:ext>
                  </a:extLst>
                </a:gridCol>
                <a:gridCol w="1227349">
                  <a:extLst>
                    <a:ext uri="{9D8B030D-6E8A-4147-A177-3AD203B41FA5}">
                      <a16:colId xmlns:a16="http://schemas.microsoft.com/office/drawing/2014/main" val="4262285932"/>
                    </a:ext>
                  </a:extLst>
                </a:gridCol>
              </a:tblGrid>
              <a:tr h="21116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  <a:latin typeface="+mn-lt"/>
                          <a:ea typeface="+mn-ea"/>
                        </a:rPr>
                        <a:t>test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tester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</a:rPr>
                        <a:t>document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short description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cross checker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0" marB="0" anchor="ctr"/>
                </a:tc>
                <a:extLst>
                  <a:ext uri="{0D108BD9-81ED-4DB2-BD59-A6C34878D82A}">
                    <a16:rowId xmlns:a16="http://schemas.microsoft.com/office/drawing/2014/main" val="254627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7.1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</a:rPr>
                        <a:t>Tzu-Der Chuang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</a:rPr>
                        <a:t>JVET-M0173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</a:rPr>
                        <a:t>Color component</a:t>
                      </a:r>
                      <a:r>
                        <a:rPr lang="en-US" sz="1200" baseline="0" noProof="0" dirty="0" smtClean="0">
                          <a:effectLst/>
                        </a:rPr>
                        <a:t> dependent constraint on maximum number of regular coded bins (per </a:t>
                      </a:r>
                      <a:r>
                        <a:rPr lang="en-US" sz="1200" baseline="0" noProof="0" dirty="0" err="1" smtClean="0">
                          <a:effectLst/>
                        </a:rPr>
                        <a:t>subblock</a:t>
                      </a:r>
                      <a:r>
                        <a:rPr lang="en-US" sz="1200" baseline="0" noProof="0" dirty="0" smtClean="0">
                          <a:effectLst/>
                        </a:rPr>
                        <a:t>)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 smtClean="0">
                          <a:effectLst/>
                        </a:rPr>
                        <a:t>Yu-Chen Sun (Alibaba)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952623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Tzu-Der Chuang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JVET-M0173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noProof="0" dirty="0" smtClean="0">
                          <a:effectLst/>
                        </a:rPr>
                        <a:t>Color component</a:t>
                      </a:r>
                      <a:r>
                        <a:rPr lang="en-US" sz="1200" baseline="0" noProof="0" dirty="0" smtClean="0">
                          <a:effectLst/>
                        </a:rPr>
                        <a:t> dependent constraint on maximum number of regular coded bins (per </a:t>
                      </a:r>
                      <a:r>
                        <a:rPr lang="en-US" sz="1200" baseline="0" noProof="0" dirty="0" err="1" smtClean="0">
                          <a:effectLst/>
                        </a:rPr>
                        <a:t>subblock</a:t>
                      </a:r>
                      <a:r>
                        <a:rPr lang="en-US" sz="1200" baseline="0" noProof="0" dirty="0" smtClean="0">
                          <a:effectLst/>
                        </a:rPr>
                        <a:t>) +</a:t>
                      </a:r>
                    </a:p>
                    <a:p>
                      <a:pPr marL="228600" marR="0" lvl="0" indent="-2286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aseline="0" noProof="0" dirty="0" smtClean="0">
                          <a:effectLst/>
                        </a:rPr>
                        <a:t>Last significant position dependent constraint on maximum number of regular coded bins (per </a:t>
                      </a:r>
                      <a:r>
                        <a:rPr lang="en-US" sz="1200" baseline="0" noProof="0" dirty="0" err="1" smtClean="0">
                          <a:effectLst/>
                        </a:rPr>
                        <a:t>subblock</a:t>
                      </a:r>
                      <a:r>
                        <a:rPr lang="en-US" sz="1200" baseline="0" noProof="0" dirty="0" smtClean="0">
                          <a:effectLst/>
                        </a:rPr>
                        <a:t>)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Jung-Ah Choi (LGE)</a:t>
                      </a:r>
                    </a:p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M. Coban (Qualcomm)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55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7.3</a:t>
                      </a:r>
                    </a:p>
                    <a:p>
                      <a:endParaRPr lang="en-US" dirty="0"/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Tzu-Der Chuang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JVET-M0173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noProof="0" dirty="0" smtClean="0">
                          <a:effectLst/>
                        </a:rPr>
                        <a:t>Color component</a:t>
                      </a:r>
                      <a:r>
                        <a:rPr lang="en-US" sz="1200" baseline="0" noProof="0" dirty="0" smtClean="0">
                          <a:effectLst/>
                        </a:rPr>
                        <a:t> dependent constraint on maximum number of regular coded bins (per </a:t>
                      </a:r>
                      <a:r>
                        <a:rPr lang="en-US" sz="1200" baseline="0" noProof="0" dirty="0" err="1" smtClean="0">
                          <a:effectLst/>
                        </a:rPr>
                        <a:t>subblock</a:t>
                      </a:r>
                      <a:r>
                        <a:rPr lang="en-US" sz="1200" baseline="0" noProof="0" dirty="0" smtClean="0">
                          <a:effectLst/>
                        </a:rPr>
                        <a:t>) +</a:t>
                      </a:r>
                    </a:p>
                    <a:p>
                      <a:pPr marL="228600" marR="0" lvl="0" indent="-2286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aseline="0" noProof="0" dirty="0" smtClean="0">
                          <a:effectLst/>
                        </a:rPr>
                        <a:t>Last significant position dependent constraint on maximum number of regular coded bins (per </a:t>
                      </a:r>
                      <a:r>
                        <a:rPr lang="en-US" sz="1200" baseline="0" noProof="0" dirty="0" err="1" smtClean="0">
                          <a:effectLst/>
                        </a:rPr>
                        <a:t>subblock</a:t>
                      </a:r>
                      <a:r>
                        <a:rPr lang="en-US" sz="1200" baseline="0" noProof="0" dirty="0" smtClean="0">
                          <a:effectLst/>
                        </a:rPr>
                        <a:t>) +</a:t>
                      </a:r>
                    </a:p>
                    <a:p>
                      <a:pPr marL="228600" marR="0" lvl="0" indent="-2286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AutoNum type="arabicParenBoth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Include</a:t>
                      </a:r>
                      <a:r>
                        <a:rPr lang="en-US" sz="12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abs_gt3_flag into first coding pass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H. Schwarz (HHI)</a:t>
                      </a:r>
                    </a:p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M. Coban (Qualcomm)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00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7.4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Tzu-Der Chuang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JVET-M0173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(3) Include</a:t>
                      </a:r>
                      <a:r>
                        <a:rPr lang="en-US" sz="12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abs_gt3_flag into first coding pass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H. Schwarz (HHI)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93981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905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 7:  Average 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1059582"/>
            <a:ext cx="868049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5471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222</Words>
  <Application>Microsoft Office PowerPoint</Application>
  <PresentationFormat>On-screen Show (16:9)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Frutiger LT Com 45 Light</vt:lpstr>
      <vt:lpstr>Frutiger LT Com 55 Roman</vt:lpstr>
      <vt:lpstr>Wingdings</vt:lpstr>
      <vt:lpstr>Times New Roman</vt:lpstr>
      <vt:lpstr>Fraunhofer HHI Master</vt:lpstr>
      <vt:lpstr>JVET-M0027 </vt:lpstr>
      <vt:lpstr>Tools under Test:  JVET-L0145</vt:lpstr>
      <vt:lpstr>Tests in CE 7</vt:lpstr>
      <vt:lpstr>CE 7:  Average Results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Schwarz, Heiko</cp:lastModifiedBy>
  <cp:revision>488</cp:revision>
  <cp:lastPrinted>2011-04-27T07:57:31Z</cp:lastPrinted>
  <dcterms:created xsi:type="dcterms:W3CDTF">2016-03-16T10:16:45Z</dcterms:created>
  <dcterms:modified xsi:type="dcterms:W3CDTF">2019-01-09T07:35:36Z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