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79" r:id="rId1"/>
  </p:sldMasterIdLst>
  <p:notesMasterIdLst>
    <p:notesMasterId r:id="rId14"/>
  </p:notesMasterIdLst>
  <p:sldIdLst>
    <p:sldId id="256" r:id="rId2"/>
    <p:sldId id="261" r:id="rId3"/>
    <p:sldId id="291" r:id="rId4"/>
    <p:sldId id="310" r:id="rId5"/>
    <p:sldId id="293" r:id="rId6"/>
    <p:sldId id="302" r:id="rId7"/>
    <p:sldId id="311" r:id="rId8"/>
    <p:sldId id="312" r:id="rId9"/>
    <p:sldId id="294" r:id="rId10"/>
    <p:sldId id="295" r:id="rId11"/>
    <p:sldId id="267" r:id="rId12"/>
    <p:sldId id="268" r:id="rId13"/>
  </p:sldIdLst>
  <p:sldSz cx="12192000" cy="6858000"/>
  <p:notesSz cx="6805613" cy="99393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8D6B57B-B917-483F-B153-18959EBDE627}">
  <a:tblStyle styleId="{28D6B57B-B917-483F-B153-18959EBDE62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4" autoAdjust="0"/>
    <p:restoredTop sz="86008" autoAdjust="0"/>
  </p:normalViewPr>
  <p:slideViewPr>
    <p:cSldViewPr snapToGrid="0">
      <p:cViewPr varScale="1">
        <p:scale>
          <a:sx n="60" d="100"/>
          <a:sy n="60" d="100"/>
        </p:scale>
        <p:origin x="92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9099" cy="4986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54939" y="0"/>
            <a:ext cx="2949099" cy="4986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422275" y="1243013"/>
            <a:ext cx="5961063" cy="33543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440647"/>
            <a:ext cx="2949099" cy="498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6675285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5" name="Shape 215"/>
          <p:cNvSpPr txBox="1">
            <a:spLocks noGrp="1"/>
          </p:cNvSpPr>
          <p:nvPr>
            <p:ph type="body" idx="1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Shape 216"/>
          <p:cNvSpPr txBox="1">
            <a:spLocks noGrp="1"/>
          </p:cNvSpPr>
          <p:nvPr>
            <p:ph type="sldNum" idx="12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762719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baseline="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754435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753221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44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09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 defTabSz="9509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defTabSz="9509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defTabSz="9509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defTabSz="9509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9509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9509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9509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9509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1F7E8DA0-DA08-423F-BB2E-7205DBA94C0C}" type="slidenum">
              <a:rPr lang="zh-TW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12</a:t>
            </a:fld>
            <a:endParaRPr lang="en-US" altLang="zh-TW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839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baseline="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477376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baseline="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55797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309845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baseline="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005747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baseline="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04538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baseline="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637833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baseline="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846891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baseline="0" dirty="0"/>
              <a:t>Short test</a:t>
            </a:r>
          </a:p>
          <a:p>
            <a:r>
              <a:rPr lang="en-US" altLang="zh-TW" baseline="0" dirty="0"/>
              <a:t>4.2.1: </a:t>
            </a:r>
            <a:r>
              <a:rPr lang="en-US" altLang="zh-TW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-0.59% -0.49% -0.68%</a:t>
            </a:r>
          </a:p>
          <a:p>
            <a:r>
              <a:rPr lang="en-US" altLang="zh-TW" baseline="0" dirty="0"/>
              <a:t>Test 2: </a:t>
            </a:r>
            <a:r>
              <a:rPr lang="en-US" altLang="zh-TW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-0.59% -0.50% -0.54%</a:t>
            </a:r>
            <a:endParaRPr lang="en-US" altLang="zh-TW" baseline="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33564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內容" type="obj">
  <p:cSld name="OBJEC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838200" y="995320"/>
            <a:ext cx="10515600" cy="5181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1_Blank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ftr" idx="11"/>
          </p:nvPr>
        </p:nvSpPr>
        <p:spPr>
          <a:xfrm>
            <a:off x="838200" y="6661150"/>
            <a:ext cx="5672138" cy="166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Picture with Caption">
  <p:cSld name="1_Picture with Caption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/>
          </p:cNvSpPr>
          <p:nvPr>
            <p:ph type="pic" idx="2"/>
          </p:nvPr>
        </p:nvSpPr>
        <p:spPr>
          <a:xfrm>
            <a:off x="5183188" y="1497221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839788" y="2567196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6" name="Shape 106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8" name="Shape 108"/>
          <p:cNvSpPr txBox="1">
            <a:spLocks noGrp="1"/>
          </p:cNvSpPr>
          <p:nvPr>
            <p:ph type="ftr" idx="11"/>
          </p:nvPr>
        </p:nvSpPr>
        <p:spPr>
          <a:xfrm>
            <a:off x="838200" y="6661150"/>
            <a:ext cx="5672138" cy="166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/>
              <a:t>按一下以編輯母片副標題樣式</a:t>
            </a:r>
          </a:p>
        </p:txBody>
      </p:sp>
      <p:sp>
        <p:nvSpPr>
          <p:cNvPr id="10" name="內容版面配置區 9"/>
          <p:cNvSpPr>
            <a:spLocks noGrp="1"/>
          </p:cNvSpPr>
          <p:nvPr>
            <p:ph sz="quarter" idx="10"/>
          </p:nvPr>
        </p:nvSpPr>
        <p:spPr>
          <a:xfrm>
            <a:off x="4178301" y="5895975"/>
            <a:ext cx="3822700" cy="552450"/>
          </a:xfrm>
        </p:spPr>
        <p:txBody>
          <a:bodyPr/>
          <a:lstStyle>
            <a:lvl1pPr>
              <a:buNone/>
              <a:defRPr sz="2000"/>
            </a:lvl1pPr>
          </a:lstStyle>
          <a:p>
            <a:pPr lvl="0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292806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 Slid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ctrTitle"/>
          </p:nvPr>
        </p:nvSpPr>
        <p:spPr>
          <a:xfrm>
            <a:off x="1524000" y="2472856"/>
            <a:ext cx="9144000" cy="1824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21" name="Shape 21"/>
          <p:cNvSpPr txBox="1">
            <a:spLocks noGrp="1"/>
          </p:cNvSpPr>
          <p:nvPr>
            <p:ph type="subTitle" idx="1"/>
          </p:nvPr>
        </p:nvSpPr>
        <p:spPr>
          <a:xfrm>
            <a:off x="1524000" y="4389187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8" name="圖片 7">
            <a:extLst>
              <a:ext uri="{FF2B5EF4-FFF2-40B4-BE49-F238E27FC236}">
                <a16:creationId xmlns="" xmlns:a16="http://schemas.microsoft.com/office/drawing/2014/main" id="{AD8A1BC9-10F0-4F0D-B80C-DF27A7CFF7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945" t="37078" r="4432" b="28005"/>
          <a:stretch/>
        </p:blipFill>
        <p:spPr>
          <a:xfrm>
            <a:off x="10162095" y="6486421"/>
            <a:ext cx="1994416" cy="29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785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838200" y="1319002"/>
            <a:ext cx="5181600" cy="4857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6172200" y="1319002"/>
            <a:ext cx="5181600" cy="4857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839788" y="0"/>
            <a:ext cx="10515600" cy="767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839788" y="1211827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2"/>
          </p:nvPr>
        </p:nvSpPr>
        <p:spPr>
          <a:xfrm>
            <a:off x="839788" y="2035739"/>
            <a:ext cx="5157787" cy="4153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3"/>
          </p:nvPr>
        </p:nvSpPr>
        <p:spPr>
          <a:xfrm>
            <a:off x="6172200" y="1211827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4"/>
          </p:nvPr>
        </p:nvSpPr>
        <p:spPr>
          <a:xfrm>
            <a:off x="6172200" y="2035739"/>
            <a:ext cx="5183188" cy="4153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Only">
  <p:cSld name="1_Title Only">
    <p:bg>
      <p:bgPr>
        <a:blipFill>
          <a:blip r:embed="rId2">
            <a:alphaModFix amt="62000"/>
          </a:blip>
          <a:stretch>
            <a:fillRect/>
          </a:stretch>
        </a:blip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839788" y="102364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5183188" y="155386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body" idx="2"/>
          </p:nvPr>
        </p:nvSpPr>
        <p:spPr>
          <a:xfrm>
            <a:off x="839788" y="262384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>
  <p:cSld name="Picture with Caption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/>
          </p:cNvSpPr>
          <p:nvPr>
            <p:ph type="pic" idx="2"/>
          </p:nvPr>
        </p:nvSpPr>
        <p:spPr>
          <a:xfrm>
            <a:off x="5183188" y="1497221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839788" y="2567196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840951" y="1009815"/>
            <a:ext cx="10529413" cy="55102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─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674" y="0"/>
            <a:ext cx="12192000" cy="764704"/>
          </a:xfrm>
          <a:prstGeom prst="rect">
            <a:avLst/>
          </a:prstGeom>
          <a:gradFill>
            <a:gsLst>
              <a:gs pos="0">
                <a:srgbClr val="284971"/>
              </a:gs>
              <a:gs pos="50000">
                <a:srgbClr val="3B6AA4"/>
              </a:gs>
              <a:gs pos="100000">
                <a:srgbClr val="4680C5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838200" y="995320"/>
            <a:ext cx="10515600" cy="5181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Shape 13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ftr" idx="11"/>
          </p:nvPr>
        </p:nvSpPr>
        <p:spPr>
          <a:xfrm>
            <a:off x="-1" y="6388136"/>
            <a:ext cx="10483361" cy="420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BB2777F1-FE81-4742-9348-B23F843221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/>
          <a:srcRect l="4945" t="37078" r="4432" b="28005"/>
          <a:stretch/>
        </p:blipFill>
        <p:spPr>
          <a:xfrm>
            <a:off x="10162095" y="6486421"/>
            <a:ext cx="1994416" cy="292869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80" r:id="rId12"/>
    <p:sldLayoutId id="2147483681" r:id="rId13"/>
  </p:sldLayoutIdLst>
  <p:hf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Excel_Worksheet2.xlsx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Excel_Worksheet1.xlsx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 txBox="1">
            <a:spLocks noGrp="1"/>
          </p:cNvSpPr>
          <p:nvPr>
            <p:ph type="ctrTitle"/>
          </p:nvPr>
        </p:nvSpPr>
        <p:spPr>
          <a:xfrm>
            <a:off x="1013790" y="1787744"/>
            <a:ext cx="10164417" cy="1824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/>
            <a:r>
              <a:rPr lang="en-US" altLang="zh-TW" sz="5000" dirty="0">
                <a:solidFill>
                  <a:schemeClr val="bg2"/>
                </a:solidFill>
                <a:ea typeface="新細明體" panose="02020500000000000000" pitchFamily="18" charset="-120"/>
              </a:rPr>
              <a:t>JVET-L0390</a:t>
            </a:r>
            <a:br>
              <a:rPr lang="en-US" altLang="zh-TW" sz="5000" dirty="0">
                <a:solidFill>
                  <a:schemeClr val="bg2"/>
                </a:solidFill>
                <a:ea typeface="新細明體" panose="02020500000000000000" pitchFamily="18" charset="-120"/>
              </a:rPr>
            </a:br>
            <a:r>
              <a:rPr lang="en-CA" altLang="zh-TW" sz="5000" dirty="0">
                <a:solidFill>
                  <a:schemeClr val="bg2"/>
                </a:solidFill>
              </a:rPr>
              <a:t>CE4-related: Simplification of Affine merge common codebase</a:t>
            </a:r>
            <a:endParaRPr sz="5000" i="0" u="none" strike="noStrike" cap="none" dirty="0">
              <a:solidFill>
                <a:schemeClr val="bg2"/>
              </a:solidFill>
              <a:sym typeface="Calibri"/>
            </a:endParaRPr>
          </a:p>
        </p:txBody>
      </p:sp>
      <p:sp>
        <p:nvSpPr>
          <p:cNvPr id="2" name="副標題 1"/>
          <p:cNvSpPr>
            <a:spLocks noGrp="1"/>
          </p:cNvSpPr>
          <p:nvPr>
            <p:ph type="subTitle" idx="1"/>
          </p:nvPr>
        </p:nvSpPr>
        <p:spPr>
          <a:xfrm>
            <a:off x="1523998" y="3976477"/>
            <a:ext cx="9144000" cy="1655762"/>
          </a:xfrm>
        </p:spPr>
        <p:txBody>
          <a:bodyPr/>
          <a:lstStyle/>
          <a:p>
            <a:r>
              <a:rPr lang="en-US" altLang="zh-TW" sz="3600" b="1" dirty="0">
                <a:solidFill>
                  <a:srgbClr val="28AECF"/>
                </a:solidFill>
                <a:ea typeface="新細明體" panose="02020500000000000000" pitchFamily="18" charset="-120"/>
              </a:rPr>
              <a:t>Yao-Jen Chang, Yu-</a:t>
            </a:r>
            <a:r>
              <a:rPr lang="en-US" altLang="zh-TW" sz="3600" b="1" dirty="0" err="1">
                <a:solidFill>
                  <a:srgbClr val="28AECF"/>
                </a:solidFill>
                <a:ea typeface="新細明體" panose="02020500000000000000" pitchFamily="18" charset="-120"/>
              </a:rPr>
              <a:t>Chiao</a:t>
            </a:r>
            <a:r>
              <a:rPr lang="en-US" altLang="zh-TW" sz="3600" b="1" dirty="0">
                <a:solidFill>
                  <a:srgbClr val="28AECF"/>
                </a:solidFill>
                <a:ea typeface="新細明體" panose="02020500000000000000" pitchFamily="18" charset="-120"/>
              </a:rPr>
              <a:t> Yang</a:t>
            </a:r>
          </a:p>
          <a:p>
            <a:endParaRPr lang="en-US" altLang="zh-TW" b="1" dirty="0">
              <a:solidFill>
                <a:srgbClr val="28AECF"/>
              </a:solidFill>
              <a:ea typeface="新細明體" panose="02020500000000000000" pitchFamily="18" charset="-120"/>
            </a:endParaRPr>
          </a:p>
          <a:p>
            <a:r>
              <a:rPr lang="en-CA" altLang="zh-TW" dirty="0"/>
              <a:t>Macao</a:t>
            </a:r>
            <a:r>
              <a:rPr lang="en-US" altLang="zh-TW" dirty="0">
                <a:ea typeface="新細明體" panose="02020500000000000000" pitchFamily="18" charset="-120"/>
              </a:rPr>
              <a:t>, </a:t>
            </a:r>
            <a:r>
              <a:rPr lang="en-CA" altLang="zh-TW" dirty="0"/>
              <a:t>China</a:t>
            </a:r>
          </a:p>
          <a:p>
            <a:r>
              <a:rPr lang="en-US" altLang="zh-TW" dirty="0">
                <a:ea typeface="新細明體" panose="02020500000000000000" pitchFamily="18" charset="-120"/>
              </a:rPr>
              <a:t>Oct. 2018</a:t>
            </a:r>
            <a:endParaRPr lang="zh-TW" altLang="en-US" dirty="0">
              <a:ea typeface="新細明體" panose="02020500000000000000" pitchFamily="18" charset="-120"/>
            </a:endParaRPr>
          </a:p>
          <a:p>
            <a:endParaRPr lang="zh-TW" altLang="en-US" dirty="0">
              <a:solidFill>
                <a:srgbClr val="28AECF"/>
              </a:solidFill>
              <a:ea typeface="新細明體" panose="02020500000000000000" pitchFamily="18" charset="-120"/>
            </a:endParaRPr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Summary of LB results</a:t>
            </a:r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10</a:t>
            </a:fld>
            <a:endParaRPr lang="en-US"/>
          </a:p>
        </p:txBody>
      </p:sp>
      <p:graphicFrame>
        <p:nvGraphicFramePr>
          <p:cNvPr id="8" name="物件 7">
            <a:extLst>
              <a:ext uri="{FF2B5EF4-FFF2-40B4-BE49-F238E27FC236}">
                <a16:creationId xmlns="" xmlns:a16="http://schemas.microsoft.com/office/drawing/2014/main" id="{5F19EF28-F88C-4492-B1CF-B000C90F98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7480224"/>
              </p:ext>
            </p:extLst>
          </p:nvPr>
        </p:nvGraphicFramePr>
        <p:xfrm>
          <a:off x="197612" y="1133723"/>
          <a:ext cx="11796775" cy="37707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Worksheet" r:id="rId5" imgW="5918052" imgH="1892491" progId="Excel.Sheet.12">
                  <p:embed/>
                </p:oleObj>
              </mc:Choice>
              <mc:Fallback>
                <p:oleObj name="Worksheet" r:id="rId5" imgW="5918052" imgH="1892491" progId="Excel.Sheet.12">
                  <p:embed/>
                  <p:pic>
                    <p:nvPicPr>
                      <p:cNvPr id="8" name="物件 7">
                        <a:extLst>
                          <a:ext uri="{FF2B5EF4-FFF2-40B4-BE49-F238E27FC236}">
                            <a16:creationId xmlns="" xmlns:a16="http://schemas.microsoft.com/office/drawing/2014/main" id="{5F19EF28-F88C-4492-B1CF-B000C90F98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7612" y="1133723"/>
                        <a:ext cx="11796775" cy="37707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字版面配置區 2">
            <a:extLst>
              <a:ext uri="{FF2B5EF4-FFF2-40B4-BE49-F238E27FC236}">
                <a16:creationId xmlns="" xmlns:a16="http://schemas.microsoft.com/office/drawing/2014/main" id="{404B2CB6-3555-4D8D-926D-BA0E34BB2B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8758" y="5273527"/>
            <a:ext cx="11418506" cy="1387303"/>
          </a:xfrm>
        </p:spPr>
        <p:txBody>
          <a:bodyPr/>
          <a:lstStyle/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1800" dirty="0"/>
              <a:t>Test 4.2.1: Affine merge common base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1800" dirty="0"/>
              <a:t>Test 4.2.2.e: Potential candidates: inherited (2) + constructed (6) + removal of comparisons &amp; scaling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1800" dirty="0"/>
              <a:t>Test 4.2.5.a: Potential candidates: inherited (5) + constructed (10) + removal of comparisons &amp; scaling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endParaRPr lang="en-US" altLang="zh-TW" sz="1800" dirty="0"/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endParaRPr lang="en-US" altLang="zh-TW" sz="1600" dirty="0"/>
          </a:p>
        </p:txBody>
      </p:sp>
    </p:spTree>
    <p:extLst>
      <p:ext uri="{BB962C8B-B14F-4D97-AF65-F5344CB8AC3E}">
        <p14:creationId xmlns:p14="http://schemas.microsoft.com/office/powerpoint/2010/main" val="35727883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48159" y="1142575"/>
            <a:ext cx="11295681" cy="5170544"/>
          </a:xfrm>
        </p:spPr>
        <p:txBody>
          <a:bodyPr/>
          <a:lstStyle/>
          <a:p>
            <a:r>
              <a:rPr lang="en-US" altLang="zh-TW" sz="2400" dirty="0"/>
              <a:t>This contribution proposes several modifications to simplify the Affine merge list construction</a:t>
            </a:r>
          </a:p>
          <a:p>
            <a:r>
              <a:rPr lang="en-US" altLang="zh-TW" sz="2400" dirty="0"/>
              <a:t>Gain is kept the same as Affine common base (CE4.2.1) with much lower complexity</a:t>
            </a:r>
          </a:p>
          <a:p>
            <a:pPr marL="533400" lvl="1" indent="0">
              <a:buNone/>
            </a:pPr>
            <a:endParaRPr lang="en-US" altLang="zh-TW" dirty="0"/>
          </a:p>
          <a:p>
            <a:r>
              <a:rPr lang="en-US" altLang="zh-TW" sz="2400" dirty="0" smtClean="0"/>
              <a:t>On </a:t>
            </a:r>
            <a:r>
              <a:rPr lang="en-US" altLang="zh-TW" sz="2400" dirty="0"/>
              <a:t>constructed aspect: </a:t>
            </a:r>
          </a:p>
          <a:p>
            <a:pPr lvl="1"/>
            <a:r>
              <a:rPr lang="en-US" altLang="zh-TW" dirty="0"/>
              <a:t>Compared to CE4.2.2.e, </a:t>
            </a:r>
            <a:r>
              <a:rPr lang="en-US" altLang="zh-TW" dirty="0" smtClean="0"/>
              <a:t>4.2.6.d</a:t>
            </a:r>
            <a:endParaRPr lang="en-US" altLang="zh-TW" dirty="0"/>
          </a:p>
          <a:p>
            <a:pPr lvl="2"/>
            <a:r>
              <a:rPr lang="en-US" altLang="zh-TW" sz="2400" dirty="0" smtClean="0"/>
              <a:t>Similarity: use less candidates than CE4.2.1 does</a:t>
            </a:r>
          </a:p>
          <a:p>
            <a:pPr lvl="2"/>
            <a:r>
              <a:rPr lang="en-US" altLang="zh-TW" sz="2400" dirty="0" smtClean="0"/>
              <a:t>Difference: </a:t>
            </a:r>
            <a:r>
              <a:rPr lang="en-US" altLang="zh-TW" sz="2400" dirty="0" smtClean="0">
                <a:solidFill>
                  <a:srgbClr val="FF0000"/>
                </a:solidFill>
              </a:rPr>
              <a:t>first M </a:t>
            </a:r>
            <a:r>
              <a:rPr lang="en-US" altLang="zh-TW" sz="2400" dirty="0">
                <a:solidFill>
                  <a:srgbClr val="FF0000"/>
                </a:solidFill>
              </a:rPr>
              <a:t>available </a:t>
            </a:r>
            <a:r>
              <a:rPr lang="en-US" altLang="zh-TW" sz="2400" dirty="0" err="1">
                <a:solidFill>
                  <a:srgbClr val="FF0000"/>
                </a:solidFill>
              </a:rPr>
              <a:t>cands</a:t>
            </a:r>
            <a:r>
              <a:rPr lang="en-US" altLang="zh-TW" sz="2400" dirty="0">
                <a:solidFill>
                  <a:srgbClr val="FF0000"/>
                </a:solidFill>
              </a:rPr>
              <a:t> selected from 6-param, and </a:t>
            </a:r>
            <a:r>
              <a:rPr lang="en-US" altLang="zh-TW" sz="2400" dirty="0" smtClean="0">
                <a:solidFill>
                  <a:srgbClr val="FF0000"/>
                </a:solidFill>
              </a:rPr>
              <a:t>first N </a:t>
            </a:r>
            <a:r>
              <a:rPr lang="en-US" altLang="zh-TW" sz="2400" dirty="0">
                <a:solidFill>
                  <a:srgbClr val="FF0000"/>
                </a:solidFill>
              </a:rPr>
              <a:t>available </a:t>
            </a:r>
            <a:r>
              <a:rPr lang="en-US" altLang="zh-TW" sz="2400" dirty="0" err="1">
                <a:solidFill>
                  <a:srgbClr val="FF0000"/>
                </a:solidFill>
              </a:rPr>
              <a:t>cands</a:t>
            </a:r>
            <a:r>
              <a:rPr lang="en-US" altLang="zh-TW" sz="2400" dirty="0">
                <a:solidFill>
                  <a:srgbClr val="FF0000"/>
                </a:solidFill>
              </a:rPr>
              <a:t> selected from </a:t>
            </a:r>
            <a:r>
              <a:rPr lang="en-US" altLang="zh-TW" sz="2400" dirty="0" smtClean="0">
                <a:solidFill>
                  <a:srgbClr val="FF0000"/>
                </a:solidFill>
              </a:rPr>
              <a:t>4-param</a:t>
            </a:r>
          </a:p>
          <a:p>
            <a:endParaRPr lang="en-US" altLang="zh-TW" sz="2400" dirty="0" smtClean="0">
              <a:solidFill>
                <a:srgbClr val="FF0000"/>
              </a:solidFill>
            </a:endParaRPr>
          </a:p>
          <a:p>
            <a:r>
              <a:rPr lang="en-US" altLang="zh-TW" sz="2400" dirty="0" smtClean="0">
                <a:solidFill>
                  <a:srgbClr val="08088E"/>
                </a:solidFill>
              </a:rPr>
              <a:t>Thank </a:t>
            </a:r>
            <a:r>
              <a:rPr lang="en-US" altLang="zh-TW" sz="2400" dirty="0" err="1" smtClean="0">
                <a:solidFill>
                  <a:srgbClr val="08088E"/>
                </a:solidFill>
              </a:rPr>
              <a:t>MediaTek</a:t>
            </a:r>
            <a:r>
              <a:rPr lang="en-US" altLang="zh-TW" sz="2400" dirty="0" smtClean="0">
                <a:solidFill>
                  <a:srgbClr val="08088E"/>
                </a:solidFill>
              </a:rPr>
              <a:t> for crosschecking!</a:t>
            </a:r>
            <a:endParaRPr lang="en-US" altLang="zh-TW" sz="2400" dirty="0">
              <a:solidFill>
                <a:srgbClr val="08088E"/>
              </a:solidFill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5277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標題 3"/>
          <p:cNvSpPr>
            <a:spLocks noGrp="1"/>
          </p:cNvSpPr>
          <p:nvPr>
            <p:ph type="ctrTitle"/>
          </p:nvPr>
        </p:nvSpPr>
        <p:spPr>
          <a:xfrm>
            <a:off x="1524000" y="2054226"/>
            <a:ext cx="9144000" cy="2257425"/>
          </a:xfrm>
        </p:spPr>
        <p:txBody>
          <a:bodyPr/>
          <a:lstStyle/>
          <a:p>
            <a:pPr algn="ctr"/>
            <a:r>
              <a:rPr lang="en-US" altLang="zh-TW" sz="7200" dirty="0">
                <a:solidFill>
                  <a:schemeClr val="bg2"/>
                </a:solidFill>
                <a:ea typeface="新細明體" panose="02020500000000000000" pitchFamily="18" charset="-120"/>
              </a:rPr>
              <a:t>Thank you.</a:t>
            </a:r>
            <a:endParaRPr lang="zh-TW" altLang="en-US" sz="7200" dirty="0">
              <a:solidFill>
                <a:schemeClr val="bg2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46712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Affine merge candidates in CE4.2.1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92481" y="1259981"/>
            <a:ext cx="11129010" cy="5181643"/>
          </a:xfrm>
        </p:spPr>
        <p:txBody>
          <a:bodyPr/>
          <a:lstStyle/>
          <a:p>
            <a:pPr marL="457200" lvl="1" indent="-406400">
              <a:lnSpc>
                <a:spcPct val="100000"/>
              </a:lnSpc>
              <a:spcBef>
                <a:spcPts val="1000"/>
              </a:spcBef>
              <a:buSzPts val="2800"/>
            </a:pPr>
            <a:r>
              <a:rPr lang="en-US" altLang="zh-TW" sz="3200" dirty="0"/>
              <a:t>CE4.2.1 : Affine merge common base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3200" dirty="0"/>
              <a:t>Inherited candidates:</a:t>
            </a:r>
          </a:p>
          <a:p>
            <a:pPr lvl="2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2800" dirty="0"/>
              <a:t>{L, A, AR, LB, AL}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3200" dirty="0"/>
              <a:t>Constructed candidates:</a:t>
            </a:r>
          </a:p>
          <a:p>
            <a:pPr lvl="2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2800" dirty="0"/>
              <a:t>6-param Affine model: {CP1, CP2, CP3}</a:t>
            </a:r>
            <a:r>
              <a:rPr lang="zh-TW" altLang="en-US" sz="2800" dirty="0"/>
              <a:t>、</a:t>
            </a:r>
            <a:r>
              <a:rPr lang="en-US" altLang="zh-TW" sz="2800" dirty="0"/>
              <a:t>{CP1, CP2, CP4}</a:t>
            </a:r>
            <a:r>
              <a:rPr lang="zh-TW" altLang="en-US" sz="2800" dirty="0"/>
              <a:t>、</a:t>
            </a:r>
            <a:r>
              <a:rPr lang="en-US" altLang="zh-TW" sz="2800" dirty="0"/>
              <a:t>{CP1, CP3, CP4}</a:t>
            </a:r>
            <a:r>
              <a:rPr lang="zh-TW" altLang="en-US" sz="2800" dirty="0"/>
              <a:t>、</a:t>
            </a:r>
            <a:r>
              <a:rPr lang="en-US" altLang="zh-TW" sz="2800" dirty="0"/>
              <a:t>{CP2, CP3, CP4}</a:t>
            </a:r>
          </a:p>
          <a:p>
            <a:pPr lvl="2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2800" dirty="0"/>
              <a:t>4-param Affine model: {CP1, CP2}</a:t>
            </a:r>
            <a:r>
              <a:rPr lang="zh-TW" altLang="en-US" sz="2800" dirty="0"/>
              <a:t>、</a:t>
            </a:r>
            <a:r>
              <a:rPr lang="en-US" altLang="zh-TW" sz="2800" dirty="0"/>
              <a:t>{CP2, CP3}</a:t>
            </a:r>
            <a:r>
              <a:rPr lang="zh-TW" altLang="en-US" sz="2800" dirty="0"/>
              <a:t>、</a:t>
            </a:r>
            <a:r>
              <a:rPr lang="en-US" altLang="zh-TW" sz="2800" dirty="0"/>
              <a:t>{CP1, CP4}</a:t>
            </a:r>
            <a:r>
              <a:rPr lang="zh-TW" altLang="en-US" sz="2800" dirty="0"/>
              <a:t>、</a:t>
            </a:r>
            <a:r>
              <a:rPr lang="en-US" altLang="zh-TW" sz="2800" dirty="0"/>
              <a:t>{CP1, CP3}</a:t>
            </a:r>
            <a:r>
              <a:rPr lang="zh-TW" altLang="en-US" sz="2800" dirty="0"/>
              <a:t>、</a:t>
            </a:r>
            <a:r>
              <a:rPr lang="en-US" altLang="zh-TW" sz="2800" dirty="0"/>
              <a:t>{CP2, CP4}</a:t>
            </a:r>
            <a:r>
              <a:rPr lang="zh-TW" altLang="en-US" sz="2800" dirty="0"/>
              <a:t>、</a:t>
            </a:r>
            <a:r>
              <a:rPr lang="en-US" altLang="zh-TW" sz="2800" dirty="0"/>
              <a:t>{CP3, CP4}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3200" dirty="0"/>
              <a:t>Candidate comparisons between all candidates</a:t>
            </a:r>
          </a:p>
          <a:p>
            <a:pPr lvl="2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endParaRPr lang="en-US" altLang="zh-TW" sz="2800" dirty="0"/>
          </a:p>
          <a:p>
            <a:pPr marL="50800" indent="0">
              <a:lnSpc>
                <a:spcPct val="100000"/>
              </a:lnSpc>
              <a:buSzPct val="80000"/>
              <a:buNone/>
            </a:pPr>
            <a:endParaRPr lang="en-US" altLang="zh-TW" sz="3600" dirty="0"/>
          </a:p>
          <a:p>
            <a:pPr marL="50800" indent="0">
              <a:lnSpc>
                <a:spcPct val="100000"/>
              </a:lnSpc>
              <a:buSzPct val="80000"/>
              <a:buNone/>
            </a:pPr>
            <a:endParaRPr lang="en-US" altLang="zh-TW" sz="3600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</a:t>
            </a:fld>
            <a:endParaRPr lang="en-US"/>
          </a:p>
        </p:txBody>
      </p:sp>
      <p:grpSp>
        <p:nvGrpSpPr>
          <p:cNvPr id="18" name="群組 17">
            <a:extLst>
              <a:ext uri="{FF2B5EF4-FFF2-40B4-BE49-F238E27FC236}">
                <a16:creationId xmlns="" xmlns:a16="http://schemas.microsoft.com/office/drawing/2014/main" id="{4D95EAAA-179E-48F4-ACE4-D7B364BCFA27}"/>
              </a:ext>
            </a:extLst>
          </p:cNvPr>
          <p:cNvGrpSpPr/>
          <p:nvPr/>
        </p:nvGrpSpPr>
        <p:grpSpPr>
          <a:xfrm>
            <a:off x="9159292" y="876822"/>
            <a:ext cx="2807918" cy="2421769"/>
            <a:chOff x="9159292" y="876822"/>
            <a:chExt cx="2807918" cy="2421769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D49F00A8-FB37-428A-82D6-744FF6483EAC}"/>
                </a:ext>
              </a:extLst>
            </p:cNvPr>
            <p:cNvSpPr/>
            <p:nvPr/>
          </p:nvSpPr>
          <p:spPr>
            <a:xfrm>
              <a:off x="9605010" y="1272507"/>
              <a:ext cx="1916482" cy="16252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C2363DD5-538B-4F8B-A73C-11820D4F2B98}"/>
                </a:ext>
              </a:extLst>
            </p:cNvPr>
            <p:cNvSpPr/>
            <p:nvPr/>
          </p:nvSpPr>
          <p:spPr>
            <a:xfrm>
              <a:off x="11088300" y="876822"/>
              <a:ext cx="433192" cy="4008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/>
                <a:t>A</a:t>
              </a:r>
              <a:endParaRPr lang="zh-TW" altLang="en-US" dirty="0"/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5F736404-18BC-4F53-9351-76AB9EC70BD9}"/>
                </a:ext>
              </a:extLst>
            </p:cNvPr>
            <p:cNvSpPr/>
            <p:nvPr/>
          </p:nvSpPr>
          <p:spPr>
            <a:xfrm>
              <a:off x="9159292" y="876822"/>
              <a:ext cx="433192" cy="4008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/>
                <a:t>AL</a:t>
              </a:r>
              <a:endParaRPr lang="zh-TW" altLang="en-US" dirty="0"/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3D5112C8-6664-48C9-A890-D72CA15BF365}"/>
                </a:ext>
              </a:extLst>
            </p:cNvPr>
            <p:cNvSpPr/>
            <p:nvPr/>
          </p:nvSpPr>
          <p:spPr>
            <a:xfrm>
              <a:off x="9159292" y="2496927"/>
              <a:ext cx="433192" cy="4008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/>
                <a:t>L</a:t>
              </a:r>
              <a:endParaRPr lang="zh-TW" altLang="en-US" dirty="0"/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1B7C2CD1-1355-4B12-A778-63559D12438C}"/>
                </a:ext>
              </a:extLst>
            </p:cNvPr>
            <p:cNvSpPr/>
            <p:nvPr/>
          </p:nvSpPr>
          <p:spPr>
            <a:xfrm>
              <a:off x="11534018" y="876822"/>
              <a:ext cx="433192" cy="4008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/>
                <a:t>AR</a:t>
              </a:r>
              <a:endParaRPr lang="zh-TW" altLang="en-US" dirty="0"/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31C9FDBF-A08A-42FB-AE6F-9471CE0B213D}"/>
                </a:ext>
              </a:extLst>
            </p:cNvPr>
            <p:cNvSpPr/>
            <p:nvPr/>
          </p:nvSpPr>
          <p:spPr>
            <a:xfrm>
              <a:off x="9159292" y="2897759"/>
              <a:ext cx="433192" cy="4008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/>
                <a:t>LB</a:t>
              </a:r>
              <a:endParaRPr lang="zh-TW" altLang="en-US" dirty="0"/>
            </a:p>
          </p:txBody>
        </p:sp>
        <p:sp>
          <p:nvSpPr>
            <p:cNvPr id="14" name="文字方塊 13">
              <a:extLst>
                <a:ext uri="{FF2B5EF4-FFF2-40B4-BE49-F238E27FC236}">
                  <a16:creationId xmlns="" xmlns:a16="http://schemas.microsoft.com/office/drawing/2014/main" id="{9D663AE4-4493-4653-9530-65845ACE382D}"/>
                </a:ext>
              </a:extLst>
            </p:cNvPr>
            <p:cNvSpPr txBox="1"/>
            <p:nvPr/>
          </p:nvSpPr>
          <p:spPr>
            <a:xfrm>
              <a:off x="9605010" y="1272507"/>
              <a:ext cx="5341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CP1</a:t>
              </a:r>
              <a:endParaRPr lang="zh-TW" altLang="en-US" b="1" dirty="0"/>
            </a:p>
          </p:txBody>
        </p:sp>
        <p:sp>
          <p:nvSpPr>
            <p:cNvPr id="15" name="文字方塊 14">
              <a:extLst>
                <a:ext uri="{FF2B5EF4-FFF2-40B4-BE49-F238E27FC236}">
                  <a16:creationId xmlns="" xmlns:a16="http://schemas.microsoft.com/office/drawing/2014/main" id="{C0671527-174E-452B-A17A-EE9057B26925}"/>
                </a:ext>
              </a:extLst>
            </p:cNvPr>
            <p:cNvSpPr txBox="1"/>
            <p:nvPr/>
          </p:nvSpPr>
          <p:spPr>
            <a:xfrm>
              <a:off x="10987370" y="2526416"/>
              <a:ext cx="5341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CP4</a:t>
              </a:r>
              <a:endParaRPr lang="zh-TW" altLang="en-US" b="1" dirty="0"/>
            </a:p>
          </p:txBody>
        </p:sp>
        <p:sp>
          <p:nvSpPr>
            <p:cNvPr id="16" name="文字方塊 15">
              <a:extLst>
                <a:ext uri="{FF2B5EF4-FFF2-40B4-BE49-F238E27FC236}">
                  <a16:creationId xmlns="" xmlns:a16="http://schemas.microsoft.com/office/drawing/2014/main" id="{4B2A8265-52EB-43AF-90A0-C14CAE69BC92}"/>
                </a:ext>
              </a:extLst>
            </p:cNvPr>
            <p:cNvSpPr txBox="1"/>
            <p:nvPr/>
          </p:nvSpPr>
          <p:spPr>
            <a:xfrm>
              <a:off x="9587620" y="2548498"/>
              <a:ext cx="5341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CP3</a:t>
              </a:r>
              <a:endParaRPr lang="zh-TW" altLang="en-US" b="1" dirty="0"/>
            </a:p>
          </p:txBody>
        </p:sp>
        <p:sp>
          <p:nvSpPr>
            <p:cNvPr id="17" name="文字方塊 16">
              <a:extLst>
                <a:ext uri="{FF2B5EF4-FFF2-40B4-BE49-F238E27FC236}">
                  <a16:creationId xmlns="" xmlns:a16="http://schemas.microsoft.com/office/drawing/2014/main" id="{8881EEA4-9607-49F4-BCD3-917BC39BA4DD}"/>
                </a:ext>
              </a:extLst>
            </p:cNvPr>
            <p:cNvSpPr txBox="1"/>
            <p:nvPr/>
          </p:nvSpPr>
          <p:spPr>
            <a:xfrm>
              <a:off x="10987371" y="1278937"/>
              <a:ext cx="5341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CP2</a:t>
              </a:r>
              <a:endParaRPr lang="zh-TW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900875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The proposed modifications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56693" y="937509"/>
            <a:ext cx="8466673" cy="2954007"/>
          </a:xfrm>
        </p:spPr>
        <p:txBody>
          <a:bodyPr/>
          <a:lstStyle/>
          <a:p>
            <a:pPr marL="457200" lvl="1" indent="-406400">
              <a:lnSpc>
                <a:spcPct val="100000"/>
              </a:lnSpc>
              <a:spcBef>
                <a:spcPts val="1000"/>
              </a:spcBef>
              <a:buSzPts val="2800"/>
            </a:pPr>
            <a:r>
              <a:rPr lang="en-US" altLang="zh-TW" sz="2800" dirty="0"/>
              <a:t>On top of Affine merge common base (CE4.2.1)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2800" dirty="0"/>
              <a:t>Inherited candidates: Select only 1 candidate from each spatial area (left, above-right, above-left)</a:t>
            </a:r>
          </a:p>
          <a:p>
            <a:pPr lvl="2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2400" dirty="0"/>
              <a:t>Candidate comparisons to the first two </a:t>
            </a:r>
            <a:r>
              <a:rPr lang="en-US" altLang="zh-TW" sz="2400" dirty="0" err="1"/>
              <a:t>cand</a:t>
            </a:r>
            <a:r>
              <a:rPr lang="en-US" altLang="zh-TW" sz="2400" dirty="0"/>
              <a:t>. Are applied to the above-left spatial blocks</a:t>
            </a:r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3</a:t>
            </a:fld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F1C9470-4416-4B45-87BF-BFEB37FCB41B}"/>
              </a:ext>
            </a:extLst>
          </p:cNvPr>
          <p:cNvSpPr/>
          <p:nvPr/>
        </p:nvSpPr>
        <p:spPr>
          <a:xfrm>
            <a:off x="9657568" y="1573132"/>
            <a:ext cx="1916482" cy="16252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901CDDB-7390-4538-80B7-2DE7F4B7DFC1}"/>
              </a:ext>
            </a:extLst>
          </p:cNvPr>
          <p:cNvSpPr/>
          <p:nvPr/>
        </p:nvSpPr>
        <p:spPr>
          <a:xfrm>
            <a:off x="11140858" y="1177447"/>
            <a:ext cx="433192" cy="400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A</a:t>
            </a:r>
            <a:endParaRPr lang="zh-TW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6FBFAAE-83F2-430C-A611-F9434D25F4C6}"/>
              </a:ext>
            </a:extLst>
          </p:cNvPr>
          <p:cNvSpPr/>
          <p:nvPr/>
        </p:nvSpPr>
        <p:spPr>
          <a:xfrm>
            <a:off x="9211850" y="1177447"/>
            <a:ext cx="433192" cy="400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/>
              <a:t>AL0</a:t>
            </a:r>
            <a:endParaRPr lang="zh-TW" altLang="en-US" sz="1100" dirty="0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6FE849A-FC35-4A61-8F60-207BF38236D3}"/>
              </a:ext>
            </a:extLst>
          </p:cNvPr>
          <p:cNvSpPr/>
          <p:nvPr/>
        </p:nvSpPr>
        <p:spPr>
          <a:xfrm>
            <a:off x="9211850" y="2797552"/>
            <a:ext cx="433192" cy="400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L</a:t>
            </a:r>
            <a:endParaRPr lang="zh-TW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17A786C3-B95B-4CDC-9CA4-9D6A085277F5}"/>
              </a:ext>
            </a:extLst>
          </p:cNvPr>
          <p:cNvSpPr/>
          <p:nvPr/>
        </p:nvSpPr>
        <p:spPr>
          <a:xfrm>
            <a:off x="11586576" y="1177447"/>
            <a:ext cx="433192" cy="400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AR</a:t>
            </a:r>
            <a:endParaRPr lang="zh-TW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EFF55E94-6FD8-4B42-A1E2-B60CF054F843}"/>
              </a:ext>
            </a:extLst>
          </p:cNvPr>
          <p:cNvSpPr/>
          <p:nvPr/>
        </p:nvSpPr>
        <p:spPr>
          <a:xfrm>
            <a:off x="9657568" y="1177447"/>
            <a:ext cx="433192" cy="400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/>
              <a:t>AL1</a:t>
            </a:r>
            <a:endParaRPr lang="zh-TW" altLang="en-US" sz="1100" dirty="0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B9C53220-09B0-4B93-902A-0FBBFCCA3154}"/>
              </a:ext>
            </a:extLst>
          </p:cNvPr>
          <p:cNvSpPr/>
          <p:nvPr/>
        </p:nvSpPr>
        <p:spPr>
          <a:xfrm>
            <a:off x="9211850" y="1608479"/>
            <a:ext cx="433192" cy="400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/>
              <a:t>AL2</a:t>
            </a:r>
            <a:endParaRPr lang="zh-TW" altLang="en-US" sz="1100" dirty="0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AF2B355F-E993-4EB6-9A2D-DC79AEDEC969}"/>
              </a:ext>
            </a:extLst>
          </p:cNvPr>
          <p:cNvSpPr/>
          <p:nvPr/>
        </p:nvSpPr>
        <p:spPr>
          <a:xfrm>
            <a:off x="9211850" y="3198384"/>
            <a:ext cx="433192" cy="400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LB</a:t>
            </a:r>
            <a:endParaRPr lang="zh-TW" altLang="en-US" dirty="0"/>
          </a:p>
        </p:txBody>
      </p:sp>
      <p:sp>
        <p:nvSpPr>
          <p:cNvPr id="14" name="文字版面配置區 2">
            <a:extLst>
              <a:ext uri="{FF2B5EF4-FFF2-40B4-BE49-F238E27FC236}">
                <a16:creationId xmlns="" xmlns:a16="http://schemas.microsoft.com/office/drawing/2014/main" id="{DB7DA80D-DF69-43AC-A694-BB7D97C007E9}"/>
              </a:ext>
            </a:extLst>
          </p:cNvPr>
          <p:cNvSpPr txBox="1">
            <a:spLocks/>
          </p:cNvSpPr>
          <p:nvPr/>
        </p:nvSpPr>
        <p:spPr>
          <a:xfrm>
            <a:off x="356693" y="4025637"/>
            <a:ext cx="11123342" cy="2136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2800" dirty="0"/>
              <a:t>6-param constructed candidates: Select M candidates </a:t>
            </a:r>
            <a:r>
              <a:rPr lang="en-US" altLang="zh-TW" sz="2800" dirty="0">
                <a:solidFill>
                  <a:srgbClr val="FF0000"/>
                </a:solidFill>
              </a:rPr>
              <a:t>(M &lt; 4)</a:t>
            </a:r>
          </a:p>
          <a:p>
            <a:pPr lvl="2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2400" dirty="0"/>
              <a:t>Candidate comparisons to the first 6-param constructed </a:t>
            </a:r>
            <a:r>
              <a:rPr lang="en-US" altLang="zh-TW" sz="2400" dirty="0" err="1"/>
              <a:t>cand</a:t>
            </a:r>
            <a:r>
              <a:rPr lang="en-US" altLang="zh-TW" sz="2400" dirty="0"/>
              <a:t>.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2800" dirty="0"/>
              <a:t>4-param constructed candidates: Select N candidates </a:t>
            </a:r>
            <a:r>
              <a:rPr lang="en-US" altLang="zh-TW" sz="2800" dirty="0">
                <a:solidFill>
                  <a:srgbClr val="FF0000"/>
                </a:solidFill>
              </a:rPr>
              <a:t>(N &lt; 6)</a:t>
            </a:r>
          </a:p>
          <a:p>
            <a:pPr lvl="2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2400" dirty="0"/>
              <a:t>Candidate comparisons to the first 4-param constructed </a:t>
            </a:r>
            <a:r>
              <a:rPr lang="en-US" altLang="zh-TW" sz="2400" dirty="0" err="1"/>
              <a:t>cand</a:t>
            </a:r>
            <a:r>
              <a:rPr lang="en-US" altLang="zh-TW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9502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</p:spPr>
        <p:txBody>
          <a:bodyPr/>
          <a:lstStyle/>
          <a:p>
            <a:r>
              <a:rPr lang="en-US" altLang="zh-TW" dirty="0" smtClean="0"/>
              <a:t>Comparisons on constructed MV derivations</a:t>
            </a:r>
            <a:endParaRPr lang="zh-TW" altLang="en-US" dirty="0"/>
          </a:p>
        </p:txBody>
      </p:sp>
      <p:sp>
        <p:nvSpPr>
          <p:cNvPr id="7" name="Rectangle 6"/>
          <p:cNvSpPr/>
          <p:nvPr/>
        </p:nvSpPr>
        <p:spPr>
          <a:xfrm>
            <a:off x="2275367" y="1049942"/>
            <a:ext cx="1339702" cy="7761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Get MV information of each CP</a:t>
            </a:r>
            <a:endParaRPr lang="zh-TW" altLang="en-US" dirty="0"/>
          </a:p>
        </p:txBody>
      </p:sp>
      <p:sp>
        <p:nvSpPr>
          <p:cNvPr id="8" name="Rectangle 7"/>
          <p:cNvSpPr/>
          <p:nvPr/>
        </p:nvSpPr>
        <p:spPr>
          <a:xfrm>
            <a:off x="2025500" y="2051515"/>
            <a:ext cx="1839433" cy="6145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Start for each constructed </a:t>
            </a:r>
            <a:r>
              <a:rPr lang="en-US" altLang="zh-TW" dirty="0" err="1" smtClean="0"/>
              <a:t>cand</a:t>
            </a:r>
            <a:r>
              <a:rPr lang="en-US" altLang="zh-TW" dirty="0" smtClean="0"/>
              <a:t>.</a:t>
            </a:r>
            <a:endParaRPr lang="zh-TW" altLang="en-US" dirty="0"/>
          </a:p>
        </p:txBody>
      </p:sp>
      <p:sp>
        <p:nvSpPr>
          <p:cNvPr id="12" name="Rectangle 11"/>
          <p:cNvSpPr/>
          <p:nvPr/>
        </p:nvSpPr>
        <p:spPr>
          <a:xfrm>
            <a:off x="2025500" y="6059754"/>
            <a:ext cx="1839433" cy="4925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CPMV derivation</a:t>
            </a:r>
            <a:endParaRPr lang="zh-TW" altLang="en-US" dirty="0"/>
          </a:p>
        </p:txBody>
      </p:sp>
      <p:cxnSp>
        <p:nvCxnSpPr>
          <p:cNvPr id="14" name="Straight Arrow Connector 13"/>
          <p:cNvCxnSpPr>
            <a:stCxn id="7" idx="2"/>
            <a:endCxn id="8" idx="0"/>
          </p:cNvCxnSpPr>
          <p:nvPr/>
        </p:nvCxnSpPr>
        <p:spPr>
          <a:xfrm flipH="1">
            <a:off x="2945217" y="1826119"/>
            <a:ext cx="1" cy="2253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8" idx="2"/>
            <a:endCxn id="41" idx="0"/>
          </p:cNvCxnSpPr>
          <p:nvPr/>
        </p:nvCxnSpPr>
        <p:spPr>
          <a:xfrm flipH="1">
            <a:off x="2945216" y="2666091"/>
            <a:ext cx="1" cy="2253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Elbow Connector 36"/>
          <p:cNvCxnSpPr>
            <a:stCxn id="41" idx="1"/>
            <a:endCxn id="8" idx="1"/>
          </p:cNvCxnSpPr>
          <p:nvPr/>
        </p:nvCxnSpPr>
        <p:spPr>
          <a:xfrm rot="10800000" flipH="1">
            <a:off x="1646568" y="2358803"/>
            <a:ext cx="378931" cy="972298"/>
          </a:xfrm>
          <a:prstGeom prst="bentConnector3">
            <a:avLst>
              <a:gd name="adj1" fmla="val -6032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Diamond 40"/>
          <p:cNvSpPr/>
          <p:nvPr/>
        </p:nvSpPr>
        <p:spPr>
          <a:xfrm>
            <a:off x="1646569" y="2891487"/>
            <a:ext cx="2597294" cy="87922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Check availability of each CP</a:t>
            </a:r>
            <a:endParaRPr lang="zh-TW" altLang="en-US" dirty="0"/>
          </a:p>
        </p:txBody>
      </p:sp>
      <p:sp>
        <p:nvSpPr>
          <p:cNvPr id="42" name="Diamond 41"/>
          <p:cNvSpPr/>
          <p:nvPr/>
        </p:nvSpPr>
        <p:spPr>
          <a:xfrm>
            <a:off x="1646569" y="3946246"/>
            <a:ext cx="2597294" cy="87922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Check </a:t>
            </a:r>
            <a:r>
              <a:rPr lang="en-US" altLang="zh-TW" dirty="0" err="1"/>
              <a:t>refIdx</a:t>
            </a:r>
            <a:r>
              <a:rPr lang="en-US" altLang="zh-TW" dirty="0"/>
              <a:t>&gt;=0 of each CP</a:t>
            </a:r>
            <a:endParaRPr lang="zh-TW" altLang="en-US" dirty="0"/>
          </a:p>
        </p:txBody>
      </p:sp>
      <p:sp>
        <p:nvSpPr>
          <p:cNvPr id="43" name="Diamond 42"/>
          <p:cNvSpPr/>
          <p:nvPr/>
        </p:nvSpPr>
        <p:spPr>
          <a:xfrm>
            <a:off x="1646569" y="5001005"/>
            <a:ext cx="2597294" cy="87922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Check picture </a:t>
            </a:r>
            <a:r>
              <a:rPr lang="en-US" altLang="zh-TW" dirty="0" err="1"/>
              <a:t>idx</a:t>
            </a:r>
            <a:r>
              <a:rPr lang="en-US" altLang="zh-TW" dirty="0"/>
              <a:t> &amp; MVs</a:t>
            </a:r>
            <a:endParaRPr lang="zh-TW" altLang="en-US" dirty="0"/>
          </a:p>
        </p:txBody>
      </p:sp>
      <p:cxnSp>
        <p:nvCxnSpPr>
          <p:cNvPr id="48" name="Straight Arrow Connector 47"/>
          <p:cNvCxnSpPr>
            <a:stCxn id="41" idx="2"/>
            <a:endCxn id="42" idx="0"/>
          </p:cNvCxnSpPr>
          <p:nvPr/>
        </p:nvCxnSpPr>
        <p:spPr>
          <a:xfrm>
            <a:off x="2945216" y="3770715"/>
            <a:ext cx="0" cy="1755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stCxn id="42" idx="2"/>
            <a:endCxn id="43" idx="0"/>
          </p:cNvCxnSpPr>
          <p:nvPr/>
        </p:nvCxnSpPr>
        <p:spPr>
          <a:xfrm>
            <a:off x="2945216" y="4825474"/>
            <a:ext cx="0" cy="1755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>
            <a:stCxn id="43" idx="2"/>
            <a:endCxn id="12" idx="0"/>
          </p:cNvCxnSpPr>
          <p:nvPr/>
        </p:nvCxnSpPr>
        <p:spPr>
          <a:xfrm>
            <a:off x="2945216" y="5880233"/>
            <a:ext cx="1" cy="1795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Elbow Connector 60"/>
          <p:cNvCxnSpPr>
            <a:stCxn id="42" idx="1"/>
            <a:endCxn id="8" idx="1"/>
          </p:cNvCxnSpPr>
          <p:nvPr/>
        </p:nvCxnSpPr>
        <p:spPr>
          <a:xfrm rot="10800000" flipH="1">
            <a:off x="1646568" y="2358804"/>
            <a:ext cx="378931" cy="2027057"/>
          </a:xfrm>
          <a:prstGeom prst="bentConnector3">
            <a:avLst>
              <a:gd name="adj1" fmla="val -14731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Elbow Connector 61"/>
          <p:cNvCxnSpPr>
            <a:stCxn id="43" idx="1"/>
            <a:endCxn id="8" idx="1"/>
          </p:cNvCxnSpPr>
          <p:nvPr/>
        </p:nvCxnSpPr>
        <p:spPr>
          <a:xfrm rot="10800000" flipH="1">
            <a:off x="1646568" y="2358803"/>
            <a:ext cx="378931" cy="3081816"/>
          </a:xfrm>
          <a:prstGeom prst="bentConnector3">
            <a:avLst>
              <a:gd name="adj1" fmla="val -23429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12" idx="1"/>
            <a:endCxn id="8" idx="1"/>
          </p:cNvCxnSpPr>
          <p:nvPr/>
        </p:nvCxnSpPr>
        <p:spPr>
          <a:xfrm rot="10800000">
            <a:off x="2025500" y="2358803"/>
            <a:ext cx="12700" cy="3947228"/>
          </a:xfrm>
          <a:prstGeom prst="bentConnector3">
            <a:avLst>
              <a:gd name="adj1" fmla="val 1251627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3015226" y="5816104"/>
            <a:ext cx="4940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Yes</a:t>
            </a:r>
            <a:endParaRPr lang="zh-TW" altLang="en-US" dirty="0"/>
          </a:p>
        </p:txBody>
      </p:sp>
      <p:sp>
        <p:nvSpPr>
          <p:cNvPr id="75" name="TextBox 74"/>
          <p:cNvSpPr txBox="1"/>
          <p:nvPr/>
        </p:nvSpPr>
        <p:spPr>
          <a:xfrm>
            <a:off x="3015226" y="4798042"/>
            <a:ext cx="4940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Yes</a:t>
            </a:r>
            <a:endParaRPr lang="zh-TW" altLang="en-US" dirty="0"/>
          </a:p>
        </p:txBody>
      </p:sp>
      <p:sp>
        <p:nvSpPr>
          <p:cNvPr id="76" name="TextBox 75"/>
          <p:cNvSpPr txBox="1"/>
          <p:nvPr/>
        </p:nvSpPr>
        <p:spPr>
          <a:xfrm>
            <a:off x="3015226" y="3712709"/>
            <a:ext cx="4940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Yes</a:t>
            </a:r>
            <a:endParaRPr lang="zh-TW" altLang="en-US" dirty="0"/>
          </a:p>
        </p:txBody>
      </p:sp>
      <p:sp>
        <p:nvSpPr>
          <p:cNvPr id="77" name="TextBox 76"/>
          <p:cNvSpPr txBox="1"/>
          <p:nvPr/>
        </p:nvSpPr>
        <p:spPr>
          <a:xfrm>
            <a:off x="1414737" y="2691063"/>
            <a:ext cx="41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No</a:t>
            </a:r>
            <a:endParaRPr lang="zh-TW" altLang="en-US" dirty="0"/>
          </a:p>
        </p:txBody>
      </p:sp>
      <p:sp>
        <p:nvSpPr>
          <p:cNvPr id="78" name="TextBox 77"/>
          <p:cNvSpPr txBox="1"/>
          <p:nvPr/>
        </p:nvSpPr>
        <p:spPr>
          <a:xfrm>
            <a:off x="750712" y="4605462"/>
            <a:ext cx="41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No</a:t>
            </a:r>
            <a:endParaRPr lang="zh-TW" altLang="en-US" dirty="0"/>
          </a:p>
        </p:txBody>
      </p:sp>
      <p:sp>
        <p:nvSpPr>
          <p:cNvPr id="79" name="TextBox 78"/>
          <p:cNvSpPr txBox="1"/>
          <p:nvPr/>
        </p:nvSpPr>
        <p:spPr>
          <a:xfrm>
            <a:off x="1065222" y="3404932"/>
            <a:ext cx="41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No</a:t>
            </a:r>
            <a:endParaRPr lang="zh-TW" altLang="en-US" dirty="0"/>
          </a:p>
        </p:txBody>
      </p:sp>
      <p:sp>
        <p:nvSpPr>
          <p:cNvPr id="80" name="TextBox 79"/>
          <p:cNvSpPr txBox="1"/>
          <p:nvPr/>
        </p:nvSpPr>
        <p:spPr>
          <a:xfrm>
            <a:off x="467582" y="5980241"/>
            <a:ext cx="12073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For loop (10)</a:t>
            </a:r>
            <a:endParaRPr lang="zh-TW" altLang="en-US" dirty="0"/>
          </a:p>
        </p:txBody>
      </p:sp>
      <p:sp>
        <p:nvSpPr>
          <p:cNvPr id="81" name="Rectangle 80"/>
          <p:cNvSpPr/>
          <p:nvPr/>
        </p:nvSpPr>
        <p:spPr>
          <a:xfrm>
            <a:off x="7528744" y="1050965"/>
            <a:ext cx="1339702" cy="7761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Get MV information of each CP</a:t>
            </a:r>
            <a:endParaRPr lang="zh-TW" altLang="en-US" dirty="0"/>
          </a:p>
        </p:txBody>
      </p:sp>
      <p:sp>
        <p:nvSpPr>
          <p:cNvPr id="82" name="Rectangle 81"/>
          <p:cNvSpPr/>
          <p:nvPr/>
        </p:nvSpPr>
        <p:spPr>
          <a:xfrm>
            <a:off x="7278877" y="2052538"/>
            <a:ext cx="1839433" cy="6145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Start for each constructed </a:t>
            </a:r>
            <a:r>
              <a:rPr lang="en-US" altLang="zh-TW" dirty="0" err="1" smtClean="0"/>
              <a:t>cand</a:t>
            </a:r>
            <a:r>
              <a:rPr lang="en-US" altLang="zh-TW" dirty="0" smtClean="0"/>
              <a:t>.</a:t>
            </a:r>
            <a:endParaRPr lang="zh-TW" altLang="en-US" dirty="0"/>
          </a:p>
        </p:txBody>
      </p:sp>
      <p:sp>
        <p:nvSpPr>
          <p:cNvPr id="83" name="Rectangle 82"/>
          <p:cNvSpPr/>
          <p:nvPr/>
        </p:nvSpPr>
        <p:spPr>
          <a:xfrm>
            <a:off x="7278877" y="6060777"/>
            <a:ext cx="1839433" cy="4925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CPMV derivation</a:t>
            </a:r>
            <a:endParaRPr lang="zh-TW" altLang="en-US" dirty="0"/>
          </a:p>
        </p:txBody>
      </p:sp>
      <p:cxnSp>
        <p:nvCxnSpPr>
          <p:cNvPr id="84" name="Straight Arrow Connector 83"/>
          <p:cNvCxnSpPr>
            <a:stCxn id="81" idx="2"/>
            <a:endCxn id="82" idx="0"/>
          </p:cNvCxnSpPr>
          <p:nvPr/>
        </p:nvCxnSpPr>
        <p:spPr>
          <a:xfrm flipH="1">
            <a:off x="8198594" y="1827142"/>
            <a:ext cx="1" cy="2253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>
            <a:stCxn id="82" idx="2"/>
            <a:endCxn id="87" idx="0"/>
          </p:cNvCxnSpPr>
          <p:nvPr/>
        </p:nvCxnSpPr>
        <p:spPr>
          <a:xfrm flipH="1">
            <a:off x="8198593" y="2667114"/>
            <a:ext cx="1" cy="2253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Elbow Connector 85"/>
          <p:cNvCxnSpPr>
            <a:stCxn id="87" idx="1"/>
            <a:endCxn id="82" idx="1"/>
          </p:cNvCxnSpPr>
          <p:nvPr/>
        </p:nvCxnSpPr>
        <p:spPr>
          <a:xfrm rot="10800000" flipH="1">
            <a:off x="6899945" y="2359826"/>
            <a:ext cx="378931" cy="972298"/>
          </a:xfrm>
          <a:prstGeom prst="bentConnector3">
            <a:avLst>
              <a:gd name="adj1" fmla="val -6032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Diamond 86"/>
          <p:cNvSpPr/>
          <p:nvPr/>
        </p:nvSpPr>
        <p:spPr>
          <a:xfrm>
            <a:off x="6899946" y="2892510"/>
            <a:ext cx="2597294" cy="87922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Check availability of each CP</a:t>
            </a:r>
            <a:endParaRPr lang="zh-TW" altLang="en-US" dirty="0"/>
          </a:p>
        </p:txBody>
      </p:sp>
      <p:sp>
        <p:nvSpPr>
          <p:cNvPr id="88" name="Diamond 87"/>
          <p:cNvSpPr/>
          <p:nvPr/>
        </p:nvSpPr>
        <p:spPr>
          <a:xfrm>
            <a:off x="6899946" y="3947269"/>
            <a:ext cx="2597294" cy="87922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Check </a:t>
            </a:r>
            <a:r>
              <a:rPr lang="en-US" altLang="zh-TW" dirty="0" err="1"/>
              <a:t>refIdx</a:t>
            </a:r>
            <a:r>
              <a:rPr lang="en-US" altLang="zh-TW" dirty="0"/>
              <a:t>&gt;=0 of each CP</a:t>
            </a:r>
            <a:endParaRPr lang="zh-TW" altLang="en-US" dirty="0"/>
          </a:p>
        </p:txBody>
      </p:sp>
      <p:sp>
        <p:nvSpPr>
          <p:cNvPr id="89" name="Diamond 88"/>
          <p:cNvSpPr/>
          <p:nvPr/>
        </p:nvSpPr>
        <p:spPr>
          <a:xfrm>
            <a:off x="6899946" y="5002028"/>
            <a:ext cx="2597294" cy="87922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Check picture </a:t>
            </a:r>
            <a:r>
              <a:rPr lang="en-US" altLang="zh-TW" dirty="0" err="1"/>
              <a:t>idx</a:t>
            </a:r>
            <a:r>
              <a:rPr lang="en-US" altLang="zh-TW" dirty="0"/>
              <a:t> &amp; MVs</a:t>
            </a:r>
            <a:endParaRPr lang="zh-TW" altLang="en-US" dirty="0"/>
          </a:p>
        </p:txBody>
      </p:sp>
      <p:cxnSp>
        <p:nvCxnSpPr>
          <p:cNvPr id="90" name="Straight Arrow Connector 89"/>
          <p:cNvCxnSpPr>
            <a:stCxn id="87" idx="2"/>
            <a:endCxn id="88" idx="0"/>
          </p:cNvCxnSpPr>
          <p:nvPr/>
        </p:nvCxnSpPr>
        <p:spPr>
          <a:xfrm>
            <a:off x="8198593" y="3771738"/>
            <a:ext cx="0" cy="1755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>
            <a:stCxn id="88" idx="2"/>
            <a:endCxn id="89" idx="0"/>
          </p:cNvCxnSpPr>
          <p:nvPr/>
        </p:nvCxnSpPr>
        <p:spPr>
          <a:xfrm>
            <a:off x="8198593" y="4826497"/>
            <a:ext cx="0" cy="1755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>
            <a:stCxn id="89" idx="2"/>
            <a:endCxn id="83" idx="0"/>
          </p:cNvCxnSpPr>
          <p:nvPr/>
        </p:nvCxnSpPr>
        <p:spPr>
          <a:xfrm>
            <a:off x="8198593" y="5881256"/>
            <a:ext cx="1" cy="1795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Elbow Connector 92"/>
          <p:cNvCxnSpPr>
            <a:stCxn id="88" idx="1"/>
            <a:endCxn id="82" idx="1"/>
          </p:cNvCxnSpPr>
          <p:nvPr/>
        </p:nvCxnSpPr>
        <p:spPr>
          <a:xfrm rot="10800000" flipH="1">
            <a:off x="6899945" y="2359827"/>
            <a:ext cx="378931" cy="2027057"/>
          </a:xfrm>
          <a:prstGeom prst="bentConnector3">
            <a:avLst>
              <a:gd name="adj1" fmla="val -14731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Elbow Connector 93"/>
          <p:cNvCxnSpPr>
            <a:stCxn id="89" idx="1"/>
            <a:endCxn id="82" idx="1"/>
          </p:cNvCxnSpPr>
          <p:nvPr/>
        </p:nvCxnSpPr>
        <p:spPr>
          <a:xfrm rot="10800000" flipH="1">
            <a:off x="6899945" y="2359826"/>
            <a:ext cx="378931" cy="3081816"/>
          </a:xfrm>
          <a:prstGeom prst="bentConnector3">
            <a:avLst>
              <a:gd name="adj1" fmla="val -23429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Elbow Connector 94"/>
          <p:cNvCxnSpPr>
            <a:stCxn id="83" idx="1"/>
            <a:endCxn id="82" idx="1"/>
          </p:cNvCxnSpPr>
          <p:nvPr/>
        </p:nvCxnSpPr>
        <p:spPr>
          <a:xfrm rot="10800000">
            <a:off x="7278877" y="2359826"/>
            <a:ext cx="12700" cy="3947228"/>
          </a:xfrm>
          <a:prstGeom prst="bentConnector3">
            <a:avLst>
              <a:gd name="adj1" fmla="val 1251627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8268603" y="5817127"/>
            <a:ext cx="4940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Yes</a:t>
            </a:r>
            <a:endParaRPr lang="zh-TW" altLang="en-US" dirty="0"/>
          </a:p>
        </p:txBody>
      </p:sp>
      <p:sp>
        <p:nvSpPr>
          <p:cNvPr id="97" name="TextBox 96"/>
          <p:cNvSpPr txBox="1"/>
          <p:nvPr/>
        </p:nvSpPr>
        <p:spPr>
          <a:xfrm>
            <a:off x="8268603" y="4799065"/>
            <a:ext cx="4940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Yes</a:t>
            </a:r>
            <a:endParaRPr lang="zh-TW" altLang="en-US" dirty="0"/>
          </a:p>
        </p:txBody>
      </p:sp>
      <p:sp>
        <p:nvSpPr>
          <p:cNvPr id="98" name="TextBox 97"/>
          <p:cNvSpPr txBox="1"/>
          <p:nvPr/>
        </p:nvSpPr>
        <p:spPr>
          <a:xfrm>
            <a:off x="8268603" y="3713732"/>
            <a:ext cx="4940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Yes</a:t>
            </a:r>
            <a:endParaRPr lang="zh-TW" altLang="en-US" dirty="0"/>
          </a:p>
        </p:txBody>
      </p:sp>
      <p:sp>
        <p:nvSpPr>
          <p:cNvPr id="99" name="TextBox 98"/>
          <p:cNvSpPr txBox="1"/>
          <p:nvPr/>
        </p:nvSpPr>
        <p:spPr>
          <a:xfrm>
            <a:off x="6668114" y="2692086"/>
            <a:ext cx="41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No</a:t>
            </a:r>
            <a:endParaRPr lang="zh-TW" altLang="en-US" dirty="0"/>
          </a:p>
        </p:txBody>
      </p:sp>
      <p:sp>
        <p:nvSpPr>
          <p:cNvPr id="100" name="TextBox 99"/>
          <p:cNvSpPr txBox="1"/>
          <p:nvPr/>
        </p:nvSpPr>
        <p:spPr>
          <a:xfrm>
            <a:off x="6004089" y="4606485"/>
            <a:ext cx="41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No</a:t>
            </a:r>
            <a:endParaRPr lang="zh-TW" altLang="en-US" dirty="0"/>
          </a:p>
        </p:txBody>
      </p:sp>
      <p:sp>
        <p:nvSpPr>
          <p:cNvPr id="101" name="TextBox 100"/>
          <p:cNvSpPr txBox="1"/>
          <p:nvPr/>
        </p:nvSpPr>
        <p:spPr>
          <a:xfrm>
            <a:off x="6318599" y="3405955"/>
            <a:ext cx="41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No</a:t>
            </a:r>
            <a:endParaRPr lang="zh-TW" altLang="en-US" dirty="0"/>
          </a:p>
        </p:txBody>
      </p:sp>
      <p:sp>
        <p:nvSpPr>
          <p:cNvPr id="102" name="TextBox 101"/>
          <p:cNvSpPr txBox="1"/>
          <p:nvPr/>
        </p:nvSpPr>
        <p:spPr>
          <a:xfrm>
            <a:off x="5720959" y="5981264"/>
            <a:ext cx="13917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For loop </a:t>
            </a:r>
            <a:r>
              <a:rPr lang="en-US" altLang="zh-TW" b="1" dirty="0" smtClean="0">
                <a:solidFill>
                  <a:schemeClr val="accent6">
                    <a:lumMod val="75000"/>
                  </a:schemeClr>
                </a:solidFill>
              </a:rPr>
              <a:t>(1+N)</a:t>
            </a:r>
            <a:endParaRPr lang="zh-TW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318977" y="1220437"/>
            <a:ext cx="1410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solidFill>
                  <a:schemeClr val="accent6">
                    <a:lumMod val="75000"/>
                  </a:schemeClr>
                </a:solidFill>
              </a:rPr>
              <a:t>Affine merge common base</a:t>
            </a:r>
            <a:endParaRPr lang="zh-TW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9939973" y="977333"/>
            <a:ext cx="17839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solidFill>
                  <a:schemeClr val="accent6">
                    <a:lumMod val="75000"/>
                  </a:schemeClr>
                </a:solidFill>
              </a:rPr>
              <a:t>Proposed: constructed MV derivation</a:t>
            </a:r>
            <a:endParaRPr lang="zh-TW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9617161" y="5296749"/>
            <a:ext cx="17652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Test 2: M = 1, N = 4</a:t>
            </a:r>
          </a:p>
          <a:p>
            <a:r>
              <a:rPr lang="en-US" altLang="zh-TW" dirty="0"/>
              <a:t>Test </a:t>
            </a:r>
            <a:r>
              <a:rPr lang="en-US" altLang="zh-TW" dirty="0" smtClean="0"/>
              <a:t>3: </a:t>
            </a:r>
            <a:r>
              <a:rPr lang="en-US" altLang="zh-TW" dirty="0"/>
              <a:t>M = 1, N = 3</a:t>
            </a:r>
            <a:endParaRPr lang="zh-TW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6" name="Rounded Rectangle 105"/>
          <p:cNvSpPr/>
          <p:nvPr/>
        </p:nvSpPr>
        <p:spPr>
          <a:xfrm>
            <a:off x="1479074" y="3823343"/>
            <a:ext cx="2861638" cy="2152742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7" name="TextBox 106"/>
          <p:cNvSpPr txBox="1"/>
          <p:nvPr/>
        </p:nvSpPr>
        <p:spPr>
          <a:xfrm>
            <a:off x="4320082" y="4697426"/>
            <a:ext cx="9008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b="1" dirty="0" smtClean="0">
                <a:solidFill>
                  <a:srgbClr val="00B050"/>
                </a:solidFill>
              </a:rPr>
              <a:t>10 checks</a:t>
            </a:r>
            <a:endParaRPr lang="zh-TW" altLang="en-US" b="1" dirty="0">
              <a:solidFill>
                <a:srgbClr val="00B050"/>
              </a:solidFill>
            </a:endParaRPr>
          </a:p>
        </p:txBody>
      </p:sp>
      <p:sp>
        <p:nvSpPr>
          <p:cNvPr id="108" name="Rounded Rectangle 107"/>
          <p:cNvSpPr/>
          <p:nvPr/>
        </p:nvSpPr>
        <p:spPr>
          <a:xfrm>
            <a:off x="6776153" y="3837891"/>
            <a:ext cx="2861638" cy="2152742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9" name="TextBox 108"/>
          <p:cNvSpPr txBox="1"/>
          <p:nvPr/>
        </p:nvSpPr>
        <p:spPr>
          <a:xfrm>
            <a:off x="9617161" y="4711974"/>
            <a:ext cx="9008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b="1" dirty="0" smtClean="0">
                <a:solidFill>
                  <a:srgbClr val="00B050"/>
                </a:solidFill>
              </a:rPr>
              <a:t>(1+N)</a:t>
            </a:r>
          </a:p>
          <a:p>
            <a:r>
              <a:rPr lang="en-US" altLang="zh-TW" sz="1600" b="1" dirty="0" smtClean="0">
                <a:solidFill>
                  <a:srgbClr val="00B050"/>
                </a:solidFill>
              </a:rPr>
              <a:t>checks</a:t>
            </a:r>
            <a:endParaRPr lang="zh-TW" altLang="en-US" b="1" dirty="0">
              <a:solidFill>
                <a:srgbClr val="00B050"/>
              </a:solidFill>
            </a:endParaRPr>
          </a:p>
        </p:txBody>
      </p:sp>
      <p:sp>
        <p:nvSpPr>
          <p:cNvPr id="54" name="文字版面配置區 2">
            <a:extLst>
              <a:ext uri="{FF2B5EF4-FFF2-40B4-BE49-F238E27FC236}">
                <a16:creationId xmlns="" xmlns:a16="http://schemas.microsoft.com/office/drawing/2014/main" id="{DB7DA80D-DF69-43AC-A694-BB7D97C007E9}"/>
              </a:ext>
            </a:extLst>
          </p:cNvPr>
          <p:cNvSpPr txBox="1">
            <a:spLocks/>
          </p:cNvSpPr>
          <p:nvPr/>
        </p:nvSpPr>
        <p:spPr>
          <a:xfrm>
            <a:off x="9320066" y="1680521"/>
            <a:ext cx="2668783" cy="1981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33400" lvl="1" indent="0">
              <a:lnSpc>
                <a:spcPct val="100000"/>
              </a:lnSpc>
              <a:buSzPct val="80000"/>
              <a:buNone/>
            </a:pPr>
            <a:r>
              <a:rPr lang="en-US" altLang="zh-TW" sz="1800" dirty="0"/>
              <a:t>6-param constructed candidates: Select </a:t>
            </a:r>
            <a:r>
              <a:rPr lang="en-US" altLang="zh-TW" sz="1800" dirty="0" smtClean="0"/>
              <a:t>1 candidate</a:t>
            </a:r>
            <a:endParaRPr lang="en-US" altLang="zh-TW" sz="1800" dirty="0">
              <a:solidFill>
                <a:srgbClr val="FF0000"/>
              </a:solidFill>
            </a:endParaRPr>
          </a:p>
          <a:p>
            <a:pPr marL="533400" lvl="1" indent="0">
              <a:lnSpc>
                <a:spcPct val="100000"/>
              </a:lnSpc>
              <a:buSzPct val="80000"/>
              <a:buNone/>
            </a:pPr>
            <a:r>
              <a:rPr lang="en-US" altLang="zh-TW" sz="1800" dirty="0" smtClean="0"/>
              <a:t>4-param </a:t>
            </a:r>
            <a:r>
              <a:rPr lang="en-US" altLang="zh-TW" sz="1800" dirty="0"/>
              <a:t>constructed candidates: Select N candidates </a:t>
            </a:r>
            <a:r>
              <a:rPr lang="en-US" altLang="zh-TW" sz="1800" dirty="0">
                <a:solidFill>
                  <a:srgbClr val="FF0000"/>
                </a:solidFill>
              </a:rPr>
              <a:t>(N &lt; 6</a:t>
            </a:r>
            <a:r>
              <a:rPr lang="en-US" altLang="zh-TW" sz="1800" dirty="0" smtClean="0">
                <a:solidFill>
                  <a:srgbClr val="FF0000"/>
                </a:solidFill>
              </a:rPr>
              <a:t>)</a:t>
            </a:r>
            <a:endParaRPr lang="en-US" altLang="zh-TW" sz="1800" dirty="0">
              <a:solidFill>
                <a:srgbClr val="FF0000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9722470" y="1781217"/>
            <a:ext cx="2399414" cy="183624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77482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Summary of experiments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4329" y="1123305"/>
            <a:ext cx="11123342" cy="2589462"/>
          </a:xfrm>
        </p:spPr>
        <p:txBody>
          <a:bodyPr/>
          <a:lstStyle/>
          <a:p>
            <a:pPr marL="457200" lvl="1" indent="-4064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altLang="zh-TW" sz="2800" dirty="0"/>
              <a:t>All implementation on top of Affine merge common base (CE4.2.1)</a:t>
            </a:r>
          </a:p>
          <a:p>
            <a:pPr marL="457200" lvl="1" indent="-406400">
              <a:lnSpc>
                <a:spcPct val="100000"/>
              </a:lnSpc>
              <a:spcBef>
                <a:spcPts val="0"/>
              </a:spcBef>
              <a:buSzPts val="2800"/>
            </a:pPr>
            <a:endParaRPr lang="en-US" altLang="zh-TW" sz="2800" dirty="0"/>
          </a:p>
          <a:p>
            <a:pPr marL="457200" lvl="1" indent="-4064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altLang="zh-TW" sz="2800" dirty="0"/>
              <a:t>Test 1: </a:t>
            </a:r>
          </a:p>
          <a:p>
            <a:pPr marL="914400" lvl="2" indent="-4064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altLang="zh-TW" dirty="0"/>
              <a:t>Potential candidates: inherited </a:t>
            </a:r>
            <a:r>
              <a:rPr lang="en-US" altLang="zh-TW" sz="2400" b="1" dirty="0">
                <a:solidFill>
                  <a:srgbClr val="FF0000"/>
                </a:solidFill>
              </a:rPr>
              <a:t>(</a:t>
            </a:r>
            <a:r>
              <a:rPr lang="en-US" altLang="zh-TW" sz="2400" b="1" u="sng" dirty="0">
                <a:solidFill>
                  <a:srgbClr val="FF0000"/>
                </a:solidFill>
              </a:rPr>
              <a:t>3</a:t>
            </a:r>
            <a:r>
              <a:rPr lang="en-US" altLang="zh-TW" sz="2400" b="1" dirty="0">
                <a:solidFill>
                  <a:srgbClr val="FF0000"/>
                </a:solidFill>
              </a:rPr>
              <a:t>)</a:t>
            </a:r>
            <a:r>
              <a:rPr lang="en-US" altLang="zh-TW" dirty="0"/>
              <a:t> + 6-param constructed </a:t>
            </a:r>
            <a:r>
              <a:rPr lang="en-US" altLang="zh-TW" sz="2400" b="1" dirty="0">
                <a:solidFill>
                  <a:srgbClr val="FF0000"/>
                </a:solidFill>
              </a:rPr>
              <a:t>(</a:t>
            </a:r>
            <a:r>
              <a:rPr lang="en-US" altLang="zh-TW" sz="2400" b="1" u="sng" dirty="0">
                <a:solidFill>
                  <a:srgbClr val="FF0000"/>
                </a:solidFill>
              </a:rPr>
              <a:t>2</a:t>
            </a:r>
            <a:r>
              <a:rPr lang="en-US" altLang="zh-TW" sz="2400" b="1" dirty="0">
                <a:solidFill>
                  <a:srgbClr val="FF0000"/>
                </a:solidFill>
              </a:rPr>
              <a:t>)</a:t>
            </a:r>
            <a:r>
              <a:rPr lang="en-US" altLang="zh-TW" sz="2400" dirty="0"/>
              <a:t> </a:t>
            </a:r>
            <a:r>
              <a:rPr lang="en-US" altLang="zh-TW" dirty="0"/>
              <a:t>+ 4-param constructed </a:t>
            </a:r>
            <a:r>
              <a:rPr lang="en-US" altLang="zh-TW" sz="2400" b="1" dirty="0">
                <a:solidFill>
                  <a:srgbClr val="FF0000"/>
                </a:solidFill>
              </a:rPr>
              <a:t>(</a:t>
            </a:r>
            <a:r>
              <a:rPr lang="en-US" altLang="zh-TW" sz="2400" b="1" u="sng" dirty="0">
                <a:solidFill>
                  <a:srgbClr val="FF0000"/>
                </a:solidFill>
              </a:rPr>
              <a:t>4</a:t>
            </a:r>
            <a:r>
              <a:rPr lang="en-US" altLang="zh-TW" sz="2400" b="1" dirty="0">
                <a:solidFill>
                  <a:srgbClr val="FF0000"/>
                </a:solidFill>
              </a:rPr>
              <a:t>)</a:t>
            </a:r>
            <a:endParaRPr lang="en-US" altLang="zh-TW" dirty="0"/>
          </a:p>
          <a:p>
            <a:pPr marL="914400" lvl="2" indent="-4064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altLang="zh-TW" dirty="0"/>
              <a:t>Other implementation: reduce 72% candidate comparisons</a:t>
            </a:r>
          </a:p>
          <a:p>
            <a:pPr marL="457200" lvl="1" indent="-4064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altLang="zh-TW" sz="2800" dirty="0"/>
              <a:t>Test 2: </a:t>
            </a:r>
          </a:p>
          <a:p>
            <a:pPr marL="914400" lvl="2" indent="-4064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altLang="zh-TW" dirty="0"/>
              <a:t>Potential candidates: inherited </a:t>
            </a:r>
            <a:r>
              <a:rPr lang="en-US" altLang="zh-TW" sz="2400" b="1" dirty="0">
                <a:solidFill>
                  <a:srgbClr val="FF0000"/>
                </a:solidFill>
              </a:rPr>
              <a:t>(</a:t>
            </a:r>
            <a:r>
              <a:rPr lang="en-US" altLang="zh-TW" sz="2400" b="1" u="sng" dirty="0">
                <a:solidFill>
                  <a:srgbClr val="FF0000"/>
                </a:solidFill>
              </a:rPr>
              <a:t>5, exactly the same as CE4.2.1</a:t>
            </a:r>
            <a:r>
              <a:rPr lang="en-US" altLang="zh-TW" sz="2400" b="1" dirty="0">
                <a:solidFill>
                  <a:srgbClr val="FF0000"/>
                </a:solidFill>
              </a:rPr>
              <a:t>)</a:t>
            </a:r>
            <a:r>
              <a:rPr lang="en-US" altLang="zh-TW" dirty="0"/>
              <a:t> + 6-param constructed </a:t>
            </a:r>
            <a:r>
              <a:rPr lang="en-US" altLang="zh-TW" sz="2400" b="1" dirty="0">
                <a:solidFill>
                  <a:srgbClr val="FF0000"/>
                </a:solidFill>
              </a:rPr>
              <a:t>(</a:t>
            </a:r>
            <a:r>
              <a:rPr lang="en-US" altLang="zh-TW" sz="2400" b="1" u="sng" dirty="0">
                <a:solidFill>
                  <a:srgbClr val="FF0000"/>
                </a:solidFill>
              </a:rPr>
              <a:t>1</a:t>
            </a:r>
            <a:r>
              <a:rPr lang="en-US" altLang="zh-TW" sz="2400" b="1" dirty="0">
                <a:solidFill>
                  <a:srgbClr val="FF0000"/>
                </a:solidFill>
              </a:rPr>
              <a:t>)</a:t>
            </a:r>
            <a:r>
              <a:rPr lang="en-US" altLang="zh-TW" dirty="0"/>
              <a:t> + 4-param constructed </a:t>
            </a:r>
            <a:r>
              <a:rPr lang="en-US" altLang="zh-TW" sz="2400" b="1" dirty="0" smtClean="0">
                <a:solidFill>
                  <a:srgbClr val="FF0000"/>
                </a:solidFill>
              </a:rPr>
              <a:t>(</a:t>
            </a:r>
            <a:r>
              <a:rPr lang="en-US" altLang="zh-TW" sz="2400" b="1" u="sng" dirty="0" smtClean="0">
                <a:solidFill>
                  <a:srgbClr val="FF0000"/>
                </a:solidFill>
              </a:rPr>
              <a:t>4</a:t>
            </a:r>
            <a:r>
              <a:rPr lang="en-US" altLang="zh-TW" sz="2400" b="1" dirty="0" smtClean="0">
                <a:solidFill>
                  <a:srgbClr val="FF0000"/>
                </a:solidFill>
              </a:rPr>
              <a:t>)</a:t>
            </a:r>
            <a:endParaRPr lang="en-US" altLang="zh-TW" dirty="0"/>
          </a:p>
          <a:p>
            <a:pPr marL="914400" lvl="2" indent="-4064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altLang="zh-TW" dirty="0"/>
              <a:t>Other implementation: remove candidate comparisons and MV scaling</a:t>
            </a:r>
          </a:p>
          <a:p>
            <a:pPr marL="457200" lvl="1" indent="-4064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altLang="zh-TW" sz="2800" dirty="0"/>
              <a:t>Test 3: </a:t>
            </a:r>
          </a:p>
          <a:p>
            <a:pPr marL="914400" lvl="2" indent="-4064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altLang="zh-TW" dirty="0"/>
              <a:t>Potential candidates: inherited </a:t>
            </a:r>
            <a:r>
              <a:rPr lang="en-US" altLang="zh-TW" sz="2400" b="1" dirty="0">
                <a:solidFill>
                  <a:srgbClr val="FF0000"/>
                </a:solidFill>
              </a:rPr>
              <a:t>(</a:t>
            </a:r>
            <a:r>
              <a:rPr lang="en-US" altLang="zh-TW" sz="2400" b="1" u="sng" dirty="0">
                <a:solidFill>
                  <a:srgbClr val="FF0000"/>
                </a:solidFill>
              </a:rPr>
              <a:t>5, exactly the same as CE4.2.1</a:t>
            </a:r>
            <a:r>
              <a:rPr lang="en-US" altLang="zh-TW" sz="2400" b="1" dirty="0">
                <a:solidFill>
                  <a:srgbClr val="FF0000"/>
                </a:solidFill>
              </a:rPr>
              <a:t>)</a:t>
            </a:r>
            <a:r>
              <a:rPr lang="en-US" altLang="zh-TW" dirty="0"/>
              <a:t> + 6-param constructed </a:t>
            </a:r>
            <a:r>
              <a:rPr lang="en-US" altLang="zh-TW" sz="2400" b="1" dirty="0">
                <a:solidFill>
                  <a:srgbClr val="FF0000"/>
                </a:solidFill>
              </a:rPr>
              <a:t>(</a:t>
            </a:r>
            <a:r>
              <a:rPr lang="en-US" altLang="zh-TW" sz="2400" b="1" u="sng" dirty="0">
                <a:solidFill>
                  <a:srgbClr val="FF0000"/>
                </a:solidFill>
              </a:rPr>
              <a:t>1</a:t>
            </a:r>
            <a:r>
              <a:rPr lang="en-US" altLang="zh-TW" sz="2400" b="1" dirty="0">
                <a:solidFill>
                  <a:srgbClr val="FF0000"/>
                </a:solidFill>
              </a:rPr>
              <a:t>)</a:t>
            </a:r>
            <a:r>
              <a:rPr lang="en-US" altLang="zh-TW" dirty="0"/>
              <a:t> + 4-param constructed </a:t>
            </a:r>
            <a:r>
              <a:rPr lang="en-US" altLang="zh-TW" sz="2400" b="1" dirty="0" smtClean="0">
                <a:solidFill>
                  <a:srgbClr val="FF0000"/>
                </a:solidFill>
              </a:rPr>
              <a:t>(</a:t>
            </a:r>
            <a:r>
              <a:rPr lang="en-US" altLang="zh-TW" sz="2400" b="1" u="sng" dirty="0" smtClean="0">
                <a:solidFill>
                  <a:srgbClr val="FF0000"/>
                </a:solidFill>
              </a:rPr>
              <a:t>3</a:t>
            </a:r>
            <a:r>
              <a:rPr lang="en-US" altLang="zh-TW" sz="2400" b="1" dirty="0" smtClean="0">
                <a:solidFill>
                  <a:srgbClr val="FF0000"/>
                </a:solidFill>
              </a:rPr>
              <a:t>)</a:t>
            </a:r>
            <a:endParaRPr lang="en-US" altLang="zh-TW" dirty="0"/>
          </a:p>
          <a:p>
            <a:pPr marL="914400" lvl="2" indent="-4064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altLang="zh-TW" dirty="0"/>
              <a:t>Other implementation: remove candidate comparisons and MV scaling</a:t>
            </a:r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968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Simulation results – Test 1</a:t>
            </a:r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</a:t>
            </a:fld>
            <a:endParaRPr lang="en-US"/>
          </a:p>
        </p:txBody>
      </p:sp>
      <p:pic>
        <p:nvPicPr>
          <p:cNvPr id="13" name="圖片 5">
            <a:extLst>
              <a:ext uri="{FF2B5EF4-FFF2-40B4-BE49-F238E27FC236}">
                <a16:creationId xmlns="" xmlns:a16="http://schemas.microsoft.com/office/drawing/2014/main" id="{C43AD15D-C1F7-4BE6-9B26-EC9E0BDC94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5767" y="886986"/>
            <a:ext cx="6540963" cy="2831047"/>
          </a:xfrm>
          <a:prstGeom prst="rect">
            <a:avLst/>
          </a:prstGeom>
        </p:spPr>
      </p:pic>
      <p:pic>
        <p:nvPicPr>
          <p:cNvPr id="14" name="圖片 12">
            <a:extLst>
              <a:ext uri="{FF2B5EF4-FFF2-40B4-BE49-F238E27FC236}">
                <a16:creationId xmlns="" xmlns:a16="http://schemas.microsoft.com/office/drawing/2014/main" id="{F180E268-93BC-4A41-8CC3-74FB783F62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9849" y="4028719"/>
            <a:ext cx="6536881" cy="2829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556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Simulation results – Test 2</a:t>
            </a:r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7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2376" y="948528"/>
            <a:ext cx="5915223" cy="25602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2376" y="3820158"/>
            <a:ext cx="5888718" cy="254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8602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Simulation results – Test 3</a:t>
            </a:r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8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2139" y="995206"/>
            <a:ext cx="6126732" cy="26517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7355" y="3877469"/>
            <a:ext cx="6101516" cy="2640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224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Summary of RA results</a:t>
            </a:r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9</a:t>
            </a:fld>
            <a:endParaRPr lang="en-US"/>
          </a:p>
        </p:txBody>
      </p:sp>
      <p:graphicFrame>
        <p:nvGraphicFramePr>
          <p:cNvPr id="8" name="物件 7">
            <a:extLst>
              <a:ext uri="{FF2B5EF4-FFF2-40B4-BE49-F238E27FC236}">
                <a16:creationId xmlns="" xmlns:a16="http://schemas.microsoft.com/office/drawing/2014/main" id="{5F19EF28-F88C-4492-B1CF-B000C90F98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8546993"/>
              </p:ext>
            </p:extLst>
          </p:nvPr>
        </p:nvGraphicFramePr>
        <p:xfrm>
          <a:off x="197612" y="1133723"/>
          <a:ext cx="11796775" cy="37707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3" name="Worksheet" r:id="rId5" imgW="5918052" imgH="1892491" progId="Excel.Sheet.12">
                  <p:embed/>
                </p:oleObj>
              </mc:Choice>
              <mc:Fallback>
                <p:oleObj name="Worksheet" r:id="rId5" imgW="5918052" imgH="1892491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7612" y="1133723"/>
                        <a:ext cx="11796775" cy="37707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字版面配置區 2">
            <a:extLst>
              <a:ext uri="{FF2B5EF4-FFF2-40B4-BE49-F238E27FC236}">
                <a16:creationId xmlns="" xmlns:a16="http://schemas.microsoft.com/office/drawing/2014/main" id="{404B2CB6-3555-4D8D-926D-BA0E34BB2B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8758" y="5273527"/>
            <a:ext cx="11418506" cy="1387303"/>
          </a:xfrm>
        </p:spPr>
        <p:txBody>
          <a:bodyPr/>
          <a:lstStyle/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1800" dirty="0"/>
              <a:t>Test 4.2.1: Affine merge common base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1800" dirty="0"/>
              <a:t>Test 4.2.2.e: Potential candidates: inherited (2) + constructed (6) + removal of comparisons &amp; scaling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1800" dirty="0"/>
              <a:t>Test 4.2.5.a: Potential candidates: inherited (5) + constructed (10) + removal of comparisons &amp; scaling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endParaRPr lang="en-US" altLang="zh-TW" sz="1800" dirty="0"/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endParaRPr lang="en-US" altLang="zh-TW" sz="1600" dirty="0"/>
          </a:p>
        </p:txBody>
      </p:sp>
    </p:spTree>
    <p:extLst>
      <p:ext uri="{BB962C8B-B14F-4D97-AF65-F5344CB8AC3E}">
        <p14:creationId xmlns:p14="http://schemas.microsoft.com/office/powerpoint/2010/main" val="114308748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8151</TotalTime>
  <Words>724</Words>
  <Application>Microsoft Office PowerPoint</Application>
  <PresentationFormat>Widescreen</PresentationFormat>
  <Paragraphs>132</Paragraphs>
  <Slides>12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新細明體</vt:lpstr>
      <vt:lpstr>Arial</vt:lpstr>
      <vt:lpstr>Calibri</vt:lpstr>
      <vt:lpstr>Wingdings</vt:lpstr>
      <vt:lpstr>1_Office Theme</vt:lpstr>
      <vt:lpstr>Worksheet</vt:lpstr>
      <vt:lpstr>JVET-L0390 CE4-related: Simplification of Affine merge common codebase</vt:lpstr>
      <vt:lpstr>Affine merge candidates in CE4.2.1</vt:lpstr>
      <vt:lpstr>The proposed modifications</vt:lpstr>
      <vt:lpstr>Comparisons on constructed MV derivations</vt:lpstr>
      <vt:lpstr>Summary of experiments</vt:lpstr>
      <vt:lpstr>Simulation results – Test 1</vt:lpstr>
      <vt:lpstr>Simulation results – Test 2</vt:lpstr>
      <vt:lpstr>Simulation results – Test 3</vt:lpstr>
      <vt:lpstr>Summary of RA results</vt:lpstr>
      <vt:lpstr>Summary of LB results</vt:lpstr>
      <vt:lpstr>Conclusion</vt:lpstr>
      <vt:lpstr>Thank you.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FACA VVC Update</dc:title>
  <cp:lastModifiedBy>鴻通韜略研發處研發四處二部DA3G58(張耀仁)</cp:lastModifiedBy>
  <cp:revision>168</cp:revision>
  <dcterms:modified xsi:type="dcterms:W3CDTF">2018-10-07T12:38:25Z</dcterms:modified>
</cp:coreProperties>
</file>