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9" r:id="rId1"/>
  </p:sldMasterIdLst>
  <p:notesMasterIdLst>
    <p:notesMasterId r:id="rId15"/>
  </p:notesMasterIdLst>
  <p:sldIdLst>
    <p:sldId id="256" r:id="rId2"/>
    <p:sldId id="261" r:id="rId3"/>
    <p:sldId id="291" r:id="rId4"/>
    <p:sldId id="293" r:id="rId5"/>
    <p:sldId id="294" r:id="rId6"/>
    <p:sldId id="295" r:id="rId7"/>
    <p:sldId id="267" r:id="rId8"/>
    <p:sldId id="268" r:id="rId9"/>
    <p:sldId id="299" r:id="rId10"/>
    <p:sldId id="265" r:id="rId11"/>
    <p:sldId id="297" r:id="rId12"/>
    <p:sldId id="298" r:id="rId13"/>
    <p:sldId id="289" r:id="rId14"/>
  </p:sldIdLst>
  <p:sldSz cx="12192000" cy="6858000"/>
  <p:notesSz cx="6805613" cy="99393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8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8D6B57B-B917-483F-B153-18959EBDE627}">
  <a:tblStyle styleId="{28D6B57B-B917-483F-B153-18959EBDE62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75847" autoAdjust="0"/>
  </p:normalViewPr>
  <p:slideViewPr>
    <p:cSldViewPr snapToGrid="0">
      <p:cViewPr varScale="1">
        <p:scale>
          <a:sx n="48" d="100"/>
          <a:sy n="48" d="100"/>
        </p:scale>
        <p:origin x="13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54939" y="0"/>
            <a:ext cx="2949099" cy="498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5" name="Shape 215"/>
          <p:cNvSpPr txBox="1">
            <a:spLocks noGrp="1"/>
          </p:cNvSpPr>
          <p:nvPr>
            <p:ph type="body" idx="1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6" name="Shape 216"/>
          <p:cNvSpPr txBox="1">
            <a:spLocks noGrp="1"/>
          </p:cNvSpPr>
          <p:nvPr>
            <p:ph type="sldNum" idx="12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BMS 6 MPMs method is a powerful tool as 65 Angular modes are enabled</a:t>
            </a:r>
            <a:r>
              <a:rPr lang="en-US" altLang="zh-TW" baseline="0" dirty="0"/>
              <a:t>, we further tested 6MPM method as benchmark for comparison on top of VTM-1.0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59309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BMS 6 MPMs method is a powerful tool as 65 Angular modes are enabled</a:t>
            </a:r>
            <a:r>
              <a:rPr lang="en-US" altLang="zh-TW" baseline="0" dirty="0"/>
              <a:t>, we further tested 6MPM method as benchmark for comparison on top of VTM-1.0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6617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Since BMS 6 MPMs method is a powerful tool as 65 Angular modes are enabled</a:t>
            </a:r>
            <a:r>
              <a:rPr lang="en-US" altLang="zh-TW" baseline="0" dirty="0"/>
              <a:t>, we further tested 6MPM method as benchmark for comparison on top of VTM-1.0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3812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136116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477376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5797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0574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baseline="0" dirty="0"/>
              <a:t>Short test</a:t>
            </a:r>
          </a:p>
          <a:p>
            <a:r>
              <a:rPr lang="en-US" altLang="zh-TW" baseline="0" dirty="0"/>
              <a:t>4.2.1: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-0.59% -0.49% -0.68%</a:t>
            </a:r>
          </a:p>
          <a:p>
            <a:r>
              <a:rPr lang="en-US" altLang="zh-TW" baseline="0" dirty="0"/>
              <a:t>Test 2: </a:t>
            </a:r>
            <a:r>
              <a:rPr lang="en-US" altLang="zh-TW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-0.59% -0.50% -0.54%</a:t>
            </a:r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33564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baseline="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6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54435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75322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F7E8DA0-DA08-423F-BB2E-7205DBA94C0C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zh-TW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78391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圖像版面配置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35844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1pPr>
            <a:lvl2pPr marL="742950" indent="-28575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2pPr>
            <a:lvl3pPr marL="11430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3pPr>
            <a:lvl4pPr marL="16002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4pPr>
            <a:lvl5pPr marL="2057400" indent="-228600" defTabSz="95091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5pPr>
            <a:lvl6pPr marL="25146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6pPr>
            <a:lvl7pPr marL="29718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7pPr>
            <a:lvl8pPr marL="34290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8pPr>
            <a:lvl9pPr marL="3886200" indent="-228600" defTabSz="9509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新細明體" panose="02020500000000000000" pitchFamily="18" charset="-120"/>
              </a:defRPr>
            </a:lvl9pPr>
          </a:lstStyle>
          <a:p>
            <a:pPr>
              <a:spcBef>
                <a:spcPct val="0"/>
              </a:spcBef>
            </a:pPr>
            <a:fld id="{1F7E8DA0-DA08-423F-BB2E-7205DBA94C0C}" type="slidenum">
              <a:rPr lang="zh-TW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9</a:t>
            </a:fld>
            <a:endParaRPr lang="en-US" altLang="zh-TW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0546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內容" type="obj">
  <p:cSld name="OBJEC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Picture with Caption">
  <p:cSld name="1_Picture with 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7" name="Shape 107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8" name="Shape 108"/>
          <p:cNvSpPr txBox="1">
            <a:spLocks noGrp="1"/>
          </p:cNvSpPr>
          <p:nvPr>
            <p:ph type="ftr" idx="11"/>
          </p:nvPr>
        </p:nvSpPr>
        <p:spPr>
          <a:xfrm>
            <a:off x="838200" y="6661150"/>
            <a:ext cx="5672138" cy="166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4178301" y="5895975"/>
            <a:ext cx="3822700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29280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ctrTitle"/>
          </p:nvPr>
        </p:nvSpPr>
        <p:spPr>
          <a:xfrm>
            <a:off x="1524000" y="2472856"/>
            <a:ext cx="9144000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21" name="Shape 21"/>
          <p:cNvSpPr txBox="1">
            <a:spLocks noGrp="1"/>
          </p:cNvSpPr>
          <p:nvPr>
            <p:ph type="subTitle" idx="1"/>
          </p:nvPr>
        </p:nvSpPr>
        <p:spPr>
          <a:xfrm>
            <a:off x="1524000" y="4389187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D8A1BC9-10F0-4F0D-B80C-DF27A7CFF7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785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838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6172200" y="1319002"/>
            <a:ext cx="5181600" cy="4857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839788" y="0"/>
            <a:ext cx="10515600" cy="7677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839788" y="1211827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2"/>
          </p:nvPr>
        </p:nvSpPr>
        <p:spPr>
          <a:xfrm>
            <a:off x="839788" y="2035739"/>
            <a:ext cx="5157787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3"/>
          </p:nvPr>
        </p:nvSpPr>
        <p:spPr>
          <a:xfrm>
            <a:off x="6172200" y="1211827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4"/>
          </p:nvPr>
        </p:nvSpPr>
        <p:spPr>
          <a:xfrm>
            <a:off x="6172200" y="2035739"/>
            <a:ext cx="5183188" cy="415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Only">
  <p:cSld name="1_Title Only">
    <p:bg>
      <p:bgPr>
        <a:blipFill>
          <a:blip r:embed="rId2">
            <a:alphaModFix amt="62000"/>
          </a:blip>
          <a:stretch>
            <a:fillRect/>
          </a:stretch>
        </a:blip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839788" y="102364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alibri"/>
              <a:buNone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>
            <a:off x="5183188" y="155386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body" idx="2"/>
          </p:nvPr>
        </p:nvSpPr>
        <p:spPr>
          <a:xfrm>
            <a:off x="839788" y="262384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>
  <p:cSld name="Picture with Capti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>
            <a:spLocks noGrp="1"/>
          </p:cNvSpPr>
          <p:nvPr>
            <p:ph type="pic" idx="2"/>
          </p:nvPr>
        </p:nvSpPr>
        <p:spPr>
          <a:xfrm>
            <a:off x="5183188" y="1497221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839788" y="2567196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840951" y="1009815"/>
            <a:ext cx="10529413" cy="5510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Char char="─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ftr" idx="11"/>
          </p:nvPr>
        </p:nvSpPr>
        <p:spPr>
          <a:xfrm>
            <a:off x="838200" y="6660830"/>
            <a:ext cx="2942492" cy="190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674" y="0"/>
            <a:ext cx="12192000" cy="764704"/>
          </a:xfrm>
          <a:prstGeom prst="rect">
            <a:avLst/>
          </a:prstGeom>
          <a:gradFill>
            <a:gsLst>
              <a:gs pos="0">
                <a:srgbClr val="284971"/>
              </a:gs>
              <a:gs pos="50000">
                <a:srgbClr val="3B6AA4"/>
              </a:gs>
              <a:gs pos="100000">
                <a:srgbClr val="4680C5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757279" y="0"/>
            <a:ext cx="10515600" cy="7647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838200" y="995320"/>
            <a:ext cx="10515600" cy="51816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3" name="Shape 13"/>
          <p:cNvSpPr txBox="1">
            <a:spLocks noGrp="1"/>
          </p:cNvSpPr>
          <p:nvPr>
            <p:ph type="dt" idx="10"/>
          </p:nvPr>
        </p:nvSpPr>
        <p:spPr>
          <a:xfrm>
            <a:off x="7740161" y="6649913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4388826" y="6652849"/>
            <a:ext cx="2743200" cy="197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ftr" idx="11"/>
          </p:nvPr>
        </p:nvSpPr>
        <p:spPr>
          <a:xfrm>
            <a:off x="-1" y="6388136"/>
            <a:ext cx="10483361" cy="420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BB2777F1-FE81-4742-9348-B23F843221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4945" t="37078" r="4432" b="28005"/>
          <a:stretch/>
        </p:blipFill>
        <p:spPr>
          <a:xfrm>
            <a:off x="10162095" y="6486421"/>
            <a:ext cx="1994416" cy="292869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80" r:id="rId12"/>
    <p:sldLayoutId id="2147483681" r:id="rId13"/>
  </p:sldLayoutIdLst>
  <p:hf hd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Excel_Worksheet.xls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package" Target="../embeddings/Microsoft_Excel_Worksheet1.xlsx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 txBox="1">
            <a:spLocks noGrp="1"/>
          </p:cNvSpPr>
          <p:nvPr>
            <p:ph type="ctrTitle"/>
          </p:nvPr>
        </p:nvSpPr>
        <p:spPr>
          <a:xfrm>
            <a:off x="1013790" y="1787744"/>
            <a:ext cx="10164417" cy="1824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/>
            <a: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  <a:t>JVET-L0390</a:t>
            </a:r>
            <a:br>
              <a:rPr lang="en-US" altLang="zh-TW" sz="5000" dirty="0">
                <a:solidFill>
                  <a:schemeClr val="bg2"/>
                </a:solidFill>
                <a:ea typeface="新細明體" panose="02020500000000000000" pitchFamily="18" charset="-120"/>
              </a:rPr>
            </a:br>
            <a:r>
              <a:rPr lang="en-CA" altLang="zh-TW" sz="5000" dirty="0">
                <a:solidFill>
                  <a:schemeClr val="bg2"/>
                </a:solidFill>
              </a:rPr>
              <a:t>CE4-related: Simplification of Affine merge common codebase</a:t>
            </a:r>
            <a:endParaRPr sz="5000" i="0" u="none" strike="noStrike" cap="none" dirty="0">
              <a:solidFill>
                <a:schemeClr val="bg2"/>
              </a:solidFill>
              <a:sym typeface="Calibri"/>
            </a:endParaRPr>
          </a:p>
        </p:txBody>
      </p:sp>
      <p:sp>
        <p:nvSpPr>
          <p:cNvPr id="2" name="副標題 1"/>
          <p:cNvSpPr>
            <a:spLocks noGrp="1"/>
          </p:cNvSpPr>
          <p:nvPr>
            <p:ph type="subTitle" idx="1"/>
          </p:nvPr>
        </p:nvSpPr>
        <p:spPr>
          <a:xfrm>
            <a:off x="1523998" y="3976477"/>
            <a:ext cx="9144000" cy="1655762"/>
          </a:xfrm>
        </p:spPr>
        <p:txBody>
          <a:bodyPr/>
          <a:lstStyle/>
          <a:p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Yao-Jen Chang, Yu-</a:t>
            </a:r>
            <a:r>
              <a:rPr lang="en-US" altLang="zh-TW" sz="3600" b="1" dirty="0" err="1">
                <a:solidFill>
                  <a:srgbClr val="28AECF"/>
                </a:solidFill>
                <a:ea typeface="新細明體" panose="02020500000000000000" pitchFamily="18" charset="-120"/>
              </a:rPr>
              <a:t>Chiao</a:t>
            </a:r>
            <a:r>
              <a:rPr lang="en-US" altLang="zh-TW" sz="3600" b="1" dirty="0">
                <a:solidFill>
                  <a:srgbClr val="28AECF"/>
                </a:solidFill>
                <a:ea typeface="新細明體" panose="02020500000000000000" pitchFamily="18" charset="-120"/>
              </a:rPr>
              <a:t> Yang</a:t>
            </a:r>
          </a:p>
          <a:p>
            <a:endParaRPr lang="en-US" altLang="zh-TW" b="1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r>
              <a:rPr lang="en-CA" altLang="zh-TW" dirty="0"/>
              <a:t>Macao</a:t>
            </a:r>
            <a:r>
              <a:rPr lang="en-US" altLang="zh-TW" dirty="0">
                <a:ea typeface="新細明體" panose="02020500000000000000" pitchFamily="18" charset="-120"/>
              </a:rPr>
              <a:t>, </a:t>
            </a:r>
            <a:r>
              <a:rPr lang="en-CA" altLang="zh-TW" dirty="0"/>
              <a:t>China</a:t>
            </a:r>
          </a:p>
          <a:p>
            <a:r>
              <a:rPr lang="en-US" altLang="zh-TW" dirty="0">
                <a:ea typeface="新細明體" panose="02020500000000000000" pitchFamily="18" charset="-120"/>
              </a:rPr>
              <a:t>Oct. 2018</a:t>
            </a:r>
            <a:endParaRPr lang="zh-TW" altLang="en-US" dirty="0">
              <a:ea typeface="新細明體" panose="02020500000000000000" pitchFamily="18" charset="-120"/>
            </a:endParaRPr>
          </a:p>
          <a:p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Test 1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71760" y="976879"/>
            <a:ext cx="10858995" cy="1631598"/>
          </a:xfrm>
        </p:spPr>
        <p:txBody>
          <a:bodyPr/>
          <a:lstStyle/>
          <a:p>
            <a:r>
              <a:rPr lang="en-US" altLang="zh-TW" dirty="0"/>
              <a:t>Proposed potential candidates:</a:t>
            </a:r>
          </a:p>
          <a:p>
            <a:pPr lvl="1"/>
            <a:r>
              <a:rPr lang="en-US" altLang="zh-TW" dirty="0"/>
              <a:t>Inherited </a:t>
            </a:r>
            <a:r>
              <a:rPr lang="en-US" altLang="zh-TW" u="sng" dirty="0">
                <a:solidFill>
                  <a:srgbClr val="FF0000"/>
                </a:solidFill>
              </a:rPr>
              <a:t>(3)</a:t>
            </a:r>
            <a:r>
              <a:rPr lang="en-US" altLang="zh-TW" dirty="0"/>
              <a:t> + 6-param constructed </a:t>
            </a:r>
            <a:r>
              <a:rPr lang="en-US" altLang="zh-TW" u="sng" dirty="0">
                <a:solidFill>
                  <a:srgbClr val="FF0000"/>
                </a:solidFill>
              </a:rPr>
              <a:t>(2)</a:t>
            </a:r>
            <a:r>
              <a:rPr lang="en-US" altLang="zh-TW" dirty="0"/>
              <a:t> + 4-param constructed </a:t>
            </a:r>
            <a:r>
              <a:rPr lang="en-US" altLang="zh-TW" u="sng" dirty="0">
                <a:solidFill>
                  <a:srgbClr val="FF0000"/>
                </a:solidFill>
              </a:rPr>
              <a:t>(4)</a:t>
            </a:r>
          </a:p>
          <a:p>
            <a:pPr lvl="1"/>
            <a:r>
              <a:rPr lang="en-US" altLang="zh-TW" dirty="0"/>
              <a:t>Other implementation: reduce 72% candidate comparisons</a:t>
            </a:r>
            <a:endParaRPr lang="en-US" altLang="zh-TW" u="sng" dirty="0">
              <a:solidFill>
                <a:srgbClr val="FF0000"/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10</a:t>
            </a:fld>
            <a:endParaRPr 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C43AD15D-C1F7-4BE6-9B26-EC9E0BDC9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284" y="2798481"/>
            <a:ext cx="5705162" cy="2469298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F180E268-93BC-4A41-8CC3-74FB783F62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8112" y="2798481"/>
            <a:ext cx="5705162" cy="2469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617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Test 2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71760" y="976879"/>
            <a:ext cx="10858995" cy="1631598"/>
          </a:xfrm>
        </p:spPr>
        <p:txBody>
          <a:bodyPr/>
          <a:lstStyle/>
          <a:p>
            <a:r>
              <a:rPr lang="en-US" altLang="zh-TW" dirty="0"/>
              <a:t>Proposed potential candidates:</a:t>
            </a:r>
          </a:p>
          <a:p>
            <a:pPr lvl="1"/>
            <a:r>
              <a:rPr lang="en-US" altLang="zh-TW" dirty="0"/>
              <a:t>Inherited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5, exactly the same as CE4.2.1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1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4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endParaRPr lang="en-US" altLang="zh-TW" u="sng" dirty="0">
              <a:solidFill>
                <a:srgbClr val="FF0000"/>
              </a:solidFill>
            </a:endParaRP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400" dirty="0"/>
              <a:t>Other implementation: remove candidate comparisons and MV scaling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6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Test 3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71760" y="976879"/>
            <a:ext cx="10858995" cy="1631598"/>
          </a:xfrm>
        </p:spPr>
        <p:txBody>
          <a:bodyPr/>
          <a:lstStyle/>
          <a:p>
            <a:r>
              <a:rPr lang="en-US" altLang="zh-TW" dirty="0"/>
              <a:t>Proposed potential candidates:</a:t>
            </a:r>
          </a:p>
          <a:p>
            <a:pPr lvl="1"/>
            <a:r>
              <a:rPr lang="en-US" altLang="zh-TW" dirty="0"/>
              <a:t>Inherited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3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1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b="1" dirty="0">
                <a:solidFill>
                  <a:srgbClr val="FF0000"/>
                </a:solidFill>
              </a:rPr>
              <a:t>(</a:t>
            </a:r>
            <a:r>
              <a:rPr lang="en-US" altLang="zh-TW" b="1" u="sng" dirty="0">
                <a:solidFill>
                  <a:srgbClr val="FF0000"/>
                </a:solidFill>
              </a:rPr>
              <a:t>4</a:t>
            </a:r>
            <a:r>
              <a:rPr lang="en-US" altLang="zh-TW" b="1" dirty="0">
                <a:solidFill>
                  <a:srgbClr val="FF0000"/>
                </a:solidFill>
              </a:rPr>
              <a:t>)</a:t>
            </a:r>
            <a:endParaRPr lang="en-US" altLang="zh-TW" u="sng" dirty="0">
              <a:solidFill>
                <a:srgbClr val="FF0000"/>
              </a:solidFill>
            </a:endParaRP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400" dirty="0"/>
              <a:t>Other implementation: remove candidate comparisons and MV scaling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43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Detail of the potential candidates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7576" y="995320"/>
            <a:ext cx="10773427" cy="5505688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2800" dirty="0"/>
              <a:t>On top of Affine merge common base (CE4.2.1)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Inherited candidates:</a:t>
            </a:r>
          </a:p>
          <a:p>
            <a:pPr marL="1530350" lvl="2" indent="-514350">
              <a:lnSpc>
                <a:spcPct val="100000"/>
              </a:lnSpc>
              <a:buSzPct val="80000"/>
              <a:buFont typeface="+mj-lt"/>
              <a:buAutoNum type="alphaLcPeriod"/>
            </a:pPr>
            <a:r>
              <a:rPr lang="en-US" altLang="zh-TW" sz="2400" dirty="0"/>
              <a:t>At most 1 candidates selected out of {L, LB}</a:t>
            </a:r>
          </a:p>
          <a:p>
            <a:pPr marL="1530350" lvl="2" indent="-514350">
              <a:lnSpc>
                <a:spcPct val="100000"/>
              </a:lnSpc>
              <a:buSzPct val="80000"/>
              <a:buAutoNum type="alphaLcPeriod"/>
            </a:pPr>
            <a:r>
              <a:rPr lang="en-US" altLang="zh-TW" sz="2400" dirty="0"/>
              <a:t>At most 1 candidates selected out of {A, AR}</a:t>
            </a:r>
          </a:p>
          <a:p>
            <a:pPr marL="1530350" lvl="2" indent="-514350">
              <a:lnSpc>
                <a:spcPct val="100000"/>
              </a:lnSpc>
              <a:buSzPct val="80000"/>
              <a:buAutoNum type="alphaLcPeriod"/>
            </a:pPr>
            <a:r>
              <a:rPr lang="en-US" altLang="zh-TW" sz="2400" dirty="0"/>
              <a:t>At most 1 candidates selected out of {AL0, AL1, AL2}</a:t>
            </a:r>
          </a:p>
          <a:p>
            <a:pPr lvl="3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200" dirty="0"/>
              <a:t>Candidate comparisons with the candidates in </a:t>
            </a:r>
            <a:r>
              <a:rPr lang="en-US" altLang="zh-TW" sz="2200" dirty="0">
                <a:solidFill>
                  <a:srgbClr val="FF0000"/>
                </a:solidFill>
              </a:rPr>
              <a:t>a.</a:t>
            </a:r>
            <a:r>
              <a:rPr lang="en-US" altLang="zh-TW" sz="2200" dirty="0"/>
              <a:t> and </a:t>
            </a:r>
            <a:r>
              <a:rPr lang="en-US" altLang="zh-TW" sz="2200" dirty="0">
                <a:solidFill>
                  <a:srgbClr val="FF0000"/>
                </a:solidFill>
              </a:rPr>
              <a:t>b.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Constructed candidates:</a:t>
            </a:r>
          </a:p>
          <a:p>
            <a:pPr marL="1473200" lvl="2" indent="-457200">
              <a:lnSpc>
                <a:spcPct val="100000"/>
              </a:lnSpc>
              <a:buSzPct val="80000"/>
              <a:buFont typeface="+mj-lt"/>
              <a:buAutoNum type="alphaLcPeriod" startAt="4"/>
            </a:pPr>
            <a:r>
              <a:rPr lang="en-US" altLang="zh-TW" sz="2400" dirty="0"/>
              <a:t>6-param Affine model: At most M candidates selected out of {CP1, CP2, CP3}</a:t>
            </a:r>
            <a:r>
              <a:rPr lang="zh-TW" altLang="en-US" sz="2400" dirty="0"/>
              <a:t>、</a:t>
            </a:r>
            <a:r>
              <a:rPr lang="en-US" altLang="zh-TW" sz="2400" dirty="0"/>
              <a:t>{CP1, CP2, CP4}</a:t>
            </a:r>
            <a:r>
              <a:rPr lang="zh-TW" altLang="en-US" sz="2400" dirty="0"/>
              <a:t>、</a:t>
            </a:r>
            <a:r>
              <a:rPr lang="en-US" altLang="zh-TW" sz="2400" dirty="0"/>
              <a:t>{CP1, CP3, CP4}</a:t>
            </a:r>
            <a:r>
              <a:rPr lang="zh-TW" altLang="en-US" sz="2400" dirty="0"/>
              <a:t>、</a:t>
            </a:r>
            <a:r>
              <a:rPr lang="en-US" altLang="zh-TW" sz="2400" dirty="0"/>
              <a:t>{CP2, CP3, CP4}</a:t>
            </a:r>
          </a:p>
          <a:p>
            <a:pPr lvl="3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200" dirty="0"/>
              <a:t>Candidate comparisons with the first candidate in </a:t>
            </a:r>
            <a:r>
              <a:rPr lang="en-US" altLang="zh-TW" sz="2200" dirty="0">
                <a:solidFill>
                  <a:srgbClr val="FF0000"/>
                </a:solidFill>
              </a:rPr>
              <a:t>d.</a:t>
            </a:r>
          </a:p>
          <a:p>
            <a:pPr marL="1473200" lvl="2" indent="-457200">
              <a:lnSpc>
                <a:spcPct val="100000"/>
              </a:lnSpc>
              <a:buSzPct val="80000"/>
              <a:buFont typeface="+mj-lt"/>
              <a:buAutoNum type="alphaLcPeriod" startAt="4"/>
            </a:pPr>
            <a:r>
              <a:rPr lang="en-US" altLang="zh-TW" sz="2400" dirty="0"/>
              <a:t>4-param Affine model: At most N candidates selected out of {CP1, CP2}</a:t>
            </a:r>
            <a:r>
              <a:rPr lang="zh-TW" altLang="en-US" sz="2400" dirty="0"/>
              <a:t>、</a:t>
            </a:r>
            <a:r>
              <a:rPr lang="en-US" altLang="zh-TW" sz="2400" dirty="0"/>
              <a:t>{CP2, CP3}</a:t>
            </a:r>
            <a:r>
              <a:rPr lang="zh-TW" altLang="en-US" sz="2400" dirty="0"/>
              <a:t>、</a:t>
            </a:r>
            <a:r>
              <a:rPr lang="en-US" altLang="zh-TW" sz="2400" dirty="0"/>
              <a:t> {CP1, CP3}</a:t>
            </a:r>
            <a:r>
              <a:rPr lang="zh-TW" altLang="en-US" sz="2400" dirty="0"/>
              <a:t>、</a:t>
            </a:r>
            <a:r>
              <a:rPr lang="en-US" altLang="zh-TW" sz="2400" dirty="0"/>
              <a:t>{CP1, CP4}</a:t>
            </a:r>
            <a:r>
              <a:rPr lang="zh-TW" altLang="en-US" sz="2400" dirty="0"/>
              <a:t>、</a:t>
            </a:r>
            <a:r>
              <a:rPr lang="en-US" altLang="zh-TW" sz="2400" dirty="0"/>
              <a:t>{CP2, CP4}</a:t>
            </a:r>
            <a:r>
              <a:rPr lang="zh-TW" altLang="en-US" sz="2400" dirty="0"/>
              <a:t>、</a:t>
            </a:r>
            <a:r>
              <a:rPr lang="en-US" altLang="zh-TW" sz="2400" dirty="0"/>
              <a:t>{CP3, CP4}</a:t>
            </a:r>
          </a:p>
          <a:p>
            <a:pPr marL="1930400" lvl="3" indent="-457200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200" dirty="0"/>
              <a:t>Candidate comparisons with the first candidate in </a:t>
            </a:r>
            <a:r>
              <a:rPr lang="en-US" altLang="zh-TW" sz="2200" dirty="0">
                <a:solidFill>
                  <a:srgbClr val="FF0000"/>
                </a:solidFill>
              </a:rPr>
              <a:t>e.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24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2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2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13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1C9470-4416-4B45-87BF-BFEB37FCB41B}"/>
              </a:ext>
            </a:extLst>
          </p:cNvPr>
          <p:cNvSpPr/>
          <p:nvPr/>
        </p:nvSpPr>
        <p:spPr>
          <a:xfrm>
            <a:off x="9657568" y="1573132"/>
            <a:ext cx="1916482" cy="1625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901CDDB-7390-4538-80B7-2DE7F4B7DFC1}"/>
              </a:ext>
            </a:extLst>
          </p:cNvPr>
          <p:cNvSpPr/>
          <p:nvPr/>
        </p:nvSpPr>
        <p:spPr>
          <a:xfrm>
            <a:off x="1114085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FBFAAE-83F2-430C-A611-F9434D25F4C6}"/>
              </a:ext>
            </a:extLst>
          </p:cNvPr>
          <p:cNvSpPr/>
          <p:nvPr/>
        </p:nvSpPr>
        <p:spPr>
          <a:xfrm>
            <a:off x="9211850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AL0</a:t>
            </a:r>
            <a:endParaRPr lang="zh-TW" altLang="en-US" sz="11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FE849A-FC35-4A61-8F60-207BF38236D3}"/>
              </a:ext>
            </a:extLst>
          </p:cNvPr>
          <p:cNvSpPr/>
          <p:nvPr/>
        </p:nvSpPr>
        <p:spPr>
          <a:xfrm>
            <a:off x="9211850" y="2797552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</a:t>
            </a:r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A786C3-B95B-4CDC-9CA4-9D6A085277F5}"/>
              </a:ext>
            </a:extLst>
          </p:cNvPr>
          <p:cNvSpPr/>
          <p:nvPr/>
        </p:nvSpPr>
        <p:spPr>
          <a:xfrm>
            <a:off x="11586576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AR</a:t>
            </a:r>
            <a:endParaRPr lang="zh-TW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F55E94-6FD8-4B42-A1E2-B60CF054F843}"/>
              </a:ext>
            </a:extLst>
          </p:cNvPr>
          <p:cNvSpPr/>
          <p:nvPr/>
        </p:nvSpPr>
        <p:spPr>
          <a:xfrm>
            <a:off x="965756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AL1</a:t>
            </a:r>
            <a:endParaRPr lang="zh-TW" altLang="en-US" sz="11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C53220-09B0-4B93-902A-0FBBFCCA3154}"/>
              </a:ext>
            </a:extLst>
          </p:cNvPr>
          <p:cNvSpPr/>
          <p:nvPr/>
        </p:nvSpPr>
        <p:spPr>
          <a:xfrm>
            <a:off x="9211850" y="1608479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AL2</a:t>
            </a:r>
            <a:endParaRPr lang="zh-TW" altLang="en-US" sz="11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F2B355F-E993-4EB6-9A2D-DC79AEDEC969}"/>
              </a:ext>
            </a:extLst>
          </p:cNvPr>
          <p:cNvSpPr/>
          <p:nvPr/>
        </p:nvSpPr>
        <p:spPr>
          <a:xfrm>
            <a:off x="9211850" y="3198384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LB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258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Affine merge candidate in CE4.2.1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92481" y="1259981"/>
            <a:ext cx="11129010" cy="5181643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3200" dirty="0"/>
              <a:t>CE4.2.1 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Inherited candidates: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{L, A, AR, LB, AL}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Constructed candidates: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6-param Affine model: {CP1, CP2,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CP2,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CP3,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CP3, CP4}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4-param Affine model: {CP1, CP2}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{CP1, CP3}</a:t>
            </a:r>
            <a:r>
              <a:rPr lang="zh-TW" altLang="en-US" sz="2800" dirty="0"/>
              <a:t>、</a:t>
            </a:r>
            <a:r>
              <a:rPr lang="en-US" altLang="zh-TW" sz="2800" dirty="0"/>
              <a:t>{CP2, CP4}</a:t>
            </a:r>
            <a:r>
              <a:rPr lang="zh-TW" altLang="en-US" sz="2800" dirty="0"/>
              <a:t>、</a:t>
            </a:r>
            <a:r>
              <a:rPr lang="en-US" altLang="zh-TW" sz="2800" dirty="0"/>
              <a:t>{CP3, CP4}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3200" dirty="0"/>
              <a:t>Candidate comparisons between all candidates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28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600" dirty="0"/>
          </a:p>
          <a:p>
            <a:pPr marL="50800" indent="0">
              <a:lnSpc>
                <a:spcPct val="100000"/>
              </a:lnSpc>
              <a:buSzPct val="80000"/>
              <a:buNone/>
            </a:pPr>
            <a:endParaRPr lang="en-US" altLang="zh-TW" sz="3600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2</a:t>
            </a:fld>
            <a:endParaRPr 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4D95EAAA-179E-48F4-ACE4-D7B364BCFA27}"/>
              </a:ext>
            </a:extLst>
          </p:cNvPr>
          <p:cNvGrpSpPr/>
          <p:nvPr/>
        </p:nvGrpSpPr>
        <p:grpSpPr>
          <a:xfrm>
            <a:off x="9159292" y="876822"/>
            <a:ext cx="2807918" cy="2421769"/>
            <a:chOff x="9159292" y="876822"/>
            <a:chExt cx="2807918" cy="24217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D49F00A8-FB37-428A-82D6-744FF6483EAC}"/>
                </a:ext>
              </a:extLst>
            </p:cNvPr>
            <p:cNvSpPr/>
            <p:nvPr/>
          </p:nvSpPr>
          <p:spPr>
            <a:xfrm>
              <a:off x="9605010" y="1272507"/>
              <a:ext cx="1916482" cy="16252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2363DD5-538B-4F8B-A73C-11820D4F2B98}"/>
                </a:ext>
              </a:extLst>
            </p:cNvPr>
            <p:cNvSpPr/>
            <p:nvPr/>
          </p:nvSpPr>
          <p:spPr>
            <a:xfrm>
              <a:off x="11088300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</a:t>
              </a:r>
              <a:endParaRPr lang="zh-TW" altLang="en-US" dirty="0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F736404-18BC-4F53-9351-76AB9EC70BD9}"/>
                </a:ext>
              </a:extLst>
            </p:cNvPr>
            <p:cNvSpPr/>
            <p:nvPr/>
          </p:nvSpPr>
          <p:spPr>
            <a:xfrm>
              <a:off x="9159292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AL</a:t>
              </a:r>
              <a:endParaRPr lang="zh-TW" altLang="en-US" dirty="0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3D5112C8-6664-48C9-A890-D72CA15BF365}"/>
                </a:ext>
              </a:extLst>
            </p:cNvPr>
            <p:cNvSpPr/>
            <p:nvPr/>
          </p:nvSpPr>
          <p:spPr>
            <a:xfrm>
              <a:off x="9159292" y="2496927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</a:t>
              </a:r>
              <a:endParaRPr lang="zh-TW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B7C2CD1-1355-4B12-A778-63559D12438C}"/>
                </a:ext>
              </a:extLst>
            </p:cNvPr>
            <p:cNvSpPr/>
            <p:nvPr/>
          </p:nvSpPr>
          <p:spPr>
            <a:xfrm>
              <a:off x="11534018" y="876822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AR</a:t>
              </a:r>
              <a:endParaRPr lang="zh-TW" altLang="en-US" dirty="0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31C9FDBF-A08A-42FB-AE6F-9471CE0B213D}"/>
                </a:ext>
              </a:extLst>
            </p:cNvPr>
            <p:cNvSpPr/>
            <p:nvPr/>
          </p:nvSpPr>
          <p:spPr>
            <a:xfrm>
              <a:off x="9159292" y="2897759"/>
              <a:ext cx="433192" cy="4008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/>
                <a:t>LB</a:t>
              </a:r>
              <a:endParaRPr lang="zh-TW" altLang="en-US" dirty="0"/>
            </a:p>
          </p:txBody>
        </p:sp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9D663AE4-4493-4653-9530-65845ACE382D}"/>
                </a:ext>
              </a:extLst>
            </p:cNvPr>
            <p:cNvSpPr txBox="1"/>
            <p:nvPr/>
          </p:nvSpPr>
          <p:spPr>
            <a:xfrm>
              <a:off x="9605010" y="127250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CP1</a:t>
              </a:r>
              <a:endParaRPr lang="zh-TW" altLang="en-US" b="1" dirty="0"/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0671527-174E-452B-A17A-EE9057B26925}"/>
                </a:ext>
              </a:extLst>
            </p:cNvPr>
            <p:cNvSpPr txBox="1"/>
            <p:nvPr/>
          </p:nvSpPr>
          <p:spPr>
            <a:xfrm>
              <a:off x="10987370" y="2526416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CP4</a:t>
              </a:r>
              <a:endParaRPr lang="zh-TW" altLang="en-US" b="1" dirty="0"/>
            </a:p>
          </p:txBody>
        </p:sp>
        <p:sp>
          <p:nvSpPr>
            <p:cNvPr id="16" name="文字方塊 15">
              <a:extLst>
                <a:ext uri="{FF2B5EF4-FFF2-40B4-BE49-F238E27FC236}">
                  <a16:creationId xmlns:a16="http://schemas.microsoft.com/office/drawing/2014/main" id="{4B2A8265-52EB-43AF-90A0-C14CAE69BC92}"/>
                </a:ext>
              </a:extLst>
            </p:cNvPr>
            <p:cNvSpPr txBox="1"/>
            <p:nvPr/>
          </p:nvSpPr>
          <p:spPr>
            <a:xfrm>
              <a:off x="9587620" y="2548498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CP3</a:t>
              </a:r>
              <a:endParaRPr lang="zh-TW" altLang="en-US" b="1" dirty="0"/>
            </a:p>
          </p:txBody>
        </p:sp>
        <p:sp>
          <p:nvSpPr>
            <p:cNvPr id="17" name="文字方塊 16">
              <a:extLst>
                <a:ext uri="{FF2B5EF4-FFF2-40B4-BE49-F238E27FC236}">
                  <a16:creationId xmlns:a16="http://schemas.microsoft.com/office/drawing/2014/main" id="{8881EEA4-9607-49F4-BCD3-917BC39BA4DD}"/>
                </a:ext>
              </a:extLst>
            </p:cNvPr>
            <p:cNvSpPr txBox="1"/>
            <p:nvPr/>
          </p:nvSpPr>
          <p:spPr>
            <a:xfrm>
              <a:off x="10987371" y="1278937"/>
              <a:ext cx="53412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/>
                <a:t>CP2</a:t>
              </a:r>
              <a:endParaRPr lang="zh-TW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900875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proposed modifications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56693" y="937509"/>
            <a:ext cx="8466673" cy="2692443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1000"/>
              </a:spcBef>
              <a:buSzPts val="2800"/>
            </a:pPr>
            <a:r>
              <a:rPr lang="en-US" altLang="zh-TW" sz="2800" dirty="0"/>
              <a:t>On top of Affine merge common base (CE4.2.1)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Inherited candidates: Select only 1 candidate from each spatial area (left, above-right, above-left)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two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 Are applied to the above-left spatial blocks</a:t>
            </a:r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3</a:t>
            </a:fld>
            <a:endParaRPr 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F1C9470-4416-4B45-87BF-BFEB37FCB41B}"/>
              </a:ext>
            </a:extLst>
          </p:cNvPr>
          <p:cNvSpPr/>
          <p:nvPr/>
        </p:nvSpPr>
        <p:spPr>
          <a:xfrm>
            <a:off x="9657568" y="1573132"/>
            <a:ext cx="1916482" cy="16252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901CDDB-7390-4538-80B7-2DE7F4B7DFC1}"/>
              </a:ext>
            </a:extLst>
          </p:cNvPr>
          <p:cNvSpPr/>
          <p:nvPr/>
        </p:nvSpPr>
        <p:spPr>
          <a:xfrm>
            <a:off x="1114085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</a:t>
            </a:r>
            <a:endParaRPr lang="zh-TW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6FBFAAE-83F2-430C-A611-F9434D25F4C6}"/>
              </a:ext>
            </a:extLst>
          </p:cNvPr>
          <p:cNvSpPr/>
          <p:nvPr/>
        </p:nvSpPr>
        <p:spPr>
          <a:xfrm>
            <a:off x="9211850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AL0</a:t>
            </a:r>
            <a:endParaRPr lang="zh-TW" altLang="en-US" sz="11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6FE849A-FC35-4A61-8F60-207BF38236D3}"/>
              </a:ext>
            </a:extLst>
          </p:cNvPr>
          <p:cNvSpPr/>
          <p:nvPr/>
        </p:nvSpPr>
        <p:spPr>
          <a:xfrm>
            <a:off x="9211850" y="2797552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</a:t>
            </a:r>
            <a:endParaRPr lang="zh-TW" altLang="en-US" dirty="0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7A786C3-B95B-4CDC-9CA4-9D6A085277F5}"/>
              </a:ext>
            </a:extLst>
          </p:cNvPr>
          <p:cNvSpPr/>
          <p:nvPr/>
        </p:nvSpPr>
        <p:spPr>
          <a:xfrm>
            <a:off x="11586576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AR</a:t>
            </a:r>
            <a:endParaRPr lang="zh-TW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FF55E94-6FD8-4B42-A1E2-B60CF054F843}"/>
              </a:ext>
            </a:extLst>
          </p:cNvPr>
          <p:cNvSpPr/>
          <p:nvPr/>
        </p:nvSpPr>
        <p:spPr>
          <a:xfrm>
            <a:off x="9657568" y="1177447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AL1</a:t>
            </a:r>
            <a:endParaRPr lang="zh-TW" altLang="en-US" sz="1100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C53220-09B0-4B93-902A-0FBBFCCA3154}"/>
              </a:ext>
            </a:extLst>
          </p:cNvPr>
          <p:cNvSpPr/>
          <p:nvPr/>
        </p:nvSpPr>
        <p:spPr>
          <a:xfrm>
            <a:off x="9211850" y="1608479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100" dirty="0"/>
              <a:t>AL2</a:t>
            </a:r>
            <a:endParaRPr lang="zh-TW" altLang="en-US" sz="1100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F2B355F-E993-4EB6-9A2D-DC79AEDEC969}"/>
              </a:ext>
            </a:extLst>
          </p:cNvPr>
          <p:cNvSpPr/>
          <p:nvPr/>
        </p:nvSpPr>
        <p:spPr>
          <a:xfrm>
            <a:off x="9211850" y="3198384"/>
            <a:ext cx="433192" cy="4008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/>
              <a:t>LB</a:t>
            </a:r>
            <a:endParaRPr lang="zh-TW" altLang="en-US" dirty="0"/>
          </a:p>
        </p:txBody>
      </p:sp>
      <p:sp>
        <p:nvSpPr>
          <p:cNvPr id="14" name="文字版面配置區 2">
            <a:extLst>
              <a:ext uri="{FF2B5EF4-FFF2-40B4-BE49-F238E27FC236}">
                <a16:creationId xmlns:a16="http://schemas.microsoft.com/office/drawing/2014/main" id="{DB7DA80D-DF69-43AC-A694-BB7D97C007E9}"/>
              </a:ext>
            </a:extLst>
          </p:cNvPr>
          <p:cNvSpPr txBox="1">
            <a:spLocks/>
          </p:cNvSpPr>
          <p:nvPr/>
        </p:nvSpPr>
        <p:spPr>
          <a:xfrm>
            <a:off x="356693" y="4025637"/>
            <a:ext cx="11123342" cy="21367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6-param constructed candidates: Select M candidates </a:t>
            </a:r>
            <a:r>
              <a:rPr lang="en-US" altLang="zh-TW" sz="2800" dirty="0">
                <a:solidFill>
                  <a:srgbClr val="FF0000"/>
                </a:solidFill>
              </a:rPr>
              <a:t>(M &lt; 4)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6-param constructed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800" dirty="0"/>
              <a:t>4-param constructed candidates: Select N candidates </a:t>
            </a:r>
            <a:r>
              <a:rPr lang="en-US" altLang="zh-TW" sz="2800" dirty="0">
                <a:solidFill>
                  <a:srgbClr val="FF0000"/>
                </a:solidFill>
              </a:rPr>
              <a:t>(M &lt; 6)</a:t>
            </a:r>
          </a:p>
          <a:p>
            <a:pPr lvl="2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2400" dirty="0"/>
              <a:t>Candidate comparisons to the first 4-param constructed </a:t>
            </a:r>
            <a:r>
              <a:rPr lang="en-US" altLang="zh-TW" sz="2400" dirty="0" err="1"/>
              <a:t>cand</a:t>
            </a:r>
            <a:r>
              <a:rPr lang="en-US" altLang="zh-TW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9502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experiments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4329" y="1123305"/>
            <a:ext cx="11123342" cy="2589462"/>
          </a:xfrm>
        </p:spPr>
        <p:txBody>
          <a:bodyPr/>
          <a:lstStyle/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All implementation on top of Affine merge common base (CE4.2.1)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endParaRPr lang="en-US" altLang="zh-TW" sz="2800" dirty="0"/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1: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3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2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sz="2400" dirty="0"/>
              <a:t> </a:t>
            </a:r>
            <a:r>
              <a:rPr lang="en-US" altLang="zh-TW" dirty="0"/>
              <a:t>+ 4-param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4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reduce 72% candidate comparisons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2: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5, exactly the same as CE4.2.1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4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remove candidate comparisons and MV scaling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sz="2800" dirty="0"/>
              <a:t>Test 3: </a:t>
            </a:r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Potential candidates: inherited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3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+ 6-param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1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r>
              <a:rPr lang="en-US" altLang="zh-TW" dirty="0"/>
              <a:t> + 4-param constructed </a:t>
            </a:r>
            <a:r>
              <a:rPr lang="en-US" altLang="zh-TW" sz="2400" b="1" dirty="0">
                <a:solidFill>
                  <a:srgbClr val="FF0000"/>
                </a:solidFill>
              </a:rPr>
              <a:t>(</a:t>
            </a:r>
            <a:r>
              <a:rPr lang="en-US" altLang="zh-TW" sz="2400" b="1" u="sng" dirty="0">
                <a:solidFill>
                  <a:srgbClr val="FF0000"/>
                </a:solidFill>
              </a:rPr>
              <a:t>4</a:t>
            </a:r>
            <a:r>
              <a:rPr lang="en-US" altLang="zh-TW" sz="2400" b="1" dirty="0">
                <a:solidFill>
                  <a:srgbClr val="FF0000"/>
                </a:solidFill>
              </a:rPr>
              <a:t>)</a:t>
            </a:r>
            <a:endParaRPr lang="en-US" altLang="zh-TW" dirty="0"/>
          </a:p>
          <a:p>
            <a:pPr marL="914400" lvl="2" indent="-4064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altLang="zh-TW" dirty="0"/>
              <a:t>Other implementation: remove candidate comparisons and MV scaling</a:t>
            </a:r>
          </a:p>
          <a:p>
            <a:pPr marL="457200" lvl="1" indent="-406400">
              <a:lnSpc>
                <a:spcPct val="100000"/>
              </a:lnSpc>
              <a:spcBef>
                <a:spcPts val="0"/>
              </a:spcBef>
              <a:buSzPts val="2800"/>
            </a:pPr>
            <a:endParaRPr lang="en-US" altLang="zh-TW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9680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RA results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5F19EF28-F88C-4492-B1CF-B000C90F9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2923078"/>
              </p:ext>
            </p:extLst>
          </p:nvPr>
        </p:nvGraphicFramePr>
        <p:xfrm>
          <a:off x="197612" y="1133723"/>
          <a:ext cx="11796775" cy="3770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Worksheet" r:id="rId4" imgW="5918052" imgH="1892491" progId="Excel.Sheet.12">
                  <p:embed/>
                </p:oleObj>
              </mc:Choice>
              <mc:Fallback>
                <p:oleObj name="Worksheet" r:id="rId4" imgW="5918052" imgH="1892491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612" y="1133723"/>
                        <a:ext cx="11796775" cy="3770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版面配置區 2">
            <a:extLst>
              <a:ext uri="{FF2B5EF4-FFF2-40B4-BE49-F238E27FC236}">
                <a16:creationId xmlns:a16="http://schemas.microsoft.com/office/drawing/2014/main" id="{404B2CB6-3555-4D8D-926D-BA0E34BB2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758" y="5273527"/>
            <a:ext cx="11418506" cy="1387303"/>
          </a:xfrm>
        </p:spPr>
        <p:txBody>
          <a:bodyPr/>
          <a:lstStyle/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4.2.1: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4.2.2.e: Potential candidates: inherited (2) + constructed (6) + remove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4.2.5.a: Potential candidates: inherited (5) + constructed (10) + remove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800" dirty="0"/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1143087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Summary of LB results</a:t>
            </a:r>
            <a:endParaRPr lang="zh-TW" altLang="en-US" dirty="0"/>
          </a:p>
        </p:txBody>
      </p:sp>
      <p:sp>
        <p:nvSpPr>
          <p:cNvPr id="4" name="頁尾版面配置區 3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8" name="物件 7">
            <a:extLst>
              <a:ext uri="{FF2B5EF4-FFF2-40B4-BE49-F238E27FC236}">
                <a16:creationId xmlns:a16="http://schemas.microsoft.com/office/drawing/2014/main" id="{5F19EF28-F88C-4492-B1CF-B000C90F98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106467"/>
              </p:ext>
            </p:extLst>
          </p:nvPr>
        </p:nvGraphicFramePr>
        <p:xfrm>
          <a:off x="197612" y="1133723"/>
          <a:ext cx="11796775" cy="37707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Worksheet" r:id="rId4" imgW="5918052" imgH="1892491" progId="Excel.Sheet.12">
                  <p:embed/>
                </p:oleObj>
              </mc:Choice>
              <mc:Fallback>
                <p:oleObj name="Worksheet" r:id="rId4" imgW="5918052" imgH="1892491" progId="Excel.Sheet.12">
                  <p:embed/>
                  <p:pic>
                    <p:nvPicPr>
                      <p:cNvPr id="8" name="物件 7">
                        <a:extLst>
                          <a:ext uri="{FF2B5EF4-FFF2-40B4-BE49-F238E27FC236}">
                            <a16:creationId xmlns:a16="http://schemas.microsoft.com/office/drawing/2014/main" id="{5F19EF28-F88C-4492-B1CF-B000C90F988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7612" y="1133723"/>
                        <a:ext cx="11796775" cy="37707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文字版面配置區 2">
            <a:extLst>
              <a:ext uri="{FF2B5EF4-FFF2-40B4-BE49-F238E27FC236}">
                <a16:creationId xmlns:a16="http://schemas.microsoft.com/office/drawing/2014/main" id="{404B2CB6-3555-4D8D-926D-BA0E34BB2B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758" y="5273527"/>
            <a:ext cx="11418506" cy="1387303"/>
          </a:xfrm>
        </p:spPr>
        <p:txBody>
          <a:bodyPr/>
          <a:lstStyle/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4.2.1: Affine merge common base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4.2.2.e: Potential candidates: inherited (2) + constructed (6) + remove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r>
              <a:rPr lang="en-US" altLang="zh-TW" sz="1800" dirty="0"/>
              <a:t>Test 4.2.5.a: Potential candidates: inherited (5) + constructed (10) + remove comparisons &amp; scaling</a:t>
            </a:r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800" dirty="0"/>
          </a:p>
          <a:p>
            <a:pPr lvl="1">
              <a:lnSpc>
                <a:spcPct val="100000"/>
              </a:lnSpc>
              <a:buSzPct val="80000"/>
              <a:buFont typeface="Wingdings" panose="05000000000000000000" pitchFamily="2" charset="2"/>
              <a:buChar char="Ø"/>
            </a:pPr>
            <a:endParaRPr lang="en-US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5727883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zh-TW" altLang="en-US" dirty="0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48159" y="1142575"/>
            <a:ext cx="11295681" cy="5170544"/>
          </a:xfrm>
        </p:spPr>
        <p:txBody>
          <a:bodyPr/>
          <a:lstStyle/>
          <a:p>
            <a:r>
              <a:rPr lang="en-US" altLang="zh-TW" sz="2400" dirty="0"/>
              <a:t>This contribution proposes several modifications to simplify the Affine merge list construction</a:t>
            </a:r>
          </a:p>
          <a:p>
            <a:r>
              <a:rPr lang="en-US" altLang="zh-TW" sz="2400" dirty="0"/>
              <a:t>Gain is kept the same as Affine common base (CE4.2.1) with much lower complexity</a:t>
            </a:r>
          </a:p>
          <a:p>
            <a:pPr marL="533400" lvl="1" indent="0">
              <a:buNone/>
            </a:pPr>
            <a:endParaRPr lang="en-US" altLang="zh-TW" sz="2000" dirty="0"/>
          </a:p>
          <a:p>
            <a:r>
              <a:rPr lang="en-US" altLang="zh-TW" sz="2400" dirty="0"/>
              <a:t>On inherited aspect:</a:t>
            </a:r>
          </a:p>
          <a:p>
            <a:pPr lvl="1"/>
            <a:r>
              <a:rPr lang="en-US" altLang="zh-TW" sz="2000" dirty="0"/>
              <a:t>Compared to CE4.2.2.e, 4.2.6.c, 4.2.6.d, </a:t>
            </a:r>
            <a:r>
              <a:rPr lang="en-US" altLang="zh-TW" sz="2000" dirty="0" err="1"/>
              <a:t>etc</a:t>
            </a:r>
            <a:r>
              <a:rPr lang="en-US" altLang="zh-TW" sz="2000" dirty="0"/>
              <a:t>, there is similarity to derive one candidate from each spatial area, and there is difference on the number of areas (Left area, above area, and </a:t>
            </a:r>
            <a:r>
              <a:rPr lang="en-US" altLang="zh-TW" sz="2000" b="1" dirty="0">
                <a:solidFill>
                  <a:srgbClr val="FF0000"/>
                </a:solidFill>
              </a:rPr>
              <a:t>above-left area</a:t>
            </a:r>
            <a:r>
              <a:rPr lang="en-US" altLang="zh-TW" sz="2000" dirty="0"/>
              <a:t>)</a:t>
            </a:r>
          </a:p>
          <a:p>
            <a:r>
              <a:rPr lang="en-US" altLang="zh-TW" sz="2400" dirty="0"/>
              <a:t>On constructed aspect: </a:t>
            </a:r>
          </a:p>
          <a:p>
            <a:pPr lvl="1"/>
            <a:r>
              <a:rPr lang="en-US" altLang="zh-TW" sz="2000" dirty="0"/>
              <a:t>Compared to CE4.2.2.e, 4.2.6.c, </a:t>
            </a:r>
            <a:r>
              <a:rPr lang="en-US" altLang="zh-TW" sz="2000" dirty="0" err="1"/>
              <a:t>etc</a:t>
            </a:r>
            <a:r>
              <a:rPr lang="en-US" altLang="zh-TW" sz="2000" dirty="0"/>
              <a:t>, there is similarity to propose to use 6 or even less candidates, and there is difference on the selection method </a:t>
            </a:r>
            <a:r>
              <a:rPr lang="en-US" altLang="zh-TW" sz="2000" dirty="0">
                <a:solidFill>
                  <a:srgbClr val="FF0000"/>
                </a:solidFill>
              </a:rPr>
              <a:t>(M first available </a:t>
            </a:r>
            <a:r>
              <a:rPr lang="en-US" altLang="zh-TW" sz="2000" dirty="0" err="1">
                <a:solidFill>
                  <a:srgbClr val="FF0000"/>
                </a:solidFill>
              </a:rPr>
              <a:t>cands</a:t>
            </a:r>
            <a:r>
              <a:rPr lang="en-US" altLang="zh-TW" sz="2000" dirty="0">
                <a:solidFill>
                  <a:srgbClr val="FF0000"/>
                </a:solidFill>
              </a:rPr>
              <a:t> selected from 6-param, and N first available </a:t>
            </a:r>
            <a:r>
              <a:rPr lang="en-US" altLang="zh-TW" sz="2000" dirty="0" err="1">
                <a:solidFill>
                  <a:srgbClr val="FF0000"/>
                </a:solidFill>
              </a:rPr>
              <a:t>cands</a:t>
            </a:r>
            <a:r>
              <a:rPr lang="en-US" altLang="zh-TW" sz="2000" dirty="0">
                <a:solidFill>
                  <a:srgbClr val="FF0000"/>
                </a:solidFill>
              </a:rPr>
              <a:t> selected from 4-param)</a:t>
            </a:r>
            <a:endParaRPr lang="en-US" altLang="zh-TW" dirty="0">
              <a:solidFill>
                <a:srgbClr val="FF0000"/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277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3"/>
          <p:cNvSpPr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</p:spPr>
        <p:txBody>
          <a:bodyPr/>
          <a:lstStyle/>
          <a:p>
            <a:pPr algn="ctr"/>
            <a:r>
              <a:rPr lang="en-US" altLang="zh-TW" sz="7200" dirty="0">
                <a:solidFill>
                  <a:schemeClr val="bg2"/>
                </a:solidFill>
                <a:ea typeface="新細明體" panose="02020500000000000000" pitchFamily="18" charset="-120"/>
              </a:rPr>
              <a:t>Thank you.</a:t>
            </a:r>
            <a:endParaRPr lang="zh-TW" altLang="en-US" sz="7200" dirty="0">
              <a:solidFill>
                <a:schemeClr val="bg2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467123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標題 3"/>
          <p:cNvSpPr>
            <a:spLocks noGrp="1"/>
          </p:cNvSpPr>
          <p:nvPr>
            <p:ph type="ctrTitle"/>
          </p:nvPr>
        </p:nvSpPr>
        <p:spPr>
          <a:xfrm>
            <a:off x="1524000" y="2054226"/>
            <a:ext cx="9144000" cy="2257425"/>
          </a:xfrm>
        </p:spPr>
        <p:txBody>
          <a:bodyPr/>
          <a:lstStyle/>
          <a:p>
            <a:pPr algn="ctr"/>
            <a:r>
              <a:rPr lang="en-US" altLang="zh-TW" sz="7200" dirty="0">
                <a:solidFill>
                  <a:schemeClr val="bg2"/>
                </a:solidFill>
                <a:ea typeface="新細明體" panose="02020500000000000000" pitchFamily="18" charset="-120"/>
              </a:rPr>
              <a:t>Appendix</a:t>
            </a:r>
            <a:endParaRPr lang="zh-TW" altLang="en-US" sz="7200" dirty="0">
              <a:solidFill>
                <a:schemeClr val="bg2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0364713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4017</TotalTime>
  <Words>988</Words>
  <Application>Microsoft Office PowerPoint</Application>
  <PresentationFormat>寬螢幕</PresentationFormat>
  <Paragraphs>129</Paragraphs>
  <Slides>13</Slides>
  <Notes>13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13</vt:i4>
      </vt:variant>
    </vt:vector>
  </HeadingPairs>
  <TitlesOfParts>
    <vt:vector size="19" baseType="lpstr">
      <vt:lpstr>新細明體</vt:lpstr>
      <vt:lpstr>Arial</vt:lpstr>
      <vt:lpstr>Calibri</vt:lpstr>
      <vt:lpstr>Wingdings</vt:lpstr>
      <vt:lpstr>1_Office Theme</vt:lpstr>
      <vt:lpstr>Microsoft Excel 工作表</vt:lpstr>
      <vt:lpstr>JVET-L0390 CE4-related: Simplification of Affine merge common codebase</vt:lpstr>
      <vt:lpstr>Affine merge candidate in CE4.2.1</vt:lpstr>
      <vt:lpstr>The proposed modifications</vt:lpstr>
      <vt:lpstr>Summary of experiments</vt:lpstr>
      <vt:lpstr>Summary of RA results</vt:lpstr>
      <vt:lpstr>Summary of LB results</vt:lpstr>
      <vt:lpstr>Conclusion</vt:lpstr>
      <vt:lpstr>Thank you.</vt:lpstr>
      <vt:lpstr>Appendix</vt:lpstr>
      <vt:lpstr>Test 1</vt:lpstr>
      <vt:lpstr>Test 2</vt:lpstr>
      <vt:lpstr>Test 3</vt:lpstr>
      <vt:lpstr>Detail of the potential candidates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FACA VVC Update</dc:title>
  <cp:lastModifiedBy>新技術研發一處研發二部BBDJ28(張耀仁)</cp:lastModifiedBy>
  <cp:revision>132</cp:revision>
  <dcterms:modified xsi:type="dcterms:W3CDTF">2018-10-04T03:02:50Z</dcterms:modified>
</cp:coreProperties>
</file>