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1" r:id="rId1"/>
  </p:sldMasterIdLst>
  <p:notesMasterIdLst>
    <p:notesMasterId r:id="rId8"/>
  </p:notesMasterIdLst>
  <p:handoutMasterIdLst>
    <p:handoutMasterId r:id="rId9"/>
  </p:handoutMasterIdLst>
  <p:sldIdLst>
    <p:sldId id="256" r:id="rId2"/>
    <p:sldId id="269" r:id="rId3"/>
    <p:sldId id="273" r:id="rId4"/>
    <p:sldId id="274" r:id="rId5"/>
    <p:sldId id="272" r:id="rId6"/>
    <p:sldId id="27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970519-9751-4A6E-8413-E17ECA4B2C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2FABF-715E-4C2E-834B-08189AE1D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1D7AB-BD5E-4E4B-A463-033CD0074B90}" type="datetime1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765B2-1E5C-4036-AF9B-186BBECC92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3290F-C7B7-4C59-9E6F-FB60D3FA35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B2FA-600C-42B8-B553-1B43D208C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870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11DA-A984-4ED5-AB4A-EBB066BF17FF}" type="datetime1">
              <a:rPr lang="en-US" smtClean="0"/>
              <a:t>10/5/2018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12AD7BE-66B4-493C-ACF3-C3A88D82933B}" type="datetime1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066DE-A8EA-4CF2-8D52-70D47723C848}" type="datetime1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254C8-D76A-497B-A8D3-6DD0BCC452BE}" type="datetime1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4CEB4-F7E1-4D13-BE94-45F9301FA70E}" type="datetime1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43149" y="-36088"/>
            <a:ext cx="1544051" cy="40461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dirty="0"/>
              <a:t>JVET-L0332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93E114-B1D9-4676-807A-4AC44008365B}" type="datetime1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42B89-F93B-439F-BC72-F3DAE038045E}" type="datetime1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FFE7F-44E6-41C0-8301-BB26FF4A2C51}" type="datetime1">
              <a:rPr lang="en-US" smtClean="0"/>
              <a:t>10/5/2018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458DE-3A93-47E4-A8B7-520924D6297C}" type="datetime1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BF3FB-23AB-4732-8158-D486F662B0A3}" type="datetime1">
              <a:rPr lang="en-US" smtClean="0"/>
              <a:t>10/5/2018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E314FB-525B-4E85-916D-B571A24E9652}" type="datetime1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FA446A8-7A20-4135-87BD-AB50E723D9A4}" type="datetime1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0081E58-EE37-487C-9844-F4F4C50E3684}" type="datetime1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br>
              <a:rPr lang="en-US" sz="4800" dirty="0"/>
            </a:br>
            <a:r>
              <a:rPr lang="en-US" sz="4800" dirty="0"/>
              <a:t>JVET-L0332</a:t>
            </a:r>
            <a:br>
              <a:rPr lang="en-US" sz="4800" dirty="0"/>
            </a:br>
            <a:r>
              <a:rPr lang="en-US" sz="4800" dirty="0"/>
              <a:t>CE4-related: Adaptive Motion Vector Resolution for Affine Inter Mode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CA" dirty="0"/>
              <a:t>Hongbin Liu, Kai Zhang, Li Zhang</a:t>
            </a:r>
            <a:br>
              <a:rPr lang="en-CA" dirty="0"/>
            </a:br>
            <a:r>
              <a:rPr lang="en-CA" dirty="0"/>
              <a:t>Yue Wang, </a:t>
            </a:r>
            <a:r>
              <a:rPr lang="en-CA" dirty="0" err="1"/>
              <a:t>Pengwei</a:t>
            </a:r>
            <a:r>
              <a:rPr lang="en-CA" dirty="0"/>
              <a:t> Zhao, </a:t>
            </a:r>
            <a:r>
              <a:rPr lang="en-CA" dirty="0" err="1"/>
              <a:t>Dingkun</a:t>
            </a:r>
            <a:r>
              <a:rPr lang="en-CA" dirty="0"/>
              <a:t> Hong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In translational model, different MVD precision are allowed. H</a:t>
            </a:r>
            <a:r>
              <a:rPr lang="en-US" altLang="zh-CN"/>
              <a:t>owever</a:t>
            </a:r>
            <a:r>
              <a:rPr lang="en-US" altLang="zh-CN" dirty="0"/>
              <a:t>, in affine mode, </a:t>
            </a:r>
            <a:r>
              <a:rPr lang="en-US" altLang="zh-CN"/>
              <a:t>only 1/4-pel MVD </a:t>
            </a:r>
            <a:r>
              <a:rPr lang="en-US" altLang="zh-CN" dirty="0"/>
              <a:t>precision is allowed. This may be inefficient.</a:t>
            </a:r>
          </a:p>
          <a:p>
            <a:r>
              <a:rPr lang="en-US" altLang="zh-CN" dirty="0"/>
              <a:t>Proposed solution</a:t>
            </a:r>
          </a:p>
          <a:p>
            <a:pPr lvl="1"/>
            <a:r>
              <a:rPr lang="en-US" altLang="zh-CN" dirty="0"/>
              <a:t>Allow MVD precision set {1, 1/4, 1/16} for affine mode.</a:t>
            </a:r>
          </a:p>
          <a:p>
            <a:pPr lvl="1"/>
            <a:r>
              <a:rPr lang="en-US" altLang="zh-CN" u="sng" dirty="0"/>
              <a:t>MVD precision is decided at CU level.</a:t>
            </a:r>
          </a:p>
          <a:p>
            <a:pPr lvl="1"/>
            <a:r>
              <a:rPr lang="en-US" altLang="zh-CN" u="sng" dirty="0"/>
              <a:t>Use same syntax element as in IMV mode to indicate the MVD precision.</a:t>
            </a:r>
          </a:p>
          <a:p>
            <a:pPr lvl="1"/>
            <a:r>
              <a:rPr lang="en-US" altLang="zh-CN" u="sng" dirty="0"/>
              <a:t>MVP candidates are rounded to be with the same precision of MVD.</a:t>
            </a:r>
          </a:p>
          <a:p>
            <a:pPr lvl="1"/>
            <a:r>
              <a:rPr lang="en-US" altLang="zh-CN" u="sng" dirty="0"/>
              <a:t>MVD precision is not signaled if all MVD components are zero.</a:t>
            </a:r>
          </a:p>
          <a:p>
            <a:r>
              <a:rPr lang="en-US" altLang="zh-CN" dirty="0"/>
              <a:t>Thanks Interdigital for crosschecking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</p:spTree>
    <p:extLst>
      <p:ext uri="{BB962C8B-B14F-4D97-AF65-F5344CB8AC3E}">
        <p14:creationId xmlns:p14="http://schemas.microsoft.com/office/powerpoint/2010/main" val="274683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BMS-2.0.1 + VTM configuration</a:t>
            </a:r>
          </a:p>
          <a:p>
            <a:r>
              <a:rPr lang="en-US" altLang="zh-CN" dirty="0"/>
              <a:t>Tested: BMS-2.0.1 + VTM configuration + proposed method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BF92F0-697F-4750-9DFD-A5E2B1691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094363"/>
              </p:ext>
            </p:extLst>
          </p:nvPr>
        </p:nvGraphicFramePr>
        <p:xfrm>
          <a:off x="798266" y="2039751"/>
          <a:ext cx="11088934" cy="4489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4545">
                  <a:extLst>
                    <a:ext uri="{9D8B030D-6E8A-4147-A177-3AD203B41FA5}">
                      <a16:colId xmlns:a16="http://schemas.microsoft.com/office/drawing/2014/main" val="330904221"/>
                    </a:ext>
                  </a:extLst>
                </a:gridCol>
                <a:gridCol w="1002630">
                  <a:extLst>
                    <a:ext uri="{9D8B030D-6E8A-4147-A177-3AD203B41FA5}">
                      <a16:colId xmlns:a16="http://schemas.microsoft.com/office/drawing/2014/main" val="1981024566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38277029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608409080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2855806535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770451673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3755065141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670594690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1621156296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1040031984"/>
                    </a:ext>
                  </a:extLst>
                </a:gridCol>
                <a:gridCol w="998016">
                  <a:extLst>
                    <a:ext uri="{9D8B030D-6E8A-4147-A177-3AD203B41FA5}">
                      <a16:colId xmlns:a16="http://schemas.microsoft.com/office/drawing/2014/main" val="2886151428"/>
                    </a:ext>
                  </a:extLst>
                </a:gridCol>
              </a:tblGrid>
              <a:tr h="380933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Random Access Main 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Low delay B Main10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323269"/>
                  </a:ext>
                </a:extLst>
              </a:tr>
              <a:tr h="3809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478455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-0.36%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-0.28%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-0.32%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260096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-0.51%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-0.48%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-0.48%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8443217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-0.32%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-0.32%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-0.35%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-0.25%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-0.43%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-0.42%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380449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-0.11%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-0.19%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-0.27%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-0.33%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-0.48%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107%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5574863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-0.28%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-0.33%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-0.51%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114%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7470042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-0.36%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-0.29%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-0.33%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104%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102%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-0.27%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-0.37%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-0.46%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109%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</a:rPr>
                        <a:t>102%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916778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-0.45%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-0.52%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-0.48%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-0.61%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-0.19%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-0.63%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108%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102%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095441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</p:spTree>
    <p:extLst>
      <p:ext uri="{BB962C8B-B14F-4D97-AF65-F5344CB8AC3E}">
        <p14:creationId xmlns:p14="http://schemas.microsoft.com/office/powerpoint/2010/main" val="1377002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BMS-2.0.1 + VTM configuration </a:t>
            </a:r>
            <a:r>
              <a:rPr lang="en-US" altLang="zh-CN" dirty="0">
                <a:solidFill>
                  <a:srgbClr val="FF0000"/>
                </a:solidFill>
              </a:rPr>
              <a:t>+ IMV disabled</a:t>
            </a:r>
          </a:p>
          <a:p>
            <a:r>
              <a:rPr lang="en-US" altLang="zh-CN" dirty="0"/>
              <a:t>Tested: BMS-2.0.1 + VTM configuration </a:t>
            </a:r>
            <a:r>
              <a:rPr lang="en-US" altLang="zh-CN" dirty="0">
                <a:solidFill>
                  <a:srgbClr val="FF0000"/>
                </a:solidFill>
              </a:rPr>
              <a:t>+ IMV disabled </a:t>
            </a:r>
            <a:r>
              <a:rPr lang="en-US" altLang="zh-CN" dirty="0"/>
              <a:t>+ proposed method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EBF92F0-697F-4750-9DFD-A5E2B1691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180721"/>
              </p:ext>
            </p:extLst>
          </p:nvPr>
        </p:nvGraphicFramePr>
        <p:xfrm>
          <a:off x="798266" y="2039751"/>
          <a:ext cx="11088934" cy="4489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4545">
                  <a:extLst>
                    <a:ext uri="{9D8B030D-6E8A-4147-A177-3AD203B41FA5}">
                      <a16:colId xmlns:a16="http://schemas.microsoft.com/office/drawing/2014/main" val="330904221"/>
                    </a:ext>
                  </a:extLst>
                </a:gridCol>
                <a:gridCol w="1002630">
                  <a:extLst>
                    <a:ext uri="{9D8B030D-6E8A-4147-A177-3AD203B41FA5}">
                      <a16:colId xmlns:a16="http://schemas.microsoft.com/office/drawing/2014/main" val="1981024566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38277029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608409080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2855806535"/>
                    </a:ext>
                  </a:extLst>
                </a:gridCol>
                <a:gridCol w="992246">
                  <a:extLst>
                    <a:ext uri="{9D8B030D-6E8A-4147-A177-3AD203B41FA5}">
                      <a16:colId xmlns:a16="http://schemas.microsoft.com/office/drawing/2014/main" val="3770451673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3755065141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670594690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1621156296"/>
                    </a:ext>
                  </a:extLst>
                </a:gridCol>
                <a:gridCol w="993401">
                  <a:extLst>
                    <a:ext uri="{9D8B030D-6E8A-4147-A177-3AD203B41FA5}">
                      <a16:colId xmlns:a16="http://schemas.microsoft.com/office/drawing/2014/main" val="1040031984"/>
                    </a:ext>
                  </a:extLst>
                </a:gridCol>
                <a:gridCol w="998016">
                  <a:extLst>
                    <a:ext uri="{9D8B030D-6E8A-4147-A177-3AD203B41FA5}">
                      <a16:colId xmlns:a16="http://schemas.microsoft.com/office/drawing/2014/main" val="2886151428"/>
                    </a:ext>
                  </a:extLst>
                </a:gridCol>
              </a:tblGrid>
              <a:tr h="380933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Random Access Main 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Low delay B Main10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323269"/>
                  </a:ext>
                </a:extLst>
              </a:tr>
              <a:tr h="3809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478455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2600969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8443217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380449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5574863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2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47470042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9167784"/>
                  </a:ext>
                </a:extLst>
              </a:tr>
              <a:tr h="5325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7095441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CFA093-3947-446C-B92C-8CA17108B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</p:spTree>
    <p:extLst>
      <p:ext uri="{BB962C8B-B14F-4D97-AF65-F5344CB8AC3E}">
        <p14:creationId xmlns:p14="http://schemas.microsoft.com/office/powerpoint/2010/main" val="972102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This contribution proposes to extend AMVR to affine mode, and it achieves -0.36% coding gain.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51BE3-4FAF-4F23-97BE-8598662EF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</p:spTree>
    <p:extLst>
      <p:ext uri="{BB962C8B-B14F-4D97-AF65-F5344CB8AC3E}">
        <p14:creationId xmlns:p14="http://schemas.microsoft.com/office/powerpoint/2010/main" val="839577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800" dirty="0"/>
              <a:t>Thanks</a:t>
            </a:r>
            <a:r>
              <a:rPr lang="zh-CN" altLang="en-US" sz="4800" dirty="0"/>
              <a:t>！</a:t>
            </a:r>
            <a:endParaRPr lang="en-US" sz="4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F5B1F-2E06-4FE5-A471-9F5D5ED1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JVET-L0332</a:t>
            </a:r>
          </a:p>
        </p:txBody>
      </p:sp>
    </p:spTree>
    <p:extLst>
      <p:ext uri="{BB962C8B-B14F-4D97-AF65-F5344CB8AC3E}">
        <p14:creationId xmlns:p14="http://schemas.microsoft.com/office/powerpoint/2010/main" val="13206687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507</TotalTime>
  <Words>522</Words>
  <Application>Microsoft Office PowerPoint</Application>
  <PresentationFormat>Widescreen</PresentationFormat>
  <Paragraphs>209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华文楷体</vt:lpstr>
      <vt:lpstr>宋体</vt:lpstr>
      <vt:lpstr>Calibri</vt:lpstr>
      <vt:lpstr>Franklin Gothic Book</vt:lpstr>
      <vt:lpstr>Times New Roman</vt:lpstr>
      <vt:lpstr>Crop</vt:lpstr>
      <vt:lpstr> JVET-L0332 CE4-related: Adaptive Motion Vector Resolution for Affine Inter Mode</vt:lpstr>
      <vt:lpstr>Proposed Method</vt:lpstr>
      <vt:lpstr>Simulation results</vt:lpstr>
      <vt:lpstr>Simulation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Hongbin Liu</cp:lastModifiedBy>
  <cp:revision>78</cp:revision>
  <dcterms:created xsi:type="dcterms:W3CDTF">2018-06-14T01:00:05Z</dcterms:created>
  <dcterms:modified xsi:type="dcterms:W3CDTF">2018-10-05T01:12:02Z</dcterms:modified>
</cp:coreProperties>
</file>