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86" r:id="rId2"/>
    <p:sldMasterId id="2147483699" r:id="rId3"/>
  </p:sldMasterIdLst>
  <p:notesMasterIdLst>
    <p:notesMasterId r:id="rId21"/>
  </p:notesMasterIdLst>
  <p:sldIdLst>
    <p:sldId id="408" r:id="rId4"/>
    <p:sldId id="386" r:id="rId5"/>
    <p:sldId id="409" r:id="rId6"/>
    <p:sldId id="314" r:id="rId7"/>
    <p:sldId id="391" r:id="rId8"/>
    <p:sldId id="343" r:id="rId9"/>
    <p:sldId id="369" r:id="rId10"/>
    <p:sldId id="368" r:id="rId11"/>
    <p:sldId id="377" r:id="rId12"/>
    <p:sldId id="406" r:id="rId13"/>
    <p:sldId id="397" r:id="rId14"/>
    <p:sldId id="410" r:id="rId15"/>
    <p:sldId id="413" r:id="rId16"/>
    <p:sldId id="414" r:id="rId17"/>
    <p:sldId id="402" r:id="rId18"/>
    <p:sldId id="407" r:id="rId19"/>
    <p:sldId id="32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olzhao(赵亮)" initials="l" lastIdx="1" clrIdx="0">
    <p:extLst>
      <p:ext uri="{19B8F6BF-5375-455C-9EA6-DF929625EA0E}">
        <p15:presenceInfo xmlns:p15="http://schemas.microsoft.com/office/powerpoint/2012/main" userId="S-1-5-21-1333135361-625243220-14044502-6074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98A1"/>
    <a:srgbClr val="61B296"/>
    <a:srgbClr val="00A29A"/>
    <a:srgbClr val="A06E50"/>
    <a:srgbClr val="E0D8B8"/>
    <a:srgbClr val="E88F59"/>
    <a:srgbClr val="5EBFB8"/>
    <a:srgbClr val="47B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64" autoAdjust="0"/>
    <p:restoredTop sz="79691" autoAdjust="0"/>
  </p:normalViewPr>
  <p:slideViewPr>
    <p:cSldViewPr snapToGrid="0">
      <p:cViewPr varScale="1">
        <p:scale>
          <a:sx n="91" d="100"/>
          <a:sy n="91" d="100"/>
        </p:scale>
        <p:origin x="25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YB\&#25105;&#30340;&#22362;&#26524;&#20113;\JVET-L-WYB\l0242-params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SUM_b4_f32_DW1!$B$19</c:f>
              <c:strCache>
                <c:ptCount val="1"/>
                <c:pt idx="0">
                  <c:v>n8m64ORG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7303269361443495E-2"/>
                  <c:y val="6.4906062534737727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279-43ED-86B4-33A57EF81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SUM_b4_f32_DW1!$C$19</c:f>
              <c:numCache>
                <c:formatCode>General</c:formatCode>
                <c:ptCount val="1"/>
                <c:pt idx="0">
                  <c:v>1.0991939140851839</c:v>
                </c:pt>
              </c:numCache>
            </c:numRef>
          </c:xVal>
          <c:yVal>
            <c:numRef>
              <c:f>SUM_b4_f32_DW1!$D$19</c:f>
              <c:numCache>
                <c:formatCode>0.00%</c:formatCode>
                <c:ptCount val="1"/>
                <c:pt idx="0">
                  <c:v>3.0591832460141799E-2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279-43ED-86B4-33A57EF81157}"/>
            </c:ext>
          </c:extLst>
        </c:ser>
        <c:ser>
          <c:idx val="2"/>
          <c:order val="2"/>
          <c:tx>
            <c:strRef>
              <c:f>SUM_b4_f32_DW1!$B$15</c:f>
              <c:strCache>
                <c:ptCount val="1"/>
                <c:pt idx="0">
                  <c:v>n8m32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SUM_b4_f32_DW1!$C$15</c:f>
              <c:numCache>
                <c:formatCode>General</c:formatCode>
                <c:ptCount val="1"/>
                <c:pt idx="0">
                  <c:v>0.25188729687108719</c:v>
                </c:pt>
              </c:numCache>
            </c:numRef>
          </c:xVal>
          <c:yVal>
            <c:numRef>
              <c:f>SUM_b4_f32_DW1!$D$15</c:f>
              <c:numCache>
                <c:formatCode>0.00%</c:formatCode>
                <c:ptCount val="1"/>
                <c:pt idx="0">
                  <c:v>3.6808036088672398E-2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279-43ED-86B4-33A57EF81157}"/>
            </c:ext>
          </c:extLst>
        </c:ser>
        <c:ser>
          <c:idx val="3"/>
          <c:order val="3"/>
          <c:tx>
            <c:strRef>
              <c:f>SUM_b4_f32_DW1!$B$16</c:f>
              <c:strCache>
                <c:ptCount val="1"/>
                <c:pt idx="0">
                  <c:v>n4m64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SUM_b4_f32_DW1!$C$16</c:f>
              <c:numCache>
                <c:formatCode>General</c:formatCode>
                <c:ptCount val="1"/>
                <c:pt idx="0">
                  <c:v>0.45560300776306084</c:v>
                </c:pt>
              </c:numCache>
            </c:numRef>
          </c:xVal>
          <c:yVal>
            <c:numRef>
              <c:f>SUM_b4_f32_DW1!$D$16</c:f>
              <c:numCache>
                <c:formatCode>0.00%</c:formatCode>
                <c:ptCount val="1"/>
                <c:pt idx="0">
                  <c:v>3.3033796493274099E-2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E279-43ED-86B4-33A57EF81157}"/>
            </c:ext>
          </c:extLst>
        </c:ser>
        <c:ser>
          <c:idx val="4"/>
          <c:order val="4"/>
          <c:tx>
            <c:strRef>
              <c:f>SUM_b4_f32_DW1!$B$17</c:f>
              <c:strCache>
                <c:ptCount val="1"/>
                <c:pt idx="0">
                  <c:v>n4m32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4737862005450049E-2"/>
                  <c:y val="4.8455256980129612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279-43ED-86B4-33A57EF81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SUM_b4_f32_DW1!$C$17</c:f>
              <c:numCache>
                <c:formatCode>General</c:formatCode>
                <c:ptCount val="1"/>
                <c:pt idx="0">
                  <c:v>0.11552815209372526</c:v>
                </c:pt>
              </c:numCache>
            </c:numRef>
          </c:xVal>
          <c:yVal>
            <c:numRef>
              <c:f>SUM_b4_f32_DW1!$D$17</c:f>
              <c:numCache>
                <c:formatCode>0.00%</c:formatCode>
                <c:ptCount val="1"/>
                <c:pt idx="0">
                  <c:v>2.8380936601059201E-2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E279-43ED-86B4-33A57EF81157}"/>
            </c:ext>
          </c:extLst>
        </c:ser>
        <c:ser>
          <c:idx val="5"/>
          <c:order val="5"/>
          <c:tx>
            <c:strRef>
              <c:f>SUM_b4_f32_DW1!$B$18</c:f>
              <c:strCache>
                <c:ptCount val="1"/>
                <c:pt idx="0">
                  <c:v>n4m32DW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3674364702422901E-2"/>
                  <c:y val="5.236679833170541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n4m32DSC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279-43ED-86B4-33A57EF81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SUM_b4_f32_DW1!$C$18</c:f>
              <c:numCache>
                <c:formatCode>General</c:formatCode>
                <c:ptCount val="1"/>
                <c:pt idx="0">
                  <c:v>3.0282028548030131E-2</c:v>
                </c:pt>
              </c:numCache>
            </c:numRef>
          </c:xVal>
          <c:yVal>
            <c:numRef>
              <c:f>SUM_b4_f32_DW1!$D$18</c:f>
              <c:numCache>
                <c:formatCode>0.00%</c:formatCode>
                <c:ptCount val="1"/>
                <c:pt idx="0">
                  <c:v>2.3393749823856499E-2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E279-43ED-86B4-33A57EF81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830073568"/>
        <c:axId val="-1830086080"/>
      </c:scatterChart>
      <c:scatterChart>
        <c:scatterStyle val="lineMarker"/>
        <c:varyColors val="0"/>
        <c:ser>
          <c:idx val="1"/>
          <c:order val="1"/>
          <c:tx>
            <c:strRef>
              <c:f>SUM_b4_f32_DW1!$B$14</c:f>
              <c:strCache>
                <c:ptCount val="1"/>
                <c:pt idx="0">
                  <c:v>n8m64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2"/>
                </a:solidFill>
                <a:ln w="9525">
                  <a:solidFill>
                    <a:schemeClr val="accent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E279-43ED-86B4-33A57EF81157}"/>
              </c:ext>
            </c:extLst>
          </c:dPt>
          <c:dLbls>
            <c:dLbl>
              <c:idx val="0"/>
              <c:layout>
                <c:manualLayout>
                  <c:x val="-4.2024775052071865E-3"/>
                  <c:y val="6.2908726623717853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E279-43ED-86B4-33A57EF811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SUM_b4_f32_DW1!$C$14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SUM_b4_f32_DW1!$D$14</c:f>
              <c:numCache>
                <c:formatCode>0.00%</c:formatCode>
                <c:ptCount val="1"/>
                <c:pt idx="0">
                  <c:v>4.4189621401459697E-2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9-E279-43ED-86B4-33A57EF81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830085536"/>
        <c:axId val="-1830074112"/>
      </c:scatterChart>
      <c:valAx>
        <c:axId val="-18300735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The ratio of parameters</a:t>
                </a:r>
                <a:endParaRPr lang="zh-C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1830086080"/>
        <c:crosses val="autoZero"/>
        <c:crossBetween val="midCat"/>
      </c:valAx>
      <c:valAx>
        <c:axId val="-1830086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BD-rate Saving</a:t>
                </a:r>
                <a:endParaRPr lang="zh-C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zh-C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1830073568"/>
        <c:crosses val="autoZero"/>
        <c:crossBetween val="midCat"/>
      </c:valAx>
      <c:valAx>
        <c:axId val="-1830074112"/>
        <c:scaling>
          <c:orientation val="minMax"/>
        </c:scaling>
        <c:delete val="1"/>
        <c:axPos val="r"/>
        <c:numFmt formatCode="0.00%" sourceLinked="1"/>
        <c:majorTickMark val="out"/>
        <c:minorTickMark val="none"/>
        <c:tickLblPos val="nextTo"/>
        <c:crossAx val="-1830085536"/>
        <c:crosses val="max"/>
        <c:crossBetween val="midCat"/>
      </c:valAx>
      <c:valAx>
        <c:axId val="-18300855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830074112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0.20077</cdr:x>
      <cdr:y>0.13144</cdr:y>
    </cdr:from>
    <cdr:to>
      <cdr:x>0.82123</cdr:x>
      <cdr:y>0.8243</cdr:y>
    </cdr:to>
    <cdr:cxnSp macro="">
      <cdr:nvCxnSpPr>
        <cdr:cNvPr id="3" name="直接连接符 2">
          <a:extLst xmlns:a="http://schemas.openxmlformats.org/drawingml/2006/main">
            <a:ext uri="{FF2B5EF4-FFF2-40B4-BE49-F238E27FC236}">
              <a16:creationId xmlns:a16="http://schemas.microsoft.com/office/drawing/2014/main" id="{6A0E0E96-8CC6-4C76-8D7A-55C63E1D0ED7}"/>
            </a:ext>
          </a:extLst>
        </cdr:cNvPr>
        <cdr:cNvCxnSpPr/>
      </cdr:nvCxnSpPr>
      <cdr:spPr>
        <a:xfrm xmlns:a="http://schemas.openxmlformats.org/drawingml/2006/main" flipV="1">
          <a:off x="869156" y="461964"/>
          <a:ext cx="2686051" cy="2435225"/>
        </a:xfrm>
        <a:prstGeom xmlns:a="http://schemas.openxmlformats.org/drawingml/2006/main" prst="line">
          <a:avLst/>
        </a:prstGeom>
        <a:ln xmlns:a="http://schemas.openxmlformats.org/drawingml/2006/main" w="15875" cap="flat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A4F1E-735B-4FF1-A16D-9FDED66B2D05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7902E-D8E0-43CA-8D01-F80FAFC972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43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40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50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938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525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33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5267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87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721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35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764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76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96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RDO </a:t>
            </a:r>
            <a:r>
              <a:rPr lang="zh-CN" altLang="en-US" dirty="0"/>
              <a:t>修改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65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206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79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5"/>
          <p:cNvGrpSpPr>
            <a:grpSpLocks/>
          </p:cNvGrpSpPr>
          <p:nvPr userDrawn="1"/>
        </p:nvGrpSpPr>
        <p:grpSpPr bwMode="auto">
          <a:xfrm>
            <a:off x="5150008" y="2341920"/>
            <a:ext cx="2432447" cy="863600"/>
            <a:chOff x="515938" y="457200"/>
            <a:chExt cx="3243262" cy="863600"/>
          </a:xfrm>
        </p:grpSpPr>
        <p:pic>
          <p:nvPicPr>
            <p:cNvPr id="9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85690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5690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B5B91-C5BD-4354-AC2B-44EE9357A5BE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585691" y="4333914"/>
            <a:ext cx="6002962" cy="394778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718056" y="4772411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718056" y="5194441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/>
              <a:t>单击此处编辑母版文本样式邮箱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6423072"/>
            <a:ext cx="9144000" cy="442536"/>
            <a:chOff x="-23530" y="2893388"/>
            <a:chExt cx="3348000" cy="442536"/>
          </a:xfrm>
        </p:grpSpPr>
        <p:sp>
          <p:nvSpPr>
            <p:cNvPr id="17" name="矩形 16"/>
            <p:cNvSpPr/>
            <p:nvPr/>
          </p:nvSpPr>
          <p:spPr>
            <a:xfrm>
              <a:off x="-23530" y="2893388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883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420434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231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3FACF-BF4E-4065-B5E0-68A0C8537569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9"/>
          <p:cNvSpPr txBox="1"/>
          <p:nvPr userDrawn="1"/>
        </p:nvSpPr>
        <p:spPr>
          <a:xfrm>
            <a:off x="438799" y="5173303"/>
            <a:ext cx="2409500" cy="389842"/>
          </a:xfrm>
          <a:prstGeom prst="rect">
            <a:avLst/>
          </a:prstGeom>
          <a:noFill/>
        </p:spPr>
        <p:txBody>
          <a:bodyPr lIns="81272" tIns="40636" rIns="81272" bIns="4063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000" b="1" spc="50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iip.whu.edu.cn</a:t>
            </a:r>
            <a:endParaRPr lang="zh-CN" altLang="en-US" sz="2000" b="1" spc="50" dirty="0">
              <a:ln w="11430"/>
              <a:solidFill>
                <a:schemeClr val="bg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783537" y="4204527"/>
            <a:ext cx="7731813" cy="951254"/>
          </a:xfrm>
          <a:scene3d>
            <a:camera prst="orthographicFront"/>
            <a:lightRig rig="soft" dir="t"/>
          </a:scene3d>
          <a:sp3d>
            <a:bevelT w="25400" h="55880"/>
          </a:sp3d>
        </p:spPr>
        <p:txBody>
          <a:bodyPr>
            <a:sp3d extrusionH="25400" contourW="25400" prstMaterial="matte">
              <a:bevelT w="25400" h="55880" prst="artDeco"/>
              <a:contourClr>
                <a:schemeClr val="accent6">
                  <a:lumMod val="20000"/>
                  <a:lumOff val="80000"/>
                </a:schemeClr>
              </a:contourClr>
            </a:sp3d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6000" b="1" kern="1200" spc="50" smtClean="0">
                <a:ln w="11430">
                  <a:solidFill>
                    <a:schemeClr val="bg1"/>
                  </a:solidFill>
                </a:ln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defRPr>
            </a:lvl1pPr>
          </a:lstStyle>
          <a:p>
            <a:pPr lvl="0"/>
            <a:r>
              <a:rPr lang="zh-CN" altLang="en-US"/>
              <a:t>单击此处编辑母版结束语样式</a:t>
            </a:r>
          </a:p>
        </p:txBody>
      </p:sp>
    </p:spTree>
    <p:extLst>
      <p:ext uri="{BB962C8B-B14F-4D97-AF65-F5344CB8AC3E}">
        <p14:creationId xmlns:p14="http://schemas.microsoft.com/office/powerpoint/2010/main" val="2588364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7153-82CF-4CA2-B20F-ABFEA33F86DA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740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C3B8-C936-4E74-BC03-719B67BA504D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DC148FA-BED7-4EAF-9956-7153BE430E94}"/>
              </a:ext>
            </a:extLst>
          </p:cNvPr>
          <p:cNvSpPr/>
          <p:nvPr userDrawn="1"/>
        </p:nvSpPr>
        <p:spPr>
          <a:xfrm>
            <a:off x="-2525" y="6414686"/>
            <a:ext cx="9146525" cy="268535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A0B656-9E80-4054-82BB-4C766E903A6E}"/>
              </a:ext>
            </a:extLst>
          </p:cNvPr>
          <p:cNvSpPr txBox="1"/>
          <p:nvPr userDrawn="1"/>
        </p:nvSpPr>
        <p:spPr>
          <a:xfrm>
            <a:off x="740134" y="6388144"/>
            <a:ext cx="5051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A29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Wuhan University &amp; Tencent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A29A"/>
              </a:solidFill>
              <a:effectLst/>
              <a:uLnTx/>
              <a:uFillTx/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291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45260-B116-4D31-9E9B-0A0B0A2E0DF9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616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9960D-BC05-462C-88E7-816FFC5E1B32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85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726E-5C79-46D0-8AF9-2152EFD6D122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7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B6765-66CB-4970-B6D2-E2E287AFE83E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87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93A55-8099-4E46-9ED2-61C85F6D80CD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7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008" y="1825625"/>
            <a:ext cx="8202343" cy="4351338"/>
          </a:xfrm>
        </p:spPr>
        <p:txBody>
          <a:bodyPr/>
          <a:lstStyle>
            <a:lvl1pPr marL="355600" indent="-355600">
              <a:defRPr/>
            </a:lvl1pPr>
            <a:lvl2pPr marL="808038" indent="-350838">
              <a:defRPr/>
            </a:lvl2pPr>
            <a:lvl3pPr marL="1252538" indent="-338138">
              <a:defRPr/>
            </a:lvl3pPr>
            <a:lvl4pPr marL="1704975" indent="-333375">
              <a:defRPr/>
            </a:lvl4pPr>
            <a:lvl5pPr marL="2147888" indent="-319088"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F5554-ADEA-4DAF-B29B-7426ECCF6198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7D7E7755-B975-45CC-867A-8719B831BEBA}" type="slidenum">
              <a:rPr lang="zh-CN" altLang="en-US" smtClean="0"/>
              <a:pPr>
                <a:defRPr/>
              </a:pPr>
              <a:t>‹#›</a:t>
            </a:fld>
            <a:endParaRPr lang="zh-CN" altLang="en-US" b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8294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8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31978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7ED57-D033-41D2-92F2-36D1A2F7B7EB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85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FB4AD-46FE-48F2-BA28-57E1526BEFBB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17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78BDE-F5C5-4139-A71F-C11541F55762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66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DF55E-BE55-4E47-8B26-266BFFFF52EE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10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93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0950" y="288588"/>
            <a:ext cx="6519056" cy="624522"/>
          </a:xfrm>
        </p:spPr>
        <p:txBody>
          <a:bodyPr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5" name="灯片编号占位符 3"/>
          <p:cNvSpPr txBox="1">
            <a:spLocks/>
          </p:cNvSpPr>
          <p:nvPr userDrawn="1"/>
        </p:nvSpPr>
        <p:spPr bwMode="auto">
          <a:xfrm>
            <a:off x="6829424" y="1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r" defTabSz="914400" rtl="0" eaLnBrk="1" latinLnBrk="0" hangingPunct="1">
              <a:defRPr sz="1400" kern="1200" smtClean="0">
                <a:solidFill>
                  <a:srgbClr val="00A29A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5EE56F-5D5A-4077-9A17-BAECC4DE3062}" type="slidenum">
              <a:rPr lang="zh-CN" altLang="en-US" sz="1400" smtClean="0"/>
              <a:pPr/>
              <a:t>‹#›</a:t>
            </a:fld>
            <a:endParaRPr lang="zh-CN" altLang="en-US" sz="1400"/>
          </a:p>
        </p:txBody>
      </p:sp>
      <p:sp>
        <p:nvSpPr>
          <p:cNvPr id="66" name="矩形 65"/>
          <p:cNvSpPr/>
          <p:nvPr userDrawn="1"/>
        </p:nvSpPr>
        <p:spPr>
          <a:xfrm>
            <a:off x="700772" y="992462"/>
            <a:ext cx="38058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/>
              <a:t>In-Loop Filter in HM16.16</a:t>
            </a:r>
          </a:p>
        </p:txBody>
      </p:sp>
      <p:sp>
        <p:nvSpPr>
          <p:cNvPr id="67" name="矩形 66"/>
          <p:cNvSpPr/>
          <p:nvPr userDrawn="1"/>
        </p:nvSpPr>
        <p:spPr>
          <a:xfrm>
            <a:off x="1" y="289336"/>
            <a:ext cx="485774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556212" y="288588"/>
            <a:ext cx="1143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grpSp>
        <p:nvGrpSpPr>
          <p:cNvPr id="70" name="组合 69"/>
          <p:cNvGrpSpPr/>
          <p:nvPr userDrawn="1"/>
        </p:nvGrpSpPr>
        <p:grpSpPr>
          <a:xfrm>
            <a:off x="1108400" y="1785175"/>
            <a:ext cx="6898279" cy="4579215"/>
            <a:chOff x="275124" y="86554"/>
            <a:chExt cx="7473050" cy="3720569"/>
          </a:xfrm>
        </p:grpSpPr>
        <p:sp>
          <p:nvSpPr>
            <p:cNvPr id="71" name="Rectangle 65"/>
            <p:cNvSpPr>
              <a:spLocks noChangeArrowheads="1"/>
            </p:cNvSpPr>
            <p:nvPr/>
          </p:nvSpPr>
          <p:spPr bwMode="auto">
            <a:xfrm>
              <a:off x="2943291" y="981075"/>
              <a:ext cx="1123046" cy="159067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流程图: 或者 71"/>
            <p:cNvSpPr/>
            <p:nvPr/>
          </p:nvSpPr>
          <p:spPr>
            <a:xfrm>
              <a:off x="4803869" y="1979070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4487432" y="308545"/>
              <a:ext cx="957600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</a:t>
              </a:r>
            </a:p>
          </p:txBody>
        </p:sp>
        <p:sp>
          <p:nvSpPr>
            <p:cNvPr id="74" name="Rectangle 11"/>
            <p:cNvSpPr>
              <a:spLocks noChangeArrowheads="1"/>
            </p:cNvSpPr>
            <p:nvPr/>
          </p:nvSpPr>
          <p:spPr bwMode="auto">
            <a:xfrm>
              <a:off x="4487432" y="1182193"/>
              <a:ext cx="956172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81688" y="1182193"/>
              <a:ext cx="957600" cy="5184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76" name="直接箭头连接符 75"/>
            <p:cNvCxnSpPr>
              <a:endCxn id="77" idx="2"/>
            </p:cNvCxnSpPr>
            <p:nvPr/>
          </p:nvCxnSpPr>
          <p:spPr bwMode="auto">
            <a:xfrm>
              <a:off x="2253253" y="567745"/>
              <a:ext cx="1094017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7" name="流程图: 或者 76"/>
            <p:cNvSpPr/>
            <p:nvPr/>
          </p:nvSpPr>
          <p:spPr>
            <a:xfrm>
              <a:off x="3347270" y="406401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8" name="直接箭头连接符 77"/>
            <p:cNvCxnSpPr>
              <a:stCxn id="77" idx="6"/>
              <a:endCxn id="73" idx="1"/>
            </p:cNvCxnSpPr>
            <p:nvPr/>
          </p:nvCxnSpPr>
          <p:spPr bwMode="auto">
            <a:xfrm>
              <a:off x="3669957" y="567745"/>
              <a:ext cx="81747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直接箭头连接符 78"/>
            <p:cNvCxnSpPr>
              <a:stCxn id="73" idx="2"/>
              <a:endCxn id="74" idx="0"/>
            </p:cNvCxnSpPr>
            <p:nvPr/>
          </p:nvCxnSpPr>
          <p:spPr bwMode="auto">
            <a:xfrm flipH="1">
              <a:off x="4965518" y="826945"/>
              <a:ext cx="714" cy="35524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直接箭头连接符 79"/>
            <p:cNvCxnSpPr>
              <a:stCxn id="74" idx="2"/>
              <a:endCxn id="72" idx="0"/>
            </p:cNvCxnSpPr>
            <p:nvPr/>
          </p:nvCxnSpPr>
          <p:spPr bwMode="auto">
            <a:xfrm flipH="1">
              <a:off x="4965213" y="1700593"/>
              <a:ext cx="305" cy="27847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肘形连接符 80"/>
            <p:cNvCxnSpPr>
              <a:stCxn id="73" idx="3"/>
              <a:endCxn id="75" idx="0"/>
            </p:cNvCxnSpPr>
            <p:nvPr/>
          </p:nvCxnSpPr>
          <p:spPr bwMode="auto">
            <a:xfrm>
              <a:off x="5445032" y="567745"/>
              <a:ext cx="1015456" cy="614448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直接箭头连接符 81"/>
            <p:cNvCxnSpPr>
              <a:stCxn id="71" idx="0"/>
              <a:endCxn id="77" idx="4"/>
            </p:cNvCxnSpPr>
            <p:nvPr/>
          </p:nvCxnSpPr>
          <p:spPr bwMode="auto">
            <a:xfrm flipV="1">
              <a:off x="3504814" y="729088"/>
              <a:ext cx="3800" cy="25198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098629" y="1162701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4" name="肘形连接符 83"/>
            <p:cNvCxnSpPr>
              <a:stCxn id="117" idx="3"/>
              <a:endCxn id="75" idx="2"/>
            </p:cNvCxnSpPr>
            <p:nvPr/>
          </p:nvCxnSpPr>
          <p:spPr bwMode="auto">
            <a:xfrm flipV="1">
              <a:off x="5443604" y="1700593"/>
              <a:ext cx="1016884" cy="149921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5" name="组合 84"/>
            <p:cNvGrpSpPr/>
            <p:nvPr/>
          </p:nvGrpSpPr>
          <p:grpSpPr>
            <a:xfrm>
              <a:off x="2943291" y="2847870"/>
              <a:ext cx="2500313" cy="703868"/>
              <a:chOff x="2943291" y="2847870"/>
              <a:chExt cx="2500313" cy="703868"/>
            </a:xfrm>
          </p:grpSpPr>
          <p:sp>
            <p:nvSpPr>
              <p:cNvPr id="117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119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120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121" name="直接箭头连接符 120"/>
                <p:cNvCxnSpPr>
                  <a:stCxn id="120" idx="1"/>
                  <a:endCxn id="119" idx="3"/>
                </p:cNvCxnSpPr>
                <p:nvPr/>
              </p:nvCxnSpPr>
              <p:spPr bwMode="auto">
                <a:xfrm flipH="1" flipV="1">
                  <a:off x="3706758" y="3213644"/>
                  <a:ext cx="965869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86" name="直接箭头连接符 85"/>
            <p:cNvCxnSpPr>
              <a:stCxn id="72" idx="4"/>
              <a:endCxn id="120" idx="0"/>
            </p:cNvCxnSpPr>
            <p:nvPr/>
          </p:nvCxnSpPr>
          <p:spPr bwMode="auto">
            <a:xfrm>
              <a:off x="4965213" y="2301757"/>
              <a:ext cx="8168" cy="67665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7" name="Rectangle 65"/>
            <p:cNvSpPr>
              <a:spLocks noChangeArrowheads="1"/>
            </p:cNvSpPr>
            <p:nvPr/>
          </p:nvSpPr>
          <p:spPr bwMode="auto">
            <a:xfrm>
              <a:off x="3090555" y="1860743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8" name="直接箭头连接符 87"/>
            <p:cNvCxnSpPr>
              <a:endCxn id="72" idx="2"/>
            </p:cNvCxnSpPr>
            <p:nvPr/>
          </p:nvCxnSpPr>
          <p:spPr bwMode="auto">
            <a:xfrm>
              <a:off x="4082117" y="2140414"/>
              <a:ext cx="721752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肘形连接符 88"/>
            <p:cNvCxnSpPr>
              <a:stCxn id="117" idx="1"/>
              <a:endCxn id="113" idx="2"/>
            </p:cNvCxnSpPr>
            <p:nvPr/>
          </p:nvCxnSpPr>
          <p:spPr bwMode="auto">
            <a:xfrm rot="10800000">
              <a:off x="1718169" y="2452774"/>
              <a:ext cx="1225123" cy="74703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直接箭头连接符 89"/>
            <p:cNvCxnSpPr>
              <a:stCxn id="113" idx="3"/>
              <a:endCxn id="87" idx="1"/>
            </p:cNvCxnSpPr>
            <p:nvPr/>
          </p:nvCxnSpPr>
          <p:spPr bwMode="auto">
            <a:xfrm flipV="1">
              <a:off x="2263437" y="2138006"/>
              <a:ext cx="827118" cy="805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直接箭头连接符 90"/>
            <p:cNvCxnSpPr>
              <a:stCxn id="75" idx="3"/>
            </p:cNvCxnSpPr>
            <p:nvPr/>
          </p:nvCxnSpPr>
          <p:spPr bwMode="auto">
            <a:xfrm flipV="1">
              <a:off x="6939288" y="1439963"/>
              <a:ext cx="536656" cy="143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" name="文本框 91"/>
            <p:cNvSpPr txBox="1"/>
            <p:nvPr/>
          </p:nvSpPr>
          <p:spPr>
            <a:xfrm>
              <a:off x="279399" y="257249"/>
              <a:ext cx="792222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75124" y="1813387"/>
              <a:ext cx="814798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Recon.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6633711" y="1682582"/>
              <a:ext cx="1114463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Bitstreams</a:t>
              </a:r>
              <a:endPara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017553" y="1882830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6" name="矩形 95"/>
            <p:cNvSpPr/>
            <p:nvPr/>
          </p:nvSpPr>
          <p:spPr>
            <a:xfrm>
              <a:off x="3034858" y="1188002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4438067" y="1178353"/>
              <a:ext cx="1098246" cy="425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292318" y="86554"/>
              <a:ext cx="998873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CTUs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106469" y="195593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151595" y="575042"/>
              <a:ext cx="329754" cy="325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579117" y="1806565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998229" y="1689336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626847" y="3582064"/>
              <a:ext cx="125935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In-loop filters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3047982" y="2576767"/>
              <a:ext cx="93114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064621" y="195593"/>
              <a:ext cx="1197443" cy="708845"/>
              <a:chOff x="6460" y="3169823"/>
              <a:chExt cx="1197443" cy="708845"/>
            </a:xfrm>
          </p:grpSpPr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grpSp>
          <p:nvGrpSpPr>
            <p:cNvPr id="106" name="组合 105"/>
            <p:cNvGrpSpPr/>
            <p:nvPr/>
          </p:nvGrpSpPr>
          <p:grpSpPr>
            <a:xfrm>
              <a:off x="1065994" y="1743928"/>
              <a:ext cx="1197443" cy="708845"/>
              <a:chOff x="6460" y="3169823"/>
              <a:chExt cx="1197443" cy="708845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cxnSp>
          <p:nvCxnSpPr>
            <p:cNvPr id="107" name="直接箭头连接符 106"/>
            <p:cNvCxnSpPr/>
            <p:nvPr/>
          </p:nvCxnSpPr>
          <p:spPr bwMode="auto">
            <a:xfrm>
              <a:off x="4066337" y="2384256"/>
              <a:ext cx="239415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8" name="矩形 107"/>
            <p:cNvSpPr/>
            <p:nvPr/>
          </p:nvSpPr>
          <p:spPr>
            <a:xfrm>
              <a:off x="5432675" y="296870"/>
              <a:ext cx="1635376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Trans. / Quant </a:t>
              </a:r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4993356" y="2142016"/>
              <a:ext cx="1482912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Prediction Data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388578" y="3198691"/>
              <a:ext cx="1186220" cy="337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Filter Ctrl. 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4882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321865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7451152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250E4D-A183-4351-9FD7-B71D4B4D23B7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65BFA-A120-4C1D-96CD-A5593B62160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992E2B-AE10-45C6-9734-5DEBF93FE81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B5F8845-DAED-4586-A93E-95F09A105FEE}"/>
              </a:ext>
            </a:extLst>
          </p:cNvPr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F2769B9-C98C-4B3C-B3EC-FE2A4B87E9D1}"/>
                </a:ext>
              </a:extLst>
            </p:cNvPr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1963FBA-8649-4E0E-848C-346FC3102C2F}"/>
                </a:ext>
              </a:extLst>
            </p:cNvPr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07D16DA-96DB-4601-B084-9D3D5B50D479}"/>
              </a:ext>
            </a:extLst>
          </p:cNvPr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8484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018320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3887" y="1222059"/>
            <a:ext cx="7316153" cy="2852737"/>
          </a:xfrm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1" kern="1200" spc="-1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r>
              <a:rPr lang="zh-CN" altLang="en-US" dirty="0"/>
              <a:t>母版节标题样式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7" y="4101784"/>
            <a:ext cx="7316153" cy="1500187"/>
          </a:xfrm>
        </p:spPr>
        <p:txBody>
          <a:bodyPr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lang="zh-CN" altLang="en-US" sz="2000" b="1" kern="1200" spc="-10" dirty="0" smtClean="0">
                <a:solidFill>
                  <a:srgbClr val="5EBF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50E4D-A183-4351-9FD7-B71D4B4D23B7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65BFA-A120-4C1D-96CD-A5593B621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10" name="矩形 9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483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098999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825873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40535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3D5364-7203-4667-80BC-E6C3D0D51549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8B27C-5975-462B-AE23-5E6F6526F2D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352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07F25C-2595-4A4A-B87A-3BC8B7B24098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DAA51-D797-47A5-8AFB-8283C9883E1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5577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AFB13-1489-4203-AB47-B2CB34A16F7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BEC49-C82F-4E00-AAA2-9F7179DBD44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54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2060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229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30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135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C772E-7EF2-481D-8D85-8198389B45CD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8F72239D-DFFA-492B-B9A5-C018C6667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400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90359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08257-8602-40AA-AEBC-614309EEAFDB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03FAA3A4-C9C8-446C-81B7-858FBFD2BC19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6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6597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892C20-8FC8-4C64-984A-AF32EF171A79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882831" y="993106"/>
            <a:ext cx="1350000" cy="0"/>
            <a:chOff x="5512406" y="946363"/>
            <a:chExt cx="1625132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512406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918689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24972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731255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628651" y="1366839"/>
            <a:ext cx="7886699" cy="4732337"/>
          </a:xfrm>
        </p:spPr>
        <p:txBody>
          <a:bodyPr/>
          <a:lstStyle>
            <a:lvl1pPr marL="2286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1pPr>
            <a:lvl2pPr marL="6858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2pPr>
            <a:lvl3pPr marL="11430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3pPr>
            <a:lvl4pPr marL="16002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4pPr>
            <a:lvl5pPr marL="20574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2883418" y="502197"/>
            <a:ext cx="3377163" cy="412999"/>
          </a:xfr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/>
              <a:t>单击此处编辑小节标题文本</a:t>
            </a:r>
          </a:p>
        </p:txBody>
      </p:sp>
    </p:spTree>
    <p:extLst>
      <p:ext uri="{BB962C8B-B14F-4D97-AF65-F5344CB8AC3E}">
        <p14:creationId xmlns:p14="http://schemas.microsoft.com/office/powerpoint/2010/main" val="11082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D5364-7203-4667-80BC-E6C3D0D51549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8B27C-5975-462B-AE23-5E6F6526F2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8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7F25C-2595-4A4A-B87A-3BC8B7B24098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AA51-D797-47A5-8AFB-8283C9883E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26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AFB13-1489-4203-AB47-B2CB34A16F7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BEC49-C82F-4E00-AAA2-9F7179DBD4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text styles</a:t>
            </a:r>
          </a:p>
          <a:p>
            <a:pPr lvl="1"/>
            <a:r>
              <a:rPr lang="zh-CN" altLang="zh-CN" dirty="0"/>
              <a:t>Second level</a:t>
            </a:r>
          </a:p>
          <a:p>
            <a:pPr lvl="2"/>
            <a:r>
              <a:rPr lang="zh-CN" altLang="zh-CN" dirty="0"/>
              <a:t>Third level</a:t>
            </a:r>
          </a:p>
          <a:p>
            <a:pPr lvl="3"/>
            <a:r>
              <a:rPr lang="zh-CN" altLang="zh-CN" dirty="0"/>
              <a:t>Fourth level</a:t>
            </a:r>
          </a:p>
          <a:p>
            <a:pPr lvl="4"/>
            <a:r>
              <a:rPr lang="zh-CN" altLang="zh-CN" dirty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86150" y="6356351"/>
            <a:ext cx="21717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5790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A29A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14" name="组合 5"/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5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8" name="矩形 17"/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92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2" r:id="rId11"/>
    <p:sldLayoutId id="21474836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zh-CN" sz="32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4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0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8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98F75-D2B3-4297-9B55-6F472F0EF0D3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20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712" r:id="rId12"/>
    <p:sldLayoutId id="214748368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F7912C6-EB99-45EA-BB30-6898C0F1913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70993C-C9B9-4E22-9476-E3E63CFB1F47}"/>
              </a:ext>
            </a:extLst>
          </p:cNvPr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:a16="http://schemas.microsoft.com/office/drawing/2014/main" id="{B59C1DD4-6E81-4CD5-9029-4A6CDA2F5A7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0" name="Picture 2" descr="C:\Users\gpfeng\Desktop\图片1.jpg">
              <a:extLst>
                <a:ext uri="{FF2B5EF4-FFF2-40B4-BE49-F238E27FC236}">
                  <a16:creationId xmlns:a16="http://schemas.microsoft.com/office/drawing/2014/main" id="{C58DF262-7CEC-4F69-9E79-E4E6C40B0C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D096CCF5-4762-4E44-8637-FC205090BA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05B9E78-EE51-44F1-A9FF-B75E7EA3E9AA}"/>
              </a:ext>
            </a:extLst>
          </p:cNvPr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813E948-873A-46E5-A6B2-F99D591CE380}"/>
              </a:ext>
            </a:extLst>
          </p:cNvPr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7A1910D-C5B7-4EEF-9116-D8EE47FE4497}"/>
                </a:ext>
              </a:extLst>
            </p:cNvPr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93763D2-4E94-4E98-A895-61CCA1F7D033}"/>
                </a:ext>
              </a:extLst>
            </p:cNvPr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7ADCF8D-D99A-4487-8B5F-20FA4152270F}"/>
                </a:ext>
              </a:extLst>
            </p:cNvPr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DA331F7-6D2B-4B6D-A299-BD3773872B9D}"/>
                </a:ext>
              </a:extLst>
            </p:cNvPr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6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11" Type="http://schemas.openxmlformats.org/officeDocument/2006/relationships/image" Target="../media/image19.png"/><Relationship Id="rId10" Type="http://schemas.openxmlformats.org/officeDocument/2006/relationships/image" Target="../media/image16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42C0D22-38DA-4EC5-B8E9-BEFFDEBC99AF}"/>
              </a:ext>
            </a:extLst>
          </p:cNvPr>
          <p:cNvSpPr txBox="1"/>
          <p:nvPr/>
        </p:nvSpPr>
        <p:spPr>
          <a:xfrm>
            <a:off x="799660" y="2135483"/>
            <a:ext cx="754467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b="1" dirty="0"/>
              <a:t>JVET-L0242</a:t>
            </a:r>
            <a:br>
              <a:rPr lang="en-US" altLang="zh-CN" sz="2700" b="1" dirty="0"/>
            </a:br>
            <a:r>
              <a:rPr lang="en-US" altLang="zh-CN" sz="2700" b="1" dirty="0"/>
              <a:t>AHG9:Dense Residual Convolutional Neural Network (DRN) based In-Loop Filter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2AB45D-7A0D-43E0-8B0E-C3690AA0DC6F}"/>
              </a:ext>
            </a:extLst>
          </p:cNvPr>
          <p:cNvSpPr txBox="1"/>
          <p:nvPr/>
        </p:nvSpPr>
        <p:spPr>
          <a:xfrm>
            <a:off x="1482982" y="4614803"/>
            <a:ext cx="6178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Yingbin Wang,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Zhenzhong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Chen,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Yiming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 (Wuhan University)</a:t>
            </a: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Liang Zhao, Shan Liu, Xiang Li 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:a16="http://schemas.microsoft.com/office/drawing/2014/main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:a16="http://schemas.microsoft.com/office/drawing/2014/main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68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8294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with LD, RA configuration 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917521"/>
              </p:ext>
            </p:extLst>
          </p:nvPr>
        </p:nvGraphicFramePr>
        <p:xfrm>
          <a:off x="1492250" y="2339427"/>
          <a:ext cx="5524337" cy="1217904"/>
        </p:xfrm>
        <a:graphic>
          <a:graphicData uri="http://schemas.openxmlformats.org/drawingml/2006/table">
            <a:tbl>
              <a:tblPr/>
              <a:tblGrid>
                <a:gridCol w="1300777">
                  <a:extLst>
                    <a:ext uri="{9D8B030D-6E8A-4147-A177-3AD203B41FA5}">
                      <a16:colId xmlns:a16="http://schemas.microsoft.com/office/drawing/2014/main" val="2381637712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val="460288443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val="3616602585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val="2466210377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val="3827077865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val="3713214557"/>
                    </a:ext>
                  </a:extLst>
                </a:gridCol>
              </a:tblGrid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7699391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561154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766946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-2.08%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-5.05%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-3.88%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1350%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683286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-3.91%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-1.59%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-2.60%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1371%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550256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-2.64%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-2.89%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-3.17%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1207%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781799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592998"/>
              </p:ext>
            </p:extLst>
          </p:nvPr>
        </p:nvGraphicFramePr>
        <p:xfrm>
          <a:off x="1492250" y="3993576"/>
          <a:ext cx="5524337" cy="1217904"/>
        </p:xfrm>
        <a:graphic>
          <a:graphicData uri="http://schemas.openxmlformats.org/drawingml/2006/table">
            <a:tbl>
              <a:tblPr/>
              <a:tblGrid>
                <a:gridCol w="1300777">
                  <a:extLst>
                    <a:ext uri="{9D8B030D-6E8A-4147-A177-3AD203B41FA5}">
                      <a16:colId xmlns:a16="http://schemas.microsoft.com/office/drawing/2014/main" val="2589092251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val="1920261978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val="3553780230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val="1555712953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val="4206873176"/>
                    </a:ext>
                  </a:extLst>
                </a:gridCol>
                <a:gridCol w="844712">
                  <a:extLst>
                    <a:ext uri="{9D8B030D-6E8A-4147-A177-3AD203B41FA5}">
                      <a16:colId xmlns:a16="http://schemas.microsoft.com/office/drawing/2014/main" val="1231476392"/>
                    </a:ext>
                  </a:extLst>
                </a:gridCol>
              </a:tblGrid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764349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194821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68217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-2.41%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-2.74%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-2.26%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1418%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957012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941511"/>
                  </a:ext>
                </a:extLst>
              </a:tr>
              <a:tr h="2029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-3.03%</a:t>
                      </a:r>
                    </a:p>
                  </a:txBody>
                  <a:tcPr marL="11940" marR="11940" marT="119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-2.52%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-2.51%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1940" marR="11940" marT="11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1251%</a:t>
                      </a:r>
                    </a:p>
                  </a:txBody>
                  <a:tcPr marL="11940" marR="11940" marT="119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39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0805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47772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Compared with the last proposal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561485"/>
              </p:ext>
            </p:extLst>
          </p:nvPr>
        </p:nvGraphicFramePr>
        <p:xfrm>
          <a:off x="741615" y="2120900"/>
          <a:ext cx="7757834" cy="1987043"/>
        </p:xfrm>
        <a:graphic>
          <a:graphicData uri="http://schemas.openxmlformats.org/drawingml/2006/table">
            <a:tbl>
              <a:tblPr firstRow="1" firstCol="1" bandRow="1"/>
              <a:tblGrid>
                <a:gridCol w="1108262">
                  <a:extLst>
                    <a:ext uri="{9D8B030D-6E8A-4147-A177-3AD203B41FA5}">
                      <a16:colId xmlns:a16="http://schemas.microsoft.com/office/drawing/2014/main" val="892220184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val="863496441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val="3789943384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val="1407548949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val="2920853275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val="387194375"/>
                    </a:ext>
                  </a:extLst>
                </a:gridCol>
                <a:gridCol w="1108262">
                  <a:extLst>
                    <a:ext uri="{9D8B030D-6E8A-4147-A177-3AD203B41FA5}">
                      <a16:colId xmlns:a16="http://schemas.microsoft.com/office/drawing/2014/main" val="2190284409"/>
                    </a:ext>
                  </a:extLst>
                </a:gridCol>
              </a:tblGrid>
              <a:tr h="447791">
                <a:tc>
                  <a:txBody>
                    <a:bodyPr/>
                    <a:lstStyle/>
                    <a:p>
                      <a:endParaRPr lang="zh-CN" sz="2900" dirty="0">
                        <a:effectLst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DSC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353254"/>
                  </a:ext>
                </a:extLst>
              </a:tr>
              <a:tr h="3848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1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RGB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1:1:1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278681"/>
                  </a:ext>
                </a:extLst>
              </a:tr>
              <a:tr h="3848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YUV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10:1:1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10826" marR="1108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578668"/>
                  </a:ext>
                </a:extLst>
              </a:tr>
              <a:tr h="384813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Test </a:t>
                      </a:r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  <a:endParaRPr lang="zh-CN" sz="15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32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YUV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10:1:1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T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F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935921"/>
                  </a:ext>
                </a:extLst>
              </a:tr>
              <a:tr h="384813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Test </a:t>
                      </a:r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</a:t>
                      </a:r>
                      <a:endParaRPr lang="zh-CN" sz="15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32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YUV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10:1:1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T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T</a:t>
                      </a:r>
                      <a:endParaRPr lang="zh-CN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82980" marR="829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2895000"/>
                  </a:ext>
                </a:extLst>
              </a:tr>
            </a:tbl>
          </a:graphicData>
        </a:graphic>
      </p:graphicFrame>
      <p:sp>
        <p:nvSpPr>
          <p:cNvPr id="1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Experiments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88876" y="4439701"/>
            <a:ext cx="68058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CN" dirty="0"/>
              <a:t>*</a:t>
            </a:r>
            <a:r>
              <a:rPr lang="en-CA" altLang="zh-CN" dirty="0" smtClean="0"/>
              <a:t>Test 1</a:t>
            </a:r>
            <a:r>
              <a:rPr lang="en-CA" altLang="zh-CN" dirty="0"/>
              <a:t>: The network in [1]</a:t>
            </a:r>
          </a:p>
          <a:p>
            <a:pPr hangingPunct="0"/>
            <a:r>
              <a:rPr lang="en-CA" altLang="zh-CN" dirty="0"/>
              <a:t>*</a:t>
            </a:r>
            <a:r>
              <a:rPr lang="en-CA" altLang="zh-CN" dirty="0" smtClean="0"/>
              <a:t>Test </a:t>
            </a:r>
            <a:r>
              <a:rPr lang="en-US" altLang="zh-CN" dirty="0" smtClean="0"/>
              <a:t>9</a:t>
            </a:r>
            <a:r>
              <a:rPr lang="en-CA" altLang="zh-CN" dirty="0" smtClean="0"/>
              <a:t>: </a:t>
            </a:r>
            <a:r>
              <a:rPr lang="en-CA" altLang="zh-CN" dirty="0"/>
              <a:t>Proposal</a:t>
            </a:r>
            <a:endParaRPr lang="zh-CN" altLang="zh-CN" dirty="0"/>
          </a:p>
          <a:p>
            <a:pPr hangingPunct="0"/>
            <a:r>
              <a:rPr lang="en-US" altLang="zh-CN" sz="1600" b="1" dirty="0">
                <a:latin typeface="Times New Roman" panose="02020603050405020304" pitchFamily="18" charset="0"/>
              </a:rPr>
              <a:t>N, M</a:t>
            </a:r>
            <a:r>
              <a:rPr lang="en-US" altLang="zh-CN" sz="1600" dirty="0">
                <a:latin typeface="Times New Roman" panose="02020603050405020304" pitchFamily="18" charset="0"/>
              </a:rPr>
              <a:t>: the number of DRU, convolution kernel; </a:t>
            </a:r>
          </a:p>
          <a:p>
            <a:r>
              <a:rPr lang="en-US" altLang="zh-CN" sz="1600" b="1" dirty="0">
                <a:latin typeface="Times New Roman" panose="02020603050405020304" pitchFamily="18" charset="0"/>
              </a:rPr>
              <a:t>C, W</a:t>
            </a:r>
            <a:r>
              <a:rPr lang="en-US" altLang="zh-CN" sz="1600" dirty="0">
                <a:latin typeface="Times New Roman" panose="02020603050405020304" pitchFamily="18" charset="0"/>
              </a:rPr>
              <a:t>: the color space of the training materials, and the weights of components;</a:t>
            </a:r>
          </a:p>
          <a:p>
            <a:r>
              <a:rPr lang="en-US" altLang="zh-CN" sz="1600" b="1" dirty="0">
                <a:latin typeface="Times New Roman" panose="02020603050405020304" pitchFamily="18" charset="0"/>
              </a:rPr>
              <a:t>S:</a:t>
            </a:r>
            <a:r>
              <a:rPr lang="en-US" altLang="zh-CN" sz="1600" dirty="0">
                <a:latin typeface="Times New Roman" panose="02020603050405020304" pitchFamily="18" charset="0"/>
              </a:rPr>
              <a:t>        different </a:t>
            </a:r>
            <a:r>
              <a:rPr lang="en-US" altLang="zh-CN" sz="1600" b="1" dirty="0">
                <a:latin typeface="Times New Roman" panose="02020603050405020304" pitchFamily="18" charset="0"/>
              </a:rPr>
              <a:t>s</a:t>
            </a:r>
            <a:r>
              <a:rPr lang="en-US" altLang="zh-CN" sz="1600" dirty="0">
                <a:latin typeface="Times New Roman" panose="02020603050405020304" pitchFamily="18" charset="0"/>
              </a:rPr>
              <a:t>tructure from JVET-K0391; </a:t>
            </a:r>
          </a:p>
          <a:p>
            <a:r>
              <a:rPr lang="en-US" altLang="zh-CN" sz="1600" b="1" dirty="0">
                <a:latin typeface="Times New Roman" panose="02020603050405020304" pitchFamily="18" charset="0"/>
              </a:rPr>
              <a:t>DSC</a:t>
            </a:r>
            <a:r>
              <a:rPr lang="en-US" altLang="zh-CN" sz="1600" dirty="0">
                <a:latin typeface="Times New Roman" panose="02020603050405020304" pitchFamily="18" charset="0"/>
              </a:rPr>
              <a:t>:  3x3 depth-wise separable convolution.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54054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47772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Compared with the last proposal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04056" y="4568853"/>
            <a:ext cx="39460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1: N=8, M=64, DSC=False,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C=RGB, W=1:1:1, S=False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(812K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389050"/>
              </p:ext>
            </p:extLst>
          </p:nvPr>
        </p:nvGraphicFramePr>
        <p:xfrm>
          <a:off x="204056" y="2351437"/>
          <a:ext cx="4243661" cy="2217418"/>
        </p:xfrm>
        <a:graphic>
          <a:graphicData uri="http://schemas.openxmlformats.org/drawingml/2006/table">
            <a:tbl>
              <a:tblPr firstRow="1" firstCol="1" bandRow="1"/>
              <a:tblGrid>
                <a:gridCol w="1437638">
                  <a:extLst>
                    <a:ext uri="{9D8B030D-6E8A-4147-A177-3AD203B41FA5}">
                      <a16:colId xmlns:a16="http://schemas.microsoft.com/office/drawing/2014/main" val="3448790080"/>
                    </a:ext>
                  </a:extLst>
                </a:gridCol>
                <a:gridCol w="935341">
                  <a:extLst>
                    <a:ext uri="{9D8B030D-6E8A-4147-A177-3AD203B41FA5}">
                      <a16:colId xmlns:a16="http://schemas.microsoft.com/office/drawing/2014/main" val="2317964925"/>
                    </a:ext>
                  </a:extLst>
                </a:gridCol>
                <a:gridCol w="935341">
                  <a:extLst>
                    <a:ext uri="{9D8B030D-6E8A-4147-A177-3AD203B41FA5}">
                      <a16:colId xmlns:a16="http://schemas.microsoft.com/office/drawing/2014/main" val="3202927039"/>
                    </a:ext>
                  </a:extLst>
                </a:gridCol>
                <a:gridCol w="935341">
                  <a:extLst>
                    <a:ext uri="{9D8B030D-6E8A-4147-A177-3AD203B41FA5}">
                      <a16:colId xmlns:a16="http://schemas.microsoft.com/office/drawing/2014/main" val="3454670597"/>
                    </a:ext>
                  </a:extLst>
                </a:gridCol>
              </a:tblGrid>
              <a:tr h="262983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6814116"/>
                  </a:ext>
                </a:extLst>
              </a:tr>
              <a:tr h="21875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0657778"/>
                  </a:ext>
                </a:extLst>
              </a:tr>
              <a:tr h="22353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217309"/>
                  </a:ext>
                </a:extLst>
              </a:tr>
              <a:tr h="2103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-1.68%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-9.90%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-9.89%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147114"/>
                  </a:ext>
                </a:extLst>
              </a:tr>
              <a:tr h="2103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-2.18%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-12.90%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-9.91%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5156595"/>
                  </a:ext>
                </a:extLst>
              </a:tr>
              <a:tr h="2103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-2.07%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-11.85%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-13.54%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0029238"/>
                  </a:ext>
                </a:extLst>
              </a:tr>
              <a:tr h="2103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-4.23%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-13.59%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-16.59%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002182"/>
                  </a:ext>
                </a:extLst>
              </a:tr>
              <a:tr h="2235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-5.40%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-11.84%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-14.94%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984538"/>
                  </a:ext>
                </a:extLst>
              </a:tr>
              <a:tr h="2235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-3.06%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-12.09%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-13.24%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561660"/>
                  </a:ext>
                </a:extLst>
              </a:tr>
              <a:tr h="2235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-4.82%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-13.71%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-17.87%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674" marR="9467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121672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547674"/>
              </p:ext>
            </p:extLst>
          </p:nvPr>
        </p:nvGraphicFramePr>
        <p:xfrm>
          <a:off x="4729663" y="2327975"/>
          <a:ext cx="4301149" cy="2240878"/>
        </p:xfrm>
        <a:graphic>
          <a:graphicData uri="http://schemas.openxmlformats.org/drawingml/2006/table">
            <a:tbl>
              <a:tblPr firstRow="1" firstCol="1" bandRow="1"/>
              <a:tblGrid>
                <a:gridCol w="1457113">
                  <a:extLst>
                    <a:ext uri="{9D8B030D-6E8A-4147-A177-3AD203B41FA5}">
                      <a16:colId xmlns:a16="http://schemas.microsoft.com/office/drawing/2014/main" val="1437044208"/>
                    </a:ext>
                  </a:extLst>
                </a:gridCol>
                <a:gridCol w="948012">
                  <a:extLst>
                    <a:ext uri="{9D8B030D-6E8A-4147-A177-3AD203B41FA5}">
                      <a16:colId xmlns:a16="http://schemas.microsoft.com/office/drawing/2014/main" val="4293978263"/>
                    </a:ext>
                  </a:extLst>
                </a:gridCol>
                <a:gridCol w="948012">
                  <a:extLst>
                    <a:ext uri="{9D8B030D-6E8A-4147-A177-3AD203B41FA5}">
                      <a16:colId xmlns:a16="http://schemas.microsoft.com/office/drawing/2014/main" val="3306428891"/>
                    </a:ext>
                  </a:extLst>
                </a:gridCol>
                <a:gridCol w="948012">
                  <a:extLst>
                    <a:ext uri="{9D8B030D-6E8A-4147-A177-3AD203B41FA5}">
                      <a16:colId xmlns:a16="http://schemas.microsoft.com/office/drawing/2014/main" val="1260562317"/>
                    </a:ext>
                  </a:extLst>
                </a:gridCol>
              </a:tblGrid>
              <a:tr h="26654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1132979"/>
                  </a:ext>
                </a:extLst>
              </a:tr>
              <a:tr h="215133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603829"/>
                  </a:ext>
                </a:extLst>
              </a:tr>
              <a:tr h="2265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45379"/>
                  </a:ext>
                </a:extLst>
              </a:tr>
              <a:tr h="2132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-3.10%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-6.99%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-8.76%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732828"/>
                  </a:ext>
                </a:extLst>
              </a:tr>
              <a:tr h="2132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-3.56%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-11.77%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-8.96%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7772961"/>
                  </a:ext>
                </a:extLst>
              </a:tr>
              <a:tr h="2132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-3.14%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-9.63%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-10.81%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463706"/>
                  </a:ext>
                </a:extLst>
              </a:tr>
              <a:tr h="2132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-5.58%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-11.58%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-13.70%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137909"/>
                  </a:ext>
                </a:extLst>
              </a:tr>
              <a:tr h="2265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-5.97%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-11.00%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-14.66%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365859"/>
                  </a:ext>
                </a:extLst>
              </a:tr>
              <a:tr h="2265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-4.42%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-9.90%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-10.98%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72"/>
                  </a:ext>
                </a:extLst>
              </a:tr>
              <a:tr h="22656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-5.97%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-11.00%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-14.66%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956" marR="959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9831"/>
                  </a:ext>
                </a:extLst>
              </a:tr>
            </a:tbl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4729663" y="4568855"/>
            <a:ext cx="3961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2: N=8, M=64, DSC=False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C=YUV, W=10:1:1, S=True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(739K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Experiments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564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3674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 of 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Test6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05291"/>
              </p:ext>
            </p:extLst>
          </p:nvPr>
        </p:nvGraphicFramePr>
        <p:xfrm>
          <a:off x="1805677" y="2228792"/>
          <a:ext cx="5458349" cy="2845086"/>
        </p:xfrm>
        <a:graphic>
          <a:graphicData uri="http://schemas.openxmlformats.org/drawingml/2006/table">
            <a:tbl>
              <a:tblPr firstRow="1" firstCol="1" bandRow="1"/>
              <a:tblGrid>
                <a:gridCol w="1849142">
                  <a:extLst>
                    <a:ext uri="{9D8B030D-6E8A-4147-A177-3AD203B41FA5}">
                      <a16:colId xmlns:a16="http://schemas.microsoft.com/office/drawing/2014/main" val="1437044208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val="4293978263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val="3306428891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val="1260562317"/>
                    </a:ext>
                  </a:extLst>
                </a:gridCol>
              </a:tblGrid>
              <a:tr h="338258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1132979"/>
                  </a:ext>
                </a:extLst>
              </a:tr>
              <a:tr h="273994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60382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45379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-1.97%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-3.10%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-3.39%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732828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-2.18%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-4.55%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-2.52%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7772961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-1.83%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-4.08%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-4.36%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463706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-3.76%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-4.70%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-5.65%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13790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-4.81%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-3.07%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-4.09%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36585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-2.84%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-3.97%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-4.13%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72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-4.34%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-5.00%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-6.57%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9831"/>
                  </a:ext>
                </a:extLst>
              </a:tr>
            </a:tbl>
          </a:graphicData>
        </a:graphic>
      </p:graphicFrame>
      <p:sp>
        <p:nvSpPr>
          <p:cNvPr id="1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Experiments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1804218" y="5073878"/>
            <a:ext cx="4914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6: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N=4, M=32,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DSC=False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C=YUV, W=10:1:1, S=True (85K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373012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3674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 of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9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042665"/>
              </p:ext>
            </p:extLst>
          </p:nvPr>
        </p:nvGraphicFramePr>
        <p:xfrm>
          <a:off x="1805677" y="2228792"/>
          <a:ext cx="5458349" cy="2845086"/>
        </p:xfrm>
        <a:graphic>
          <a:graphicData uri="http://schemas.openxmlformats.org/drawingml/2006/table">
            <a:tbl>
              <a:tblPr firstRow="1" firstCol="1" bandRow="1"/>
              <a:tblGrid>
                <a:gridCol w="1849142">
                  <a:extLst>
                    <a:ext uri="{9D8B030D-6E8A-4147-A177-3AD203B41FA5}">
                      <a16:colId xmlns:a16="http://schemas.microsoft.com/office/drawing/2014/main" val="1437044208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val="4293978263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val="3306428891"/>
                    </a:ext>
                  </a:extLst>
                </a:gridCol>
                <a:gridCol w="1203069">
                  <a:extLst>
                    <a:ext uri="{9D8B030D-6E8A-4147-A177-3AD203B41FA5}">
                      <a16:colId xmlns:a16="http://schemas.microsoft.com/office/drawing/2014/main" val="1260562317"/>
                    </a:ext>
                  </a:extLst>
                </a:gridCol>
              </a:tblGrid>
              <a:tr h="338258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1132979"/>
                  </a:ext>
                </a:extLst>
              </a:tr>
              <a:tr h="273994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60382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endParaRPr lang="zh-CN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45379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-4.20%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732828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-1.89%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7772961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-1.45%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-2.47%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5463706"/>
                  </a:ext>
                </a:extLst>
              </a:tr>
              <a:tr h="2706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-3.08%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-1.92%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713790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-4.06%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8365859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-2.34%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73372"/>
                  </a:ext>
                </a:extLst>
              </a:tr>
              <a:tr h="287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21773" marR="121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-3.74%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-2.13%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831"/>
                  </a:ext>
                </a:extLst>
              </a:tr>
            </a:tbl>
          </a:graphicData>
        </a:graphic>
      </p:graphicFrame>
      <p:sp>
        <p:nvSpPr>
          <p:cNvPr id="1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Experiments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1804218" y="5073878"/>
            <a:ext cx="4914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3: N=4, M=32,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DSC=True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C=YUV, W=10:1:1, S=True (22K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689808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487552" y="1228742"/>
            <a:ext cx="781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Clr>
                <a:srgbClr val="47BBB5"/>
              </a:buClr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Influence of the performance when parameters decrease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7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5957560"/>
              </p:ext>
            </p:extLst>
          </p:nvPr>
        </p:nvGraphicFramePr>
        <p:xfrm>
          <a:off x="1645443" y="1987002"/>
          <a:ext cx="5314157" cy="4314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2299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3"/>
          <p:cNvSpPr>
            <a:spLocks noGrp="1"/>
          </p:cNvSpPr>
          <p:nvPr>
            <p:ph idx="1"/>
          </p:nvPr>
        </p:nvSpPr>
        <p:spPr>
          <a:xfrm>
            <a:off x="894015" y="1207549"/>
            <a:ext cx="7881685" cy="4351338"/>
          </a:xfrm>
        </p:spPr>
        <p:txBody>
          <a:bodyPr>
            <a:noAutofit/>
          </a:bodyPr>
          <a:lstStyle/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a new network architeceture for CNNIF.  The proposed method has less than 3% number of parameters when compared with the proposal in last meeting (K0391)</a:t>
            </a: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2.34%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1.61%/2.14% BD-rate savings for Y/</a:t>
            </a:r>
            <a:r>
              <a:rPr lang="en-CA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/Cr when compared with VTM 2.0.1 under AI configuration.</a:t>
            </a: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886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871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altLang="zh-CN" dirty="0"/>
              <a:t>Thank You!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790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4903913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3849" y="1420033"/>
            <a:ext cx="841490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simplified network architecture for CNNIF is proposed.  </a:t>
            </a: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has less than 3% number of parameters compared with the proposal JVET-K0391</a:t>
            </a: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2.34%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1.61%/2.14% BD-rate savings for Y/</a:t>
            </a:r>
            <a:r>
              <a:rPr lang="en-CA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/Cr when compared with VTM 2.0.1 under AI configuration.</a:t>
            </a: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nn-NO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772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4903913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49551" y="1191432"/>
            <a:ext cx="8076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nn-NO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framework of VTM 2.0.1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F070378-1510-4683-A15B-58B66E7E885B}"/>
              </a:ext>
            </a:extLst>
          </p:cNvPr>
          <p:cNvGrpSpPr/>
          <p:nvPr/>
        </p:nvGrpSpPr>
        <p:grpSpPr>
          <a:xfrm>
            <a:off x="236696" y="1919379"/>
            <a:ext cx="8914876" cy="4475789"/>
            <a:chOff x="236696" y="1919379"/>
            <a:chExt cx="8914876" cy="4475789"/>
          </a:xfrm>
        </p:grpSpPr>
        <p:cxnSp>
          <p:nvCxnSpPr>
            <p:cNvPr id="185" name="肘形连接符 184"/>
            <p:cNvCxnSpPr>
              <a:cxnSpLocks/>
              <a:stCxn id="216" idx="1"/>
              <a:endCxn id="209" idx="2"/>
            </p:cNvCxnSpPr>
            <p:nvPr/>
          </p:nvCxnSpPr>
          <p:spPr bwMode="auto">
            <a:xfrm rot="10800000">
              <a:off x="1729940" y="4697480"/>
              <a:ext cx="1721060" cy="919433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7" name="Rectangle 65"/>
            <p:cNvSpPr>
              <a:spLocks noChangeArrowheads="1"/>
            </p:cNvSpPr>
            <p:nvPr/>
          </p:nvSpPr>
          <p:spPr bwMode="auto">
            <a:xfrm>
              <a:off x="3237801" y="2886137"/>
              <a:ext cx="1382226" cy="195777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流程图: 或者 167"/>
            <p:cNvSpPr/>
            <p:nvPr/>
          </p:nvSpPr>
          <p:spPr>
            <a:xfrm>
              <a:off x="5527770" y="4114453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61"/>
            <p:cNvSpPr>
              <a:spLocks noChangeArrowheads="1"/>
            </p:cNvSpPr>
            <p:nvPr/>
          </p:nvSpPr>
          <p:spPr bwMode="auto">
            <a:xfrm>
              <a:off x="5138305" y="2058398"/>
              <a:ext cx="1178598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Quant.</a:t>
              </a:r>
            </a:p>
          </p:txBody>
        </p:sp>
        <p:sp>
          <p:nvSpPr>
            <p:cNvPr id="170" name="Rectangle 11"/>
            <p:cNvSpPr>
              <a:spLocks noChangeArrowheads="1"/>
            </p:cNvSpPr>
            <p:nvPr/>
          </p:nvSpPr>
          <p:spPr bwMode="auto">
            <a:xfrm>
              <a:off x="5138305" y="3131307"/>
              <a:ext cx="1176841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6977410" y="3133670"/>
              <a:ext cx="1178598" cy="638038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172" name="直接箭头连接符 171"/>
            <p:cNvCxnSpPr>
              <a:endCxn id="173" idx="2"/>
            </p:cNvCxnSpPr>
            <p:nvPr/>
          </p:nvCxnSpPr>
          <p:spPr bwMode="auto">
            <a:xfrm>
              <a:off x="2388514" y="2377417"/>
              <a:ext cx="1346498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流程图: 或者 172"/>
            <p:cNvSpPr/>
            <p:nvPr/>
          </p:nvSpPr>
          <p:spPr>
            <a:xfrm>
              <a:off x="3735012" y="2178838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直接箭头连接符 173"/>
            <p:cNvCxnSpPr>
              <a:stCxn id="173" idx="6"/>
              <a:endCxn id="169" idx="1"/>
            </p:cNvCxnSpPr>
            <p:nvPr/>
          </p:nvCxnSpPr>
          <p:spPr bwMode="auto">
            <a:xfrm>
              <a:off x="4132170" y="2377417"/>
              <a:ext cx="100613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直接箭头连接符 174"/>
            <p:cNvCxnSpPr>
              <a:stCxn id="169" idx="2"/>
              <a:endCxn id="170" idx="0"/>
            </p:cNvCxnSpPr>
            <p:nvPr/>
          </p:nvCxnSpPr>
          <p:spPr bwMode="auto">
            <a:xfrm flipH="1">
              <a:off x="5726726" y="2696436"/>
              <a:ext cx="878" cy="43487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直接箭头连接符 175"/>
            <p:cNvCxnSpPr>
              <a:stCxn id="170" idx="2"/>
              <a:endCxn id="168" idx="0"/>
            </p:cNvCxnSpPr>
            <p:nvPr/>
          </p:nvCxnSpPr>
          <p:spPr bwMode="auto">
            <a:xfrm flipH="1">
              <a:off x="5726349" y="3769345"/>
              <a:ext cx="377" cy="3451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肘形连接符 176"/>
            <p:cNvCxnSpPr>
              <a:stCxn id="169" idx="3"/>
              <a:endCxn id="171" idx="0"/>
            </p:cNvCxnSpPr>
            <p:nvPr/>
          </p:nvCxnSpPr>
          <p:spPr bwMode="auto">
            <a:xfrm>
              <a:off x="6316903" y="2377417"/>
              <a:ext cx="1249806" cy="756252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8" name="直接箭头连接符 177"/>
            <p:cNvCxnSpPr>
              <a:stCxn id="167" idx="0"/>
              <a:endCxn id="173" idx="4"/>
            </p:cNvCxnSpPr>
            <p:nvPr/>
          </p:nvCxnSpPr>
          <p:spPr bwMode="auto">
            <a:xfrm flipV="1">
              <a:off x="3928915" y="2575996"/>
              <a:ext cx="4677" cy="31014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9" name="Rectangle 65"/>
            <p:cNvSpPr>
              <a:spLocks noChangeArrowheads="1"/>
            </p:cNvSpPr>
            <p:nvPr/>
          </p:nvSpPr>
          <p:spPr bwMode="auto">
            <a:xfrm>
              <a:off x="3428989" y="3109679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0" name="肘形连接符 179"/>
            <p:cNvCxnSpPr>
              <a:stCxn id="213" idx="3"/>
              <a:endCxn id="171" idx="2"/>
            </p:cNvCxnSpPr>
            <p:nvPr/>
          </p:nvCxnSpPr>
          <p:spPr bwMode="auto">
            <a:xfrm flipV="1">
              <a:off x="6315146" y="3771708"/>
              <a:ext cx="1251563" cy="1845205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81" name="组合 180"/>
            <p:cNvGrpSpPr/>
            <p:nvPr/>
          </p:nvGrpSpPr>
          <p:grpSpPr>
            <a:xfrm>
              <a:off x="2280746" y="5183758"/>
              <a:ext cx="4034400" cy="866309"/>
              <a:chOff x="2165693" y="2847871"/>
              <a:chExt cx="3277912" cy="703868"/>
            </a:xfrm>
          </p:grpSpPr>
          <p:grpSp>
            <p:nvGrpSpPr>
              <p:cNvPr id="214" name="组合 213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216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217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219" name="直接箭头连接符 218"/>
                <p:cNvCxnSpPr>
                  <a:cxnSpLocks/>
                  <a:stCxn id="217" idx="1"/>
                  <a:endCxn id="55" idx="3"/>
                </p:cNvCxnSpPr>
                <p:nvPr/>
              </p:nvCxnSpPr>
              <p:spPr bwMode="auto">
                <a:xfrm flipH="1" flipV="1">
                  <a:off x="4495516" y="3213643"/>
                  <a:ext cx="177111" cy="2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213" name="Rectangle 66"/>
              <p:cNvSpPr>
                <a:spLocks noChangeArrowheads="1"/>
              </p:cNvSpPr>
              <p:nvPr/>
            </p:nvSpPr>
            <p:spPr bwMode="auto">
              <a:xfrm>
                <a:off x="2165693" y="2847871"/>
                <a:ext cx="3277912" cy="703868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82" name="直接箭头连接符 181"/>
            <p:cNvCxnSpPr>
              <a:stCxn id="168" idx="4"/>
              <a:endCxn id="217" idx="0"/>
            </p:cNvCxnSpPr>
            <p:nvPr/>
          </p:nvCxnSpPr>
          <p:spPr bwMode="auto">
            <a:xfrm>
              <a:off x="5726350" y="4511611"/>
              <a:ext cx="10053" cy="83281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3" name="Rectangle 65"/>
            <p:cNvSpPr>
              <a:spLocks noChangeArrowheads="1"/>
            </p:cNvSpPr>
            <p:nvPr/>
          </p:nvSpPr>
          <p:spPr bwMode="auto">
            <a:xfrm>
              <a:off x="3419052" y="3968818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" name="直接箭头连接符 183"/>
            <p:cNvCxnSpPr>
              <a:endCxn id="168" idx="2"/>
            </p:cNvCxnSpPr>
            <p:nvPr/>
          </p:nvCxnSpPr>
          <p:spPr bwMode="auto">
            <a:xfrm>
              <a:off x="4639450" y="4313032"/>
              <a:ext cx="888320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直接箭头连接符 185"/>
            <p:cNvCxnSpPr>
              <a:stCxn id="209" idx="3"/>
              <a:endCxn id="183" idx="1"/>
            </p:cNvCxnSpPr>
            <p:nvPr/>
          </p:nvCxnSpPr>
          <p:spPr bwMode="auto">
            <a:xfrm flipV="1">
              <a:off x="2401048" y="4310068"/>
              <a:ext cx="1018004" cy="991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直接箭头连接符 186"/>
            <p:cNvCxnSpPr>
              <a:stCxn id="171" idx="3"/>
            </p:cNvCxnSpPr>
            <p:nvPr/>
          </p:nvCxnSpPr>
          <p:spPr bwMode="auto">
            <a:xfrm flipV="1">
              <a:off x="8156008" y="3450929"/>
              <a:ext cx="660507" cy="176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8" name="文本框 187"/>
            <p:cNvSpPr txBox="1"/>
            <p:nvPr/>
          </p:nvSpPr>
          <p:spPr>
            <a:xfrm>
              <a:off x="283984" y="1995264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Input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236696" y="3910533"/>
              <a:ext cx="7601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Recon.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90" name="矩形 189"/>
            <p:cNvSpPr/>
            <p:nvPr/>
          </p:nvSpPr>
          <p:spPr>
            <a:xfrm>
              <a:off x="7779909" y="3749540"/>
              <a:ext cx="13716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  <a:endPara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3361784" y="4019832"/>
              <a:ext cx="11841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3341175" y="3160401"/>
              <a:ext cx="122134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5147982" y="3159421"/>
              <a:ext cx="1176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2372784" y="2697737"/>
              <a:ext cx="8915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CTUs</a:t>
              </a: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3438638" y="1919379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3494179" y="2386399"/>
              <a:ext cx="405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5251149" y="3902137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5766985" y="3757853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4235992" y="6087391"/>
              <a:ext cx="1236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In-loop filters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3485096" y="4850088"/>
              <a:ext cx="9091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141" y="2036817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8831" y="3942482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cxnSp>
          <p:nvCxnSpPr>
            <p:cNvPr id="203" name="直接箭头连接符 202"/>
            <p:cNvCxnSpPr/>
            <p:nvPr/>
          </p:nvCxnSpPr>
          <p:spPr bwMode="auto">
            <a:xfrm>
              <a:off x="4620028" y="4613149"/>
              <a:ext cx="294668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4" name="矩形 203"/>
            <p:cNvSpPr/>
            <p:nvPr/>
          </p:nvSpPr>
          <p:spPr>
            <a:xfrm>
              <a:off x="6301694" y="2044029"/>
              <a:ext cx="20127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Quant</a:t>
              </a:r>
              <a:r>
                <a:rPr lang="en-US" altLang="zh-CN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.  Trans. </a:t>
              </a:r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Coeff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205" name="矩形 204"/>
            <p:cNvSpPr/>
            <p:nvPr/>
          </p:nvSpPr>
          <p:spPr>
            <a:xfrm>
              <a:off x="5760988" y="4315004"/>
              <a:ext cx="18251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Prediction Data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6247420" y="5615542"/>
              <a:ext cx="14599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 Ctrl. Data</a:t>
              </a:r>
            </a:p>
          </p:txBody>
        </p:sp>
      </p:grp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连接符: 肘形 4">
            <a:extLst>
              <a:ext uri="{FF2B5EF4-FFF2-40B4-BE49-F238E27FC236}">
                <a16:creationId xmlns:a16="http://schemas.microsoft.com/office/drawing/2014/main" id="{F843A714-620E-409E-B37E-99A1FCE015E9}"/>
              </a:ext>
            </a:extLst>
          </p:cNvPr>
          <p:cNvCxnSpPr>
            <a:stCxn id="212" idx="2"/>
          </p:cNvCxnSpPr>
          <p:nvPr/>
        </p:nvCxnSpPr>
        <p:spPr>
          <a:xfrm rot="16200000" flipH="1">
            <a:off x="2153466" y="2366595"/>
            <a:ext cx="659116" cy="1509551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1055324" y="2036814"/>
          <a:ext cx="1344032" cy="754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004">
                  <a:extLst>
                    <a:ext uri="{9D8B030D-6E8A-4147-A177-3AD203B41FA5}">
                      <a16:colId xmlns:a16="http://schemas.microsoft.com/office/drawing/2014/main" val="2188550019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620964557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041506904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113236685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15691244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1192681520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21198445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993677358"/>
                    </a:ext>
                  </a:extLst>
                </a:gridCol>
              </a:tblGrid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406875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357911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303320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730179"/>
                  </a:ext>
                </a:extLst>
              </a:tr>
            </a:tbl>
          </a:graphicData>
        </a:graphic>
      </p:graphicFrame>
      <p:sp>
        <p:nvSpPr>
          <p:cNvPr id="55" name="Rectangle 66">
            <a:extLst>
              <a:ext uri="{FF2B5EF4-FFF2-40B4-BE49-F238E27FC236}">
                <a16:creationId xmlns:a16="http://schemas.microsoft.com/office/drawing/2014/main" id="{A417056D-AC9C-4683-BFD9-9A6F10300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790" y="5342389"/>
            <a:ext cx="731085" cy="549041"/>
          </a:xfrm>
          <a:prstGeom prst="rect">
            <a:avLst/>
          </a:prstGeom>
          <a:solidFill>
            <a:srgbClr val="E88F59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DRN</a:t>
            </a:r>
          </a:p>
        </p:txBody>
      </p: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id="{638DD2CC-A505-49FB-9C2C-BFD7FF424075}"/>
              </a:ext>
            </a:extLst>
          </p:cNvPr>
          <p:cNvCxnSpPr>
            <a:cxnSpLocks/>
            <a:stCxn id="55" idx="1"/>
            <a:endCxn id="216" idx="3"/>
          </p:cNvCxnSpPr>
          <p:nvPr/>
        </p:nvCxnSpPr>
        <p:spPr bwMode="auto">
          <a:xfrm flipH="1">
            <a:off x="4182085" y="5616910"/>
            <a:ext cx="239705" cy="2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8" name="Rectangle 66"/>
          <p:cNvSpPr>
            <a:spLocks noChangeArrowheads="1"/>
          </p:cNvSpPr>
          <p:nvPr/>
        </p:nvSpPr>
        <p:spPr bwMode="auto">
          <a:xfrm>
            <a:off x="2474225" y="5324985"/>
            <a:ext cx="731085" cy="564415"/>
          </a:xfrm>
          <a:prstGeom prst="rect">
            <a:avLst/>
          </a:prstGeom>
          <a:solidFill>
            <a:srgbClr val="4E98A1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ALF</a:t>
            </a:r>
          </a:p>
        </p:txBody>
      </p:sp>
    </p:spTree>
    <p:extLst>
      <p:ext uri="{BB962C8B-B14F-4D97-AF65-F5344CB8AC3E}">
        <p14:creationId xmlns:p14="http://schemas.microsoft.com/office/powerpoint/2010/main" val="3322801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18696" y="1249306"/>
            <a:ext cx="59929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structure of DRN (in JVET-K0391)</a:t>
            </a:r>
          </a:p>
        </p:txBody>
      </p:sp>
      <p:sp>
        <p:nvSpPr>
          <p:cNvPr id="3" name="矩形 2"/>
          <p:cNvSpPr/>
          <p:nvPr/>
        </p:nvSpPr>
        <p:spPr>
          <a:xfrm>
            <a:off x="664546" y="5464689"/>
            <a:ext cx="7486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N:  the number of DRU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M: the number of the feature maps generated by the convolutional layer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3852652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直接箭头连接符 52"/>
          <p:cNvCxnSpPr>
            <a:stCxn id="64" idx="2"/>
            <a:endCxn id="66" idx="2"/>
          </p:cNvCxnSpPr>
          <p:nvPr/>
        </p:nvCxnSpPr>
        <p:spPr>
          <a:xfrm>
            <a:off x="6620898" y="3652938"/>
            <a:ext cx="824868" cy="5801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cxnSp>
        <p:nvCxnSpPr>
          <p:cNvPr id="54" name="直接箭头连接符 53"/>
          <p:cNvCxnSpPr/>
          <p:nvPr/>
        </p:nvCxnSpPr>
        <p:spPr>
          <a:xfrm>
            <a:off x="323849" y="3638618"/>
            <a:ext cx="1197475" cy="0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cxnSp>
        <p:nvCxnSpPr>
          <p:cNvPr id="55" name="直接箭头连接符 54"/>
          <p:cNvCxnSpPr>
            <a:stCxn id="66" idx="6"/>
          </p:cNvCxnSpPr>
          <p:nvPr/>
        </p:nvCxnSpPr>
        <p:spPr>
          <a:xfrm>
            <a:off x="7729371" y="3658739"/>
            <a:ext cx="1330809" cy="0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sp>
        <p:nvSpPr>
          <p:cNvPr id="60" name="矩形 59"/>
          <p:cNvSpPr/>
          <p:nvPr/>
        </p:nvSpPr>
        <p:spPr>
          <a:xfrm rot="16200000">
            <a:off x="2519116" y="3133330"/>
            <a:ext cx="1528735" cy="1039217"/>
          </a:xfrm>
          <a:prstGeom prst="rect">
            <a:avLst/>
          </a:prstGeom>
          <a:solidFill>
            <a:srgbClr val="E0D8B8"/>
          </a:solidFill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" name="矩形 60"/>
          <p:cNvSpPr/>
          <p:nvPr/>
        </p:nvSpPr>
        <p:spPr>
          <a:xfrm rot="16200000">
            <a:off x="1276565" y="3133330"/>
            <a:ext cx="1528735" cy="1039217"/>
          </a:xfrm>
          <a:prstGeom prst="rect">
            <a:avLst/>
          </a:prstGeom>
          <a:solidFill>
            <a:srgbClr val="E0D8B8"/>
          </a:solidFill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 rot="16200000">
            <a:off x="3761667" y="3133330"/>
            <a:ext cx="1528735" cy="1039217"/>
          </a:xfrm>
          <a:prstGeom prst="rect">
            <a:avLst/>
          </a:prstGeom>
          <a:solidFill>
            <a:srgbClr val="E0D8B8"/>
          </a:solidFill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4" name="矩形 63"/>
          <p:cNvSpPr/>
          <p:nvPr/>
        </p:nvSpPr>
        <p:spPr>
          <a:xfrm rot="16200000">
            <a:off x="5336922" y="3133330"/>
            <a:ext cx="1528735" cy="1039217"/>
          </a:xfrm>
          <a:prstGeom prst="rect">
            <a:avLst/>
          </a:prstGeom>
          <a:solidFill>
            <a:srgbClr val="E0D8B8"/>
          </a:solidFill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443020" y="3369335"/>
            <a:ext cx="286351" cy="28360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6" name="流程图: 或者 65"/>
          <p:cNvSpPr/>
          <p:nvPr/>
        </p:nvSpPr>
        <p:spPr>
          <a:xfrm>
            <a:off x="7445766" y="3516936"/>
            <a:ext cx="283605" cy="283605"/>
          </a:xfrm>
          <a:prstGeom prst="flowChartOr">
            <a:avLst/>
          </a:prstGeom>
          <a:solidFill>
            <a:srgbClr val="E0D8B8"/>
          </a:solidFill>
          <a:ln w="254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7" name="矩形 66"/>
          <p:cNvSpPr/>
          <p:nvPr/>
        </p:nvSpPr>
        <p:spPr>
          <a:xfrm rot="16200000">
            <a:off x="6243925" y="3463901"/>
            <a:ext cx="1528735" cy="378074"/>
          </a:xfrm>
          <a:prstGeom prst="rect">
            <a:avLst/>
          </a:prstGeom>
          <a:solidFill>
            <a:srgbClr val="4E98A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</a:t>
            </a:r>
            <a:r>
              <a:rPr lang="en-US" altLang="zh-CN" sz="1600" b="1" kern="0" dirty="0">
                <a:solidFill>
                  <a:prstClr val="white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3×3×M</a:t>
            </a:r>
            <a:endParaRPr lang="zh-CN" altLang="en-US" sz="1600" b="1" kern="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085490" y="3335446"/>
            <a:ext cx="455858" cy="6349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zh-CN" sz="20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rPr>
              <a:t>···</a:t>
            </a:r>
            <a:endParaRPr lang="zh-CN" altLang="en-US" sz="2000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69" name="肘形连接符 68"/>
          <p:cNvCxnSpPr/>
          <p:nvPr/>
        </p:nvCxnSpPr>
        <p:spPr>
          <a:xfrm rot="16200000" flipH="1">
            <a:off x="4329065" y="542036"/>
            <a:ext cx="134923" cy="6382088"/>
          </a:xfrm>
          <a:prstGeom prst="bentConnector3">
            <a:avLst>
              <a:gd name="adj1" fmla="val 982918"/>
            </a:avLst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2845381" y="3103716"/>
            <a:ext cx="183594" cy="1086464"/>
          </a:xfrm>
          <a:prstGeom prst="rect">
            <a:avLst/>
          </a:prstGeom>
          <a:solidFill>
            <a:srgbClr val="61B296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1X1XM</a:t>
            </a:r>
            <a:endParaRPr lang="zh-CN" altLang="en-US" sz="11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083579" y="3103715"/>
            <a:ext cx="183594" cy="1086464"/>
          </a:xfrm>
          <a:prstGeom prst="rect">
            <a:avLst/>
          </a:prstGeom>
          <a:solidFill>
            <a:srgbClr val="61B296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1X1XM</a:t>
            </a:r>
            <a:endParaRPr lang="zh-CN" altLang="en-US" sz="11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663946" y="3103715"/>
            <a:ext cx="183594" cy="1086464"/>
          </a:xfrm>
          <a:prstGeom prst="rect">
            <a:avLst/>
          </a:prstGeom>
          <a:solidFill>
            <a:srgbClr val="61B296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1X1XM</a:t>
            </a:r>
            <a:endParaRPr lang="zh-CN" altLang="en-US" sz="11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083508" y="3103715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318305" y="3103715"/>
            <a:ext cx="183594" cy="1086464"/>
          </a:xfrm>
          <a:prstGeom prst="rect">
            <a:avLst/>
          </a:prstGeom>
          <a:solidFill>
            <a:srgbClr val="E88F59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ReLU</a:t>
            </a:r>
            <a:endParaRPr lang="zh-CN" altLang="en-US" sz="11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556431" y="3103715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319726" y="3103715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554522" y="3103715"/>
            <a:ext cx="183594" cy="1086464"/>
          </a:xfrm>
          <a:prstGeom prst="rect">
            <a:avLst/>
          </a:prstGeom>
          <a:solidFill>
            <a:srgbClr val="E88F59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ReLU</a:t>
            </a:r>
            <a:endParaRPr lang="zh-CN" altLang="en-US" sz="11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792649" y="3103715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892954" y="3102735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127751" y="3102734"/>
            <a:ext cx="183594" cy="1086464"/>
          </a:xfrm>
          <a:prstGeom prst="rect">
            <a:avLst/>
          </a:prstGeom>
          <a:solidFill>
            <a:srgbClr val="E88F59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ReLU</a:t>
            </a:r>
            <a:endParaRPr lang="zh-CN" altLang="en-US" sz="11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365877" y="3102734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814778" y="3080438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049575" y="3080437"/>
            <a:ext cx="183594" cy="1086464"/>
          </a:xfrm>
          <a:prstGeom prst="rect">
            <a:avLst/>
          </a:prstGeom>
          <a:solidFill>
            <a:srgbClr val="E88F59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100" b="1" kern="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ReLU</a:t>
            </a:r>
            <a:endParaRPr lang="zh-CN" altLang="en-US" sz="11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287702" y="3080437"/>
            <a:ext cx="183594" cy="1086464"/>
          </a:xfrm>
          <a:prstGeom prst="rect">
            <a:avLst/>
          </a:prstGeom>
          <a:solidFill>
            <a:srgbClr val="4E98A1"/>
          </a:solidFill>
          <a:ln w="19050" cap="flat" cmpd="sng" algn="ctr">
            <a:noFill/>
            <a:prstDash val="sysDot"/>
            <a:miter lim="800000"/>
          </a:ln>
          <a:effectLst/>
        </p:spPr>
        <p:txBody>
          <a:bodyPr vert="vert270" rtlCol="0" anchor="ctr"/>
          <a:lstStyle/>
          <a:p>
            <a:pPr algn="ctr">
              <a:defRPr/>
            </a:pPr>
            <a:r>
              <a:rPr lang="en-US" altLang="zh-CN" sz="12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 3X3XM</a:t>
            </a:r>
            <a:endParaRPr lang="zh-CN" altLang="en-US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038616" y="2524295"/>
            <a:ext cx="222222" cy="4119236"/>
          </a:xfrm>
          <a:prstGeom prst="rect">
            <a:avLst/>
          </a:prstGeom>
        </p:spPr>
      </p:pic>
      <p:sp>
        <p:nvSpPr>
          <p:cNvPr id="86" name="文本框 85"/>
          <p:cNvSpPr txBox="1"/>
          <p:nvPr/>
        </p:nvSpPr>
        <p:spPr>
          <a:xfrm>
            <a:off x="3696504" y="4626229"/>
            <a:ext cx="906446" cy="3372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N×DRU</a:t>
            </a:r>
            <a:endParaRPr lang="zh-CN" altLang="en-US" sz="1600" b="1" kern="0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 rot="16200000">
            <a:off x="-8632" y="3456928"/>
            <a:ext cx="1528735" cy="378074"/>
          </a:xfrm>
          <a:prstGeom prst="rect">
            <a:avLst/>
          </a:prstGeom>
          <a:solidFill>
            <a:srgbClr val="4E98A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</a:t>
            </a:r>
            <a:r>
              <a:rPr lang="en-US" altLang="zh-CN" sz="1600" b="1" kern="0" dirty="0">
                <a:solidFill>
                  <a:prstClr val="white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3×3×M</a:t>
            </a:r>
            <a:endParaRPr lang="zh-CN" altLang="en-US" sz="1600" b="1" kern="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8" name="流程图: 汇总连接 87"/>
          <p:cNvSpPr/>
          <p:nvPr/>
        </p:nvSpPr>
        <p:spPr>
          <a:xfrm>
            <a:off x="3142903" y="2177957"/>
            <a:ext cx="288000" cy="288000"/>
          </a:xfrm>
          <a:prstGeom prst="flowChartSummingJunction">
            <a:avLst/>
          </a:prstGeom>
          <a:solidFill>
            <a:srgbClr val="E0D8B8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9" name="肘形连接符 88"/>
          <p:cNvCxnSpPr>
            <a:stCxn id="62" idx="3"/>
            <a:endCxn id="91" idx="4"/>
          </p:cNvCxnSpPr>
          <p:nvPr/>
        </p:nvCxnSpPr>
        <p:spPr>
          <a:xfrm rot="16200000" flipV="1">
            <a:off x="4314454" y="2676990"/>
            <a:ext cx="422614" cy="548"/>
          </a:xfrm>
          <a:prstGeom prst="bentConnector3">
            <a:avLst>
              <a:gd name="adj1" fmla="val 50000"/>
            </a:avLst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cxnSp>
        <p:nvCxnSpPr>
          <p:cNvPr id="90" name="直接箭头连接符 89"/>
          <p:cNvCxnSpPr>
            <a:stCxn id="60" idx="3"/>
            <a:endCxn id="88" idx="4"/>
          </p:cNvCxnSpPr>
          <p:nvPr/>
        </p:nvCxnSpPr>
        <p:spPr>
          <a:xfrm flipV="1">
            <a:off x="3283484" y="2465957"/>
            <a:ext cx="3419" cy="422614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91" name="流程图: 汇总连接 90"/>
          <p:cNvSpPr/>
          <p:nvPr/>
        </p:nvSpPr>
        <p:spPr>
          <a:xfrm>
            <a:off x="4381487" y="2177957"/>
            <a:ext cx="288000" cy="288000"/>
          </a:xfrm>
          <a:prstGeom prst="flowChartSummingJunction">
            <a:avLst/>
          </a:prstGeom>
          <a:solidFill>
            <a:srgbClr val="E0D8B8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2" name="直接箭头连接符 91"/>
          <p:cNvCxnSpPr>
            <a:stCxn id="88" idx="6"/>
            <a:endCxn id="91" idx="2"/>
          </p:cNvCxnSpPr>
          <p:nvPr/>
        </p:nvCxnSpPr>
        <p:spPr>
          <a:xfrm>
            <a:off x="3430903" y="2321957"/>
            <a:ext cx="950584" cy="0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93" name="肘形连接符 92"/>
          <p:cNvCxnSpPr>
            <a:stCxn id="91" idx="6"/>
            <a:endCxn id="72" idx="0"/>
          </p:cNvCxnSpPr>
          <p:nvPr/>
        </p:nvCxnSpPr>
        <p:spPr>
          <a:xfrm>
            <a:off x="4669487" y="2321957"/>
            <a:ext cx="1086256" cy="781758"/>
          </a:xfrm>
          <a:prstGeom prst="bentConnector2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sp>
        <p:nvSpPr>
          <p:cNvPr id="94" name="流程图: 汇总连接 93"/>
          <p:cNvSpPr/>
          <p:nvPr/>
        </p:nvSpPr>
        <p:spPr>
          <a:xfrm>
            <a:off x="2910178" y="2296208"/>
            <a:ext cx="54000" cy="54000"/>
          </a:xfrm>
          <a:prstGeom prst="flowChartSummingJunction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流程图: 汇总连接 94"/>
          <p:cNvSpPr/>
          <p:nvPr/>
        </p:nvSpPr>
        <p:spPr>
          <a:xfrm>
            <a:off x="4148376" y="2296208"/>
            <a:ext cx="54000" cy="54000"/>
          </a:xfrm>
          <a:prstGeom prst="flowChartSummingJunction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6" name="直接箭头连接符 95"/>
          <p:cNvCxnSpPr>
            <a:stCxn id="94" idx="4"/>
            <a:endCxn id="70" idx="0"/>
          </p:cNvCxnSpPr>
          <p:nvPr/>
        </p:nvCxnSpPr>
        <p:spPr>
          <a:xfrm>
            <a:off x="2937178" y="2350208"/>
            <a:ext cx="0" cy="753508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97" name="直接箭头连接符 96"/>
          <p:cNvCxnSpPr>
            <a:stCxn id="95" idx="4"/>
            <a:endCxn id="71" idx="0"/>
          </p:cNvCxnSpPr>
          <p:nvPr/>
        </p:nvCxnSpPr>
        <p:spPr>
          <a:xfrm>
            <a:off x="4175376" y="2350208"/>
            <a:ext cx="0" cy="753507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98" name="流程图: 汇总连接 97"/>
          <p:cNvSpPr/>
          <p:nvPr/>
        </p:nvSpPr>
        <p:spPr>
          <a:xfrm>
            <a:off x="1893895" y="2177957"/>
            <a:ext cx="288000" cy="288000"/>
          </a:xfrm>
          <a:prstGeom prst="flowChartSummingJunction">
            <a:avLst/>
          </a:prstGeom>
          <a:solidFill>
            <a:srgbClr val="E0D8B8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9" name="直接箭头连接符 98"/>
          <p:cNvCxnSpPr>
            <a:stCxn id="98" idx="6"/>
            <a:endCxn id="88" idx="2"/>
          </p:cNvCxnSpPr>
          <p:nvPr/>
        </p:nvCxnSpPr>
        <p:spPr>
          <a:xfrm>
            <a:off x="2181895" y="2321957"/>
            <a:ext cx="961008" cy="0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0" name="直接箭头连接符 99"/>
          <p:cNvCxnSpPr>
            <a:stCxn id="61" idx="3"/>
            <a:endCxn id="98" idx="4"/>
          </p:cNvCxnSpPr>
          <p:nvPr/>
        </p:nvCxnSpPr>
        <p:spPr>
          <a:xfrm flipH="1" flipV="1">
            <a:off x="2037895" y="2465957"/>
            <a:ext cx="3038" cy="422614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1" name="肘形连接符 100"/>
          <p:cNvCxnSpPr>
            <a:stCxn id="102" idx="0"/>
            <a:endCxn id="98" idx="2"/>
          </p:cNvCxnSpPr>
          <p:nvPr/>
        </p:nvCxnSpPr>
        <p:spPr>
          <a:xfrm rot="5400000" flipH="1" flipV="1">
            <a:off x="904858" y="2622581"/>
            <a:ext cx="1289661" cy="688414"/>
          </a:xfrm>
          <a:prstGeom prst="bentConnector2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02" name="流程图: 汇总连接 101"/>
          <p:cNvSpPr/>
          <p:nvPr/>
        </p:nvSpPr>
        <p:spPr>
          <a:xfrm>
            <a:off x="1178481" y="3611618"/>
            <a:ext cx="54000" cy="54000"/>
          </a:xfrm>
          <a:prstGeom prst="flowChartSummingJunction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矩形 102"/>
          <p:cNvSpPr/>
          <p:nvPr/>
        </p:nvSpPr>
        <p:spPr>
          <a:xfrm rot="16200000">
            <a:off x="7328083" y="3456928"/>
            <a:ext cx="1528735" cy="378074"/>
          </a:xfrm>
          <a:prstGeom prst="rect">
            <a:avLst/>
          </a:prstGeom>
          <a:solidFill>
            <a:srgbClr val="4E98A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</a:t>
            </a:r>
            <a:r>
              <a:rPr lang="en-US" altLang="zh-CN" sz="1600" b="1" kern="0" dirty="0">
                <a:solidFill>
                  <a:prstClr val="white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3×3×M</a:t>
            </a:r>
            <a:endParaRPr lang="zh-CN" altLang="en-US" sz="1600" b="1" kern="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 rot="16200000">
            <a:off x="7885036" y="3456928"/>
            <a:ext cx="1528735" cy="378074"/>
          </a:xfrm>
          <a:prstGeom prst="rect">
            <a:avLst/>
          </a:prstGeom>
          <a:solidFill>
            <a:srgbClr val="4E98A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</a:t>
            </a:r>
            <a:r>
              <a:rPr lang="en-US" altLang="zh-CN" sz="1600" b="1" kern="0" dirty="0">
                <a:solidFill>
                  <a:prstClr val="white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3×3×M</a:t>
            </a:r>
            <a:endParaRPr lang="zh-CN" altLang="en-US" sz="1600" b="1" kern="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187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18696" y="1249306"/>
            <a:ext cx="6385081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structure of DRN (in this contribution)</a:t>
            </a:r>
          </a:p>
        </p:txBody>
      </p:sp>
      <p:sp>
        <p:nvSpPr>
          <p:cNvPr id="3" name="矩形 2"/>
          <p:cNvSpPr/>
          <p:nvPr/>
        </p:nvSpPr>
        <p:spPr>
          <a:xfrm>
            <a:off x="664546" y="5464689"/>
            <a:ext cx="7486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N:  the number of DRU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M: the number of the feature maps generated by the convolutional layer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3852652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" name="图片 5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45" y="1944655"/>
            <a:ext cx="7937334" cy="3100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642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3343" y="1249306"/>
            <a:ext cx="3951723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Unit (DRU)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19996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-1019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059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8687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CF1710-3FB5-4D88-90B7-4746CF1DA353}"/>
              </a:ext>
            </a:extLst>
          </p:cNvPr>
          <p:cNvGrpSpPr/>
          <p:nvPr/>
        </p:nvGrpSpPr>
        <p:grpSpPr>
          <a:xfrm>
            <a:off x="998221" y="3046323"/>
            <a:ext cx="7628335" cy="1944000"/>
            <a:chOff x="2522220" y="3046323"/>
            <a:chExt cx="7628335" cy="1944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522220" y="3046323"/>
              <a:ext cx="7628335" cy="1944000"/>
              <a:chOff x="2522220" y="3709263"/>
              <a:chExt cx="7628335" cy="194400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文本框 51"/>
                  <p:cNvSpPr txBox="1"/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))]</m:t>
                          </m:r>
                        </m:oMath>
                      </m:oMathPara>
                    </a14:m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en-US" altLang="zh-CN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4" name="文本框 5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3" name="直接箭头连接符 52"/>
              <p:cNvCxnSpPr>
                <a:endCxn id="70" idx="2"/>
              </p:cNvCxnSpPr>
              <p:nvPr/>
            </p:nvCxnSpPr>
            <p:spPr>
              <a:xfrm flipV="1">
                <a:off x="2526280" y="4455083"/>
                <a:ext cx="4440498" cy="34372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肘形连接符 53"/>
              <p:cNvCxnSpPr>
                <a:endCxn id="70" idx="0"/>
              </p:cNvCxnSpPr>
              <p:nvPr/>
            </p:nvCxnSpPr>
            <p:spPr>
              <a:xfrm flipV="1">
                <a:off x="4890692" y="4299806"/>
                <a:ext cx="2231363" cy="171210"/>
              </a:xfrm>
              <a:prstGeom prst="bentConnector4">
                <a:avLst>
                  <a:gd name="adj1" fmla="val 78"/>
                  <a:gd name="adj2" fmla="val 522814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>
                <a:stCxn id="66" idx="6"/>
              </p:cNvCxnSpPr>
              <p:nvPr/>
            </p:nvCxnSpPr>
            <p:spPr>
              <a:xfrm>
                <a:off x="8044999" y="4455083"/>
                <a:ext cx="1776444" cy="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 rot="16200000">
                <a:off x="4682104" y="4270865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DSC  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16200000">
                <a:off x="5231806" y="4270864"/>
                <a:ext cx="1555200" cy="432000"/>
              </a:xfrm>
              <a:prstGeom prst="rect">
                <a:avLst/>
              </a:prstGeom>
              <a:solidFill>
                <a:srgbClr val="E88F5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ReLU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 rot="16200000">
                <a:off x="5784263" y="4270864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DSC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文本框 63"/>
                  <p:cNvSpPr txBox="1"/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oMath>
                      </m:oMathPara>
                    </a14:m>
                    <a:endParaRPr lang="zh-CN" altLang="en-US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3" name="文本框 5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文本框 64"/>
                  <p:cNvSpPr txBox="1"/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</m:t>
                          </m:r>
                        </m:oMath>
                      </m:oMathPara>
                    </a14:m>
                    <a:endParaRPr lang="zh-CN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5" name="文本框 5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14754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6" name="流程图: 汇总连接 65"/>
              <p:cNvSpPr/>
              <p:nvPr/>
            </p:nvSpPr>
            <p:spPr>
              <a:xfrm>
                <a:off x="7730385" y="4297776"/>
                <a:ext cx="314614" cy="314614"/>
              </a:xfrm>
              <a:prstGeom prst="flowChartSummingJunction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6200000">
                <a:off x="3569767" y="4270863"/>
                <a:ext cx="1555200" cy="432000"/>
              </a:xfrm>
              <a:prstGeom prst="rect">
                <a:avLst/>
              </a:prstGeom>
              <a:solidFill>
                <a:srgbClr val="61B29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1×1×M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8" name="肘形连接符 67"/>
              <p:cNvCxnSpPr>
                <a:endCxn id="66" idx="0"/>
              </p:cNvCxnSpPr>
              <p:nvPr/>
            </p:nvCxnSpPr>
            <p:spPr>
              <a:xfrm flipV="1">
                <a:off x="3745480" y="4297776"/>
                <a:ext cx="4142212" cy="191676"/>
              </a:xfrm>
              <a:prstGeom prst="bentConnector4">
                <a:avLst>
                  <a:gd name="adj1" fmla="val 87"/>
                  <a:gd name="adj2" fmla="val 572086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9" name="矩形 68"/>
                  <p:cNvSpPr/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 xmlns="">
              <p:sp>
                <p:nvSpPr>
                  <p:cNvPr id="78" name="矩形 7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13333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0" name="流程图: 或者 69"/>
              <p:cNvSpPr/>
              <p:nvPr/>
            </p:nvSpPr>
            <p:spPr>
              <a:xfrm>
                <a:off x="6966778" y="4299806"/>
                <a:ext cx="310554" cy="310554"/>
              </a:xfrm>
              <a:prstGeom prst="flowChartOr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1" name="直接箭头连接符 70"/>
            <p:cNvCxnSpPr>
              <a:stCxn id="70" idx="6"/>
              <a:endCxn id="66" idx="2"/>
            </p:cNvCxnSpPr>
            <p:nvPr/>
          </p:nvCxnSpPr>
          <p:spPr>
            <a:xfrm>
              <a:off x="7277332" y="3792143"/>
              <a:ext cx="453053" cy="0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none" w="med" len="me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6538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4362" y="1249306"/>
            <a:ext cx="2720809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details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内容占位符 3">
            <a:extLst>
              <a:ext uri="{FF2B5EF4-FFF2-40B4-BE49-F238E27FC236}">
                <a16:creationId xmlns:a16="http://schemas.microsoft.com/office/drawing/2014/main" id="{F3A478CE-9BA8-4FD1-81BC-7406A75C7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3199" y="2222432"/>
            <a:ext cx="6705601" cy="2761550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Trained and validated on DIV2K dataset [1].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images in DIV2K dataset are converted from RGB color space to YUV color space before compression.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high-quality images are compressed by VTM2.0.1 using different QPs (22, 27, 32 and 37) under All Intra (AI) configuration. 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D838A75-BB5B-44EA-AB63-E58988A0BDE4}"/>
              </a:ext>
            </a:extLst>
          </p:cNvPr>
          <p:cNvSpPr/>
          <p:nvPr/>
        </p:nvSpPr>
        <p:spPr>
          <a:xfrm>
            <a:off x="1126456" y="5938354"/>
            <a:ext cx="7399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/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E. </a:t>
            </a:r>
            <a:r>
              <a:rPr lang="en-US" altLang="zh-CN" sz="12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Agustsson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R. </a:t>
            </a:r>
            <a:r>
              <a:rPr lang="en-US" altLang="zh-CN" sz="12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Timofte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“NTIRE 2017 challenge on single image super-resolution: dataset and study,” in </a:t>
            </a:r>
            <a:r>
              <a:rPr lang="en-US" altLang="zh-CN" sz="1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Proc. IEEE Int. Conf. Computer Vision and Pattern Recognition Workshops (CVPRW)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1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July 2017.</a:t>
            </a:r>
            <a:endParaRPr lang="zh-CN" altLang="en-US" sz="1200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443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:a16="http://schemas.microsoft.com/office/drawing/2014/main" id="{4E38A8DC-FED6-4B17-94DE-0EC5EC019F16}"/>
              </a:ext>
            </a:extLst>
          </p:cNvPr>
          <p:cNvSpPr/>
          <p:nvPr/>
        </p:nvSpPr>
        <p:spPr>
          <a:xfrm>
            <a:off x="934362" y="1249306"/>
            <a:ext cx="4212948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control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F9A4FE3C-E93E-48DD-B06E-88D7CBD430F3}"/>
              </a:ext>
            </a:extLst>
          </p:cNvPr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65498C20-8406-4859-9AA3-D9DE979EE2D2}"/>
              </a:ext>
            </a:extLst>
          </p:cNvPr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6F7D6975-A0D5-4945-9F09-075E15D92DEE}"/>
              </a:ext>
            </a:extLst>
          </p:cNvPr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E88A4DD-19C5-4051-88EA-EC3D1CB86135}"/>
              </a:ext>
            </a:extLst>
          </p:cNvPr>
          <p:cNvGrpSpPr/>
          <p:nvPr/>
        </p:nvGrpSpPr>
        <p:grpSpPr>
          <a:xfrm>
            <a:off x="242930" y="2547013"/>
            <a:ext cx="8522920" cy="2934197"/>
            <a:chOff x="232374" y="2680363"/>
            <a:chExt cx="8522920" cy="2934197"/>
          </a:xfrm>
        </p:grpSpPr>
        <p:sp>
          <p:nvSpPr>
            <p:cNvPr id="38" name="Rectangle 65">
              <a:extLst>
                <a:ext uri="{FF2B5EF4-FFF2-40B4-BE49-F238E27FC236}">
                  <a16:creationId xmlns:a16="http://schemas.microsoft.com/office/drawing/2014/main" id="{2F515BD3-1300-49C9-A923-450BCB30780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499236" y="3659286"/>
              <a:ext cx="1152000" cy="576000"/>
            </a:xfrm>
            <a:prstGeom prst="rect">
              <a:avLst/>
            </a:prstGeom>
            <a:solidFill>
              <a:srgbClr val="E88F59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DRN</a:t>
              </a:r>
            </a:p>
          </p:txBody>
        </p:sp>
        <p:sp>
          <p:nvSpPr>
            <p:cNvPr id="40" name="Rectangle 65">
              <a:extLst>
                <a:ext uri="{FF2B5EF4-FFF2-40B4-BE49-F238E27FC236}">
                  <a16:creationId xmlns:a16="http://schemas.microsoft.com/office/drawing/2014/main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13175" y="3217039"/>
              <a:ext cx="1152000" cy="5760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RDO</a:t>
              </a:r>
            </a:p>
          </p:txBody>
        </p:sp>
        <p:sp>
          <p:nvSpPr>
            <p:cNvPr id="43" name="Rectangle 65">
              <a:extLst>
                <a:ext uri="{FF2B5EF4-FFF2-40B4-BE49-F238E27FC236}">
                  <a16:creationId xmlns:a16="http://schemas.microsoft.com/office/drawing/2014/main" id="{23EDC2EF-F04C-4F43-B392-5685B9F2A4D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363" y="3206060"/>
              <a:ext cx="1152000" cy="576000"/>
            </a:xfrm>
            <a:prstGeom prst="rect">
              <a:avLst/>
            </a:prstGeom>
            <a:solidFill>
              <a:srgbClr val="4E98A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DF</a:t>
              </a:r>
            </a:p>
          </p:txBody>
        </p:sp>
        <p:sp>
          <p:nvSpPr>
            <p:cNvPr id="46" name="Rectangle 65">
              <a:extLst>
                <a:ext uri="{FF2B5EF4-FFF2-40B4-BE49-F238E27FC236}">
                  <a16:creationId xmlns:a16="http://schemas.microsoft.com/office/drawing/2014/main" id="{65B6ABD1-209C-40DA-8BEB-98C2538C372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184041" y="3217039"/>
              <a:ext cx="1152000" cy="576000"/>
            </a:xfrm>
            <a:prstGeom prst="rect">
              <a:avLst/>
            </a:prstGeom>
            <a:solidFill>
              <a:srgbClr val="4E98A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SAO</a:t>
              </a:r>
            </a:p>
          </p:txBody>
        </p: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id="{7A402557-DB42-4C29-8E50-1BCE3F2997CC}"/>
                </a:ext>
              </a:extLst>
            </p:cNvPr>
            <p:cNvCxnSpPr>
              <a:cxnSpLocks/>
              <a:stCxn id="40" idx="3"/>
              <a:endCxn id="46" idx="1"/>
            </p:cNvCxnSpPr>
            <p:nvPr/>
          </p:nvCxnSpPr>
          <p:spPr>
            <a:xfrm>
              <a:off x="6865175" y="3505039"/>
              <a:ext cx="318866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788FECD-50B7-4764-8DE4-3BD094682A74}"/>
                </a:ext>
              </a:extLst>
            </p:cNvPr>
            <p:cNvSpPr txBox="1"/>
            <p:nvPr/>
          </p:nvSpPr>
          <p:spPr>
            <a:xfrm>
              <a:off x="232374" y="2680363"/>
              <a:ext cx="14302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Reconstruction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43377AE-0E48-48E8-9D2B-868E45FF445D}"/>
                </a:ext>
              </a:extLst>
            </p:cNvPr>
            <p:cNvSpPr txBox="1"/>
            <p:nvPr/>
          </p:nvSpPr>
          <p:spPr>
            <a:xfrm>
              <a:off x="6520820" y="2680363"/>
              <a:ext cx="22344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Filtered Reconstruction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B71487D-2860-4338-8113-0531B242292E}"/>
                </a:ext>
              </a:extLst>
            </p:cNvPr>
            <p:cNvSpPr txBox="1"/>
            <p:nvPr/>
          </p:nvSpPr>
          <p:spPr>
            <a:xfrm>
              <a:off x="6520819" y="3935573"/>
              <a:ext cx="21478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Block-level on/off flags</a:t>
              </a:r>
            </a:p>
          </p:txBody>
        </p:sp>
        <p:sp>
          <p:nvSpPr>
            <p:cNvPr id="58" name="Rectangle 65">
              <a:extLst>
                <a:ext uri="{FF2B5EF4-FFF2-40B4-BE49-F238E27FC236}">
                  <a16:creationId xmlns:a16="http://schemas.microsoft.com/office/drawing/2014/main" id="{6F139CAC-E7B5-4F8A-9E38-F5E7DF1DBB6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13175" y="4377052"/>
              <a:ext cx="1152000" cy="5760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D7D79F36-5C00-4FA1-BC38-EF5895D13E37}"/>
                </a:ext>
              </a:extLst>
            </p:cNvPr>
            <p:cNvSpPr/>
            <p:nvPr/>
          </p:nvSpPr>
          <p:spPr>
            <a:xfrm>
              <a:off x="6566657" y="5098803"/>
              <a:ext cx="137166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</a:p>
          </p:txBody>
        </p:sp>
        <p:cxnSp>
          <p:nvCxnSpPr>
            <p:cNvPr id="63" name="直接箭头连接符 62">
              <a:extLst>
                <a:ext uri="{FF2B5EF4-FFF2-40B4-BE49-F238E27FC236}">
                  <a16:creationId xmlns:a16="http://schemas.microsoft.com/office/drawing/2014/main" id="{7A402557-DB42-4C29-8E50-1BCE3F2997CC}"/>
                </a:ext>
              </a:extLst>
            </p:cNvPr>
            <p:cNvCxnSpPr>
              <a:cxnSpLocks/>
              <a:stCxn id="40" idx="2"/>
              <a:endCxn id="58" idx="0"/>
            </p:cNvCxnSpPr>
            <p:nvPr/>
          </p:nvCxnSpPr>
          <p:spPr>
            <a:xfrm>
              <a:off x="6289175" y="3793039"/>
              <a:ext cx="0" cy="58401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64" name="Rectangle 65">
              <a:extLst>
                <a:ext uri="{FF2B5EF4-FFF2-40B4-BE49-F238E27FC236}">
                  <a16:creationId xmlns:a16="http://schemas.microsoft.com/office/drawing/2014/main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63401" y="2782777"/>
              <a:ext cx="1152000" cy="5771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Divided into Blocks</a:t>
              </a:r>
            </a:p>
          </p:txBody>
        </p:sp>
        <p:sp>
          <p:nvSpPr>
            <p:cNvPr id="65" name="Rectangle 65">
              <a:extLst>
                <a:ext uri="{FF2B5EF4-FFF2-40B4-BE49-F238E27FC236}">
                  <a16:creationId xmlns:a16="http://schemas.microsoft.com/office/drawing/2014/main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63401" y="3659286"/>
              <a:ext cx="1152000" cy="5771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Divided into Blocks</a:t>
              </a:r>
            </a:p>
          </p:txBody>
        </p:sp>
        <p:cxnSp>
          <p:nvCxnSpPr>
            <p:cNvPr id="66" name="直接箭头连接符 65">
              <a:extLst>
                <a:ext uri="{FF2B5EF4-FFF2-40B4-BE49-F238E27FC236}">
                  <a16:creationId xmlns:a16="http://schemas.microsoft.com/office/drawing/2014/main" id="{7A402557-DB42-4C29-8E50-1BCE3F2997CC}"/>
                </a:ext>
              </a:extLst>
            </p:cNvPr>
            <p:cNvCxnSpPr>
              <a:cxnSpLocks/>
              <a:stCxn id="38" idx="3"/>
              <a:endCxn id="65" idx="1"/>
            </p:cNvCxnSpPr>
            <p:nvPr/>
          </p:nvCxnSpPr>
          <p:spPr>
            <a:xfrm>
              <a:off x="3651236" y="3947286"/>
              <a:ext cx="312165" cy="56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2" name="肘形连接符 71"/>
            <p:cNvCxnSpPr>
              <a:cxnSpLocks/>
              <a:stCxn id="28" idx="0"/>
              <a:endCxn id="64" idx="1"/>
            </p:cNvCxnSpPr>
            <p:nvPr/>
          </p:nvCxnSpPr>
          <p:spPr>
            <a:xfrm rot="5400000" flipH="1" flipV="1">
              <a:off x="2860698" y="2368291"/>
              <a:ext cx="399654" cy="1805752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肘形连接符 81"/>
            <p:cNvCxnSpPr>
              <a:cxnSpLocks/>
              <a:stCxn id="28" idx="4"/>
              <a:endCxn id="38" idx="1"/>
            </p:cNvCxnSpPr>
            <p:nvPr/>
          </p:nvCxnSpPr>
          <p:spPr>
            <a:xfrm rot="16200000" flipH="1">
              <a:off x="2115945" y="3563995"/>
              <a:ext cx="424994" cy="341587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4827BCD-D85B-43C0-BC14-BC361F5A947D}"/>
                </a:ext>
              </a:extLst>
            </p:cNvPr>
            <p:cNvSpPr/>
            <p:nvPr/>
          </p:nvSpPr>
          <p:spPr>
            <a:xfrm>
              <a:off x="2132000" y="3470994"/>
              <a:ext cx="51298" cy="51298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4" name="直接箭头连接符 33">
              <a:extLst>
                <a:ext uri="{FF2B5EF4-FFF2-40B4-BE49-F238E27FC236}">
                  <a16:creationId xmlns:a16="http://schemas.microsoft.com/office/drawing/2014/main" id="{673B0347-B386-4FD8-865C-F5576D119053}"/>
                </a:ext>
              </a:extLst>
            </p:cNvPr>
            <p:cNvCxnSpPr>
              <a:cxnSpLocks/>
              <a:stCxn id="43" idx="3"/>
              <a:endCxn id="28" idx="2"/>
            </p:cNvCxnSpPr>
            <p:nvPr/>
          </p:nvCxnSpPr>
          <p:spPr>
            <a:xfrm>
              <a:off x="1876363" y="3494060"/>
              <a:ext cx="255637" cy="258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B64A826-D863-43C8-AA28-49460074AE63}"/>
                </a:ext>
              </a:extLst>
            </p:cNvPr>
            <p:cNvSpPr/>
            <p:nvPr/>
          </p:nvSpPr>
          <p:spPr>
            <a:xfrm>
              <a:off x="5378289" y="3479619"/>
              <a:ext cx="51298" cy="51298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9" name="肘形连接符 81">
              <a:extLst>
                <a:ext uri="{FF2B5EF4-FFF2-40B4-BE49-F238E27FC236}">
                  <a16:creationId xmlns:a16="http://schemas.microsoft.com/office/drawing/2014/main" id="{D0DDB5F3-1D8B-4A20-B10C-2277C8613FE5}"/>
                </a:ext>
              </a:extLst>
            </p:cNvPr>
            <p:cNvCxnSpPr>
              <a:cxnSpLocks/>
              <a:stCxn id="64" idx="3"/>
              <a:endCxn id="37" idx="0"/>
            </p:cNvCxnSpPr>
            <p:nvPr/>
          </p:nvCxnSpPr>
          <p:spPr>
            <a:xfrm>
              <a:off x="5115401" y="3071340"/>
              <a:ext cx="288537" cy="408279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肘形连接符 81">
              <a:extLst>
                <a:ext uri="{FF2B5EF4-FFF2-40B4-BE49-F238E27FC236}">
                  <a16:creationId xmlns:a16="http://schemas.microsoft.com/office/drawing/2014/main" id="{FA37A6D3-A142-43F5-8920-419391DD14D3}"/>
                </a:ext>
              </a:extLst>
            </p:cNvPr>
            <p:cNvCxnSpPr>
              <a:cxnSpLocks/>
              <a:stCxn id="65" idx="3"/>
              <a:endCxn id="37" idx="4"/>
            </p:cNvCxnSpPr>
            <p:nvPr/>
          </p:nvCxnSpPr>
          <p:spPr>
            <a:xfrm flipV="1">
              <a:off x="5115401" y="3530917"/>
              <a:ext cx="288537" cy="416932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FB85E0C2-808D-4244-AFAC-BF7EFC86FAB5}"/>
                </a:ext>
              </a:extLst>
            </p:cNvPr>
            <p:cNvCxnSpPr>
              <a:cxnSpLocks/>
              <a:stCxn id="37" idx="6"/>
              <a:endCxn id="40" idx="1"/>
            </p:cNvCxnSpPr>
            <p:nvPr/>
          </p:nvCxnSpPr>
          <p:spPr>
            <a:xfrm flipV="1">
              <a:off x="5429587" y="3505039"/>
              <a:ext cx="283588" cy="229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9" name="直接箭头连接符 58">
              <a:extLst>
                <a:ext uri="{FF2B5EF4-FFF2-40B4-BE49-F238E27FC236}">
                  <a16:creationId xmlns:a16="http://schemas.microsoft.com/office/drawing/2014/main" id="{12FD278C-0FB1-4A51-BC31-D14F562DAC30}"/>
                </a:ext>
              </a:extLst>
            </p:cNvPr>
            <p:cNvCxnSpPr>
              <a:cxnSpLocks/>
              <a:stCxn id="46" idx="3"/>
            </p:cNvCxnSpPr>
            <p:nvPr/>
          </p:nvCxnSpPr>
          <p:spPr>
            <a:xfrm>
              <a:off x="8336041" y="3505039"/>
              <a:ext cx="419252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121FBED0-E4D8-46F1-909C-F69CEADD6052}"/>
                </a:ext>
              </a:extLst>
            </p:cNvPr>
            <p:cNvCxnSpPr>
              <a:cxnSpLocks/>
              <a:endCxn id="43" idx="1"/>
            </p:cNvCxnSpPr>
            <p:nvPr/>
          </p:nvCxnSpPr>
          <p:spPr>
            <a:xfrm>
              <a:off x="260182" y="3494060"/>
              <a:ext cx="464181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A53A9B30-FFEB-4322-BB6B-9B36B9672A48}"/>
                </a:ext>
              </a:extLst>
            </p:cNvPr>
            <p:cNvCxnSpPr>
              <a:cxnSpLocks/>
              <a:stCxn id="58" idx="2"/>
            </p:cNvCxnSpPr>
            <p:nvPr/>
          </p:nvCxnSpPr>
          <p:spPr>
            <a:xfrm>
              <a:off x="6289175" y="4953052"/>
              <a:ext cx="0" cy="661508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7850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78277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 (N=4, M=32, DSC)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3595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AI Main10 VS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VTM2.0.1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603401"/>
              </p:ext>
            </p:extLst>
          </p:nvPr>
        </p:nvGraphicFramePr>
        <p:xfrm>
          <a:off x="874768" y="2571024"/>
          <a:ext cx="7186993" cy="2238266"/>
        </p:xfrm>
        <a:graphic>
          <a:graphicData uri="http://schemas.openxmlformats.org/drawingml/2006/table">
            <a:tbl>
              <a:tblPr/>
              <a:tblGrid>
                <a:gridCol w="1485458">
                  <a:extLst>
                    <a:ext uri="{9D8B030D-6E8A-4147-A177-3AD203B41FA5}">
                      <a16:colId xmlns:a16="http://schemas.microsoft.com/office/drawing/2014/main" val="394364499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val="674215964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val="1149860287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val="3064613510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val="2724925342"/>
                    </a:ext>
                  </a:extLst>
                </a:gridCol>
                <a:gridCol w="1140307">
                  <a:extLst>
                    <a:ext uri="{9D8B030D-6E8A-4147-A177-3AD203B41FA5}">
                      <a16:colId xmlns:a16="http://schemas.microsoft.com/office/drawing/2014/main" val="2409626659"/>
                    </a:ext>
                  </a:extLst>
                </a:gridCol>
              </a:tblGrid>
              <a:tr h="223498">
                <a:tc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All Intra Main 10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4840759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779688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-4.20%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306435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-1.89%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594%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8087281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-1.45%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-2.47%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222070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-3.08%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-1.92%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513327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-4.06%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922%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474013"/>
                  </a:ext>
                </a:extLst>
              </a:tr>
              <a:tr h="226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-2.34%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-2.14%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765%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812311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-3.74%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-2.13%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-2.41%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1100%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4756392"/>
                  </a:ext>
                </a:extLst>
              </a:tr>
              <a:tr h="223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13147" marR="13147" marT="131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70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289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5672</TotalTime>
  <Words>1268</Words>
  <Application>Microsoft Office PowerPoint</Application>
  <PresentationFormat>全屏显示(4:3)</PresentationFormat>
  <Paragraphs>426</Paragraphs>
  <Slides>17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Nexa Light</vt:lpstr>
      <vt:lpstr>Open Sans Light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Cambria Math</vt:lpstr>
      <vt:lpstr>Microsoft Sans Serif</vt:lpstr>
      <vt:lpstr>Times New Roman</vt:lpstr>
      <vt:lpstr>Wingdings</vt:lpstr>
      <vt:lpstr>Office Theme</vt:lpstr>
      <vt:lpstr>Office 主题​​</vt:lpstr>
      <vt:lpstr>1_Office Theme</vt:lpstr>
      <vt:lpstr>PowerPoint 演示文稿</vt:lpstr>
      <vt:lpstr>Summary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Fast Intra Prediction Algorithm for 360-Degree Equirectangular Panoramic Video</dc:title>
  <dc:creator>Eagle Crown</dc:creator>
  <cp:lastModifiedBy>Crown Eagle</cp:lastModifiedBy>
  <cp:revision>363</cp:revision>
  <dcterms:created xsi:type="dcterms:W3CDTF">2017-11-26T02:10:39Z</dcterms:created>
  <dcterms:modified xsi:type="dcterms:W3CDTF">2018-10-02T12:56:44Z</dcterms:modified>
</cp:coreProperties>
</file>