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302" r:id="rId3"/>
    <p:sldId id="263" r:id="rId4"/>
    <p:sldId id="274" r:id="rId5"/>
    <p:sldId id="275" r:id="rId6"/>
    <p:sldId id="284" r:id="rId7"/>
    <p:sldId id="303" r:id="rId8"/>
    <p:sldId id="304" r:id="rId9"/>
    <p:sldId id="301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97B0"/>
    <a:srgbClr val="E6E6E6"/>
    <a:srgbClr val="FFF2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626" autoAdjust="0"/>
  </p:normalViewPr>
  <p:slideViewPr>
    <p:cSldViewPr snapToGrid="0">
      <p:cViewPr varScale="1">
        <p:scale>
          <a:sx n="122" d="100"/>
          <a:sy n="122" d="100"/>
        </p:scale>
        <p:origin x="29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12EC2-34F2-4FB4-83B9-5F197BC6756E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A2E95-FCF3-431A-B780-9310105E3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6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95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79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57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239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41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142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287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130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858FAD-4D2B-4E48-9293-E9D8F9246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C3FBDF3-F956-411B-8232-8FBD30AEC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4C60F8-D2AF-48A1-A1BE-3DAFC8A1C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2B94F0-5275-42F1-8E38-39E3676C9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9297F7-EAA4-42E3-A62B-AB3E18606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6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F53D2A-2B3E-4191-A2E2-381F603C2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CA1F205-303E-4855-816B-BBF5B88876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F878E5-FD53-4F64-9C97-E89F06A83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A54C12-DE9D-4516-9309-359DC54CC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418929-98A8-44F6-B9F4-83909619C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885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7A20247-EC08-44B5-AE43-C33CF62877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F64C577-FF95-433D-B92A-18578887F3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689EA4-A262-4CD2-99B2-4D6058B11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35D3F1-91F2-45D5-B772-4C69030FF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A84FF2-19D4-4E06-89C7-8AC6D07F9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33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EB72F0-13DB-4E97-B815-A9AA16DCD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8D197A-743D-4E0C-9EF0-A7F612570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E8FE00-8065-40E4-8664-F76A88A35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4198D9-5135-4740-816B-0A452985A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3745A8-F570-47BC-9420-157742641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B35FF7-4FB6-4B6E-8E48-956E57767251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0" name="组合 5">
            <a:extLst>
              <a:ext uri="{FF2B5EF4-FFF2-40B4-BE49-F238E27FC236}">
                <a16:creationId xmlns:a16="http://schemas.microsoft.com/office/drawing/2014/main" id="{E43165F8-4AE6-4359-8CCF-EC8AA74C1D1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1" name="Picture 2" descr="C:\Users\gpfeng\Desktop\图片1.jpg">
              <a:extLst>
                <a:ext uri="{FF2B5EF4-FFF2-40B4-BE49-F238E27FC236}">
                  <a16:creationId xmlns:a16="http://schemas.microsoft.com/office/drawing/2014/main" id="{3A96915A-6893-493B-8C9D-B60A1411D9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65C640EE-E8A4-4131-B8F2-2915AFC7BA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C828A17B-5FF2-41AC-978A-6672E7DB0F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2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72AD2C-9240-42DA-B62A-9E3E41A46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2C6B7B5-16C3-4707-AE35-B20906C00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FDA82B-B90B-4ECB-8D19-A33D8424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3A8FAD-7855-417B-921B-FC0CAFC5F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59683C-F65A-4479-AE6D-27B2D696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F9E8975-3850-41B4-A5BD-03EC6BBE289B}"/>
              </a:ext>
            </a:extLst>
          </p:cNvPr>
          <p:cNvSpPr/>
          <p:nvPr userDrawn="1"/>
        </p:nvSpPr>
        <p:spPr>
          <a:xfrm>
            <a:off x="4191000" y="6642371"/>
            <a:ext cx="4953000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1857E37-42CB-47D7-8BB8-B464D25A653E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C3A3B0C-0E93-4996-96AC-CD3610A6F97C}"/>
              </a:ext>
            </a:extLst>
          </p:cNvPr>
          <p:cNvSpPr/>
          <p:nvPr userDrawn="1"/>
        </p:nvSpPr>
        <p:spPr>
          <a:xfrm flipV="1">
            <a:off x="5915025" y="6569392"/>
            <a:ext cx="3228975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94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12A6F4-BEE7-4DBF-BD83-8F5ABECD2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A77382-F075-4658-9CD0-1C82A37476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140282F-07A7-4F4A-AF77-514CC4AB7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42CF67E-63CA-4F62-96A7-B05C838B6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AEDCF02-D0EE-4439-AB09-9F69E9C82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380B43-3645-4568-894A-B52A46FFA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3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DED86D-3EE1-4102-8B68-3664D7303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25B867-A2A9-4685-A750-5BE298819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E23EF52-4DF6-4C3A-9375-99DF56889D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30035D3-3D3F-4DAC-85D8-473104BE29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3EB2B78-BB74-489C-A3E3-60BA8A1638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B310181-5F9C-428B-A113-C7003CD90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B2741B3-983F-4B7D-BED8-89B75C488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FDD168-319B-481B-BCE8-9AA3B2EEF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5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5AE5AA-B9C6-4FA8-9CAD-E560E680B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5E6767-0D20-4D76-AEAF-527889D95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EA117BD-AEDF-4B8A-B7DB-7F0C38E47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89D9F47-3AD5-4C99-A4BC-26716DE5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942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F84EBC3-24CC-461A-B20A-F966816E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D25FF0C-4813-4466-ACB6-E6C2F3F52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948FEBF-D0DC-492E-8AA9-81E066974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326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FB5FC8-9780-48D5-BA62-2367F9BF3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A51AE7-6708-4276-9588-72E2CE1B1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52D0D1-1438-45AE-A500-E2920F7D00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CFA1117-1061-4C49-BF17-5D6EA2C00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22B44E0-0BB6-4183-BA2E-D045D820F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F53F322-10AF-4E51-86F2-E8A16F38D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15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AFAC89-73CE-44F2-9096-F9A6F6E6E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BD2915-137A-474A-BBA9-7ABB0E7273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A482C27-1767-4815-94BC-097C35D7A2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60322D3-0D91-4988-BFFD-C3C3B415E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CD954B-1D6D-4E06-9E97-6BC3B4243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664F6CD-5408-4E03-9815-A77CEF824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189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5D5A7A6-73F4-4EB6-94EF-9E03F7040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C9EF0D-DC33-4103-8B39-26575E3C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B4AD22-47DD-4544-86C5-E208E71DD3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8E591-91E1-4862-A8D2-C9231495ED69}" type="datetimeFigureOut">
              <a:rPr lang="zh-CN" altLang="en-US" smtClean="0"/>
              <a:t>2018/10/1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3B3398-7F4D-4DF5-9461-F49F729E1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92BBA8-0DC9-4A26-9E0B-77826B65C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01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wmf"/><Relationship Id="rId4" Type="http://schemas.openxmlformats.org/officeDocument/2006/relationships/image" Target="../media/image8.png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wmf"/><Relationship Id="rId12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5" Type="http://schemas.openxmlformats.org/officeDocument/2006/relationships/image" Target="../media/image5.wmf"/><Relationship Id="rId10" Type="http://schemas.openxmlformats.org/officeDocument/2006/relationships/image" Target="../media/image10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42C0D22-38DA-4EC5-B8E9-BEFFDEBC99AF}"/>
              </a:ext>
            </a:extLst>
          </p:cNvPr>
          <p:cNvSpPr txBox="1"/>
          <p:nvPr/>
        </p:nvSpPr>
        <p:spPr>
          <a:xfrm>
            <a:off x="799660" y="2135483"/>
            <a:ext cx="754467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CA" altLang="zh-CN" sz="2700" b="1" dirty="0"/>
          </a:p>
          <a:p>
            <a:pPr algn="ctr"/>
            <a:r>
              <a:rPr lang="en-CA" altLang="zh-CN" sz="2800" b="1" dirty="0"/>
              <a:t>JVET-L0241: </a:t>
            </a:r>
            <a:r>
              <a:rPr lang="en-US" altLang="zh-CN" sz="2800" b="1" dirty="0"/>
              <a:t>Adaptive lambda ratio estimation for rate control in VVC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2AB45D-7A0D-43E0-8B0E-C3690AA0DC6F}"/>
              </a:ext>
            </a:extLst>
          </p:cNvPr>
          <p:cNvSpPr txBox="1"/>
          <p:nvPr/>
        </p:nvSpPr>
        <p:spPr>
          <a:xfrm>
            <a:off x="1605259" y="4614803"/>
            <a:ext cx="59334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Zizheng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Liu,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Yiming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Li, Zhenzhong Chen (Wuhan University)</a:t>
            </a:r>
          </a:p>
          <a:p>
            <a:pPr algn="ctr"/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Xiang Li, Shan Liu (Tencent)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52047FC-49F0-4A7D-A719-23836293FB7F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76F3E5E-D2AF-4100-8E99-449A21A14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718"/>
            <a:ext cx="9144000" cy="763383"/>
          </a:xfrm>
          <a:prstGeom prst="rect">
            <a:avLst/>
          </a:prstGeom>
        </p:spPr>
      </p:pic>
      <p:grpSp>
        <p:nvGrpSpPr>
          <p:cNvPr id="16" name="组合 5">
            <a:extLst>
              <a:ext uri="{FF2B5EF4-FFF2-40B4-BE49-F238E27FC236}">
                <a16:creationId xmlns:a16="http://schemas.microsoft.com/office/drawing/2014/main" id="{D1995DEA-ABC0-4F8B-9934-D06F81DF402D}"/>
              </a:ext>
            </a:extLst>
          </p:cNvPr>
          <p:cNvGrpSpPr>
            <a:grpSpLocks/>
          </p:cNvGrpSpPr>
          <p:nvPr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7" name="Picture 2" descr="C:\Users\gpfeng\Desktop\图片1.jpg">
              <a:extLst>
                <a:ext uri="{FF2B5EF4-FFF2-40B4-BE49-F238E27FC236}">
                  <a16:creationId xmlns:a16="http://schemas.microsoft.com/office/drawing/2014/main" id="{1C93D81D-783A-48BD-A586-7A466D0556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AFDC63C7-2FEB-43C1-942B-DE27162A0F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8055C234-22C5-40B6-A038-6A1F18EC48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5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2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0" name="标题 1"/>
          <p:cNvSpPr>
            <a:spLocks noGrp="1"/>
          </p:cNvSpPr>
          <p:nvPr>
            <p:ph type="title"/>
          </p:nvPr>
        </p:nvSpPr>
        <p:spPr>
          <a:xfrm>
            <a:off x="313008" y="817734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Introduction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F552E6C-796B-4752-A731-5A7FB12B61B5}"/>
              </a:ext>
            </a:extLst>
          </p:cNvPr>
          <p:cNvSpPr txBox="1"/>
          <p:nvPr/>
        </p:nvSpPr>
        <p:spPr>
          <a:xfrm>
            <a:off x="520688" y="1826056"/>
            <a:ext cx="783317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>
                <a:cs typeface="Calibri" panose="020F0502020204030204" pitchFamily="34" charset="0"/>
              </a:rPr>
              <a:t>Proposed </a:t>
            </a:r>
            <a:r>
              <a:rPr lang="en-US" altLang="zh-CN" sz="2000" dirty="0" smtClean="0">
                <a:cs typeface="Calibri" panose="020F0502020204030204" pitchFamily="34" charset="0"/>
              </a:rPr>
              <a:t>an adaptive lambda ratio estimation method for random access (RA) coding structure based on JVET-K0390.  </a:t>
            </a:r>
          </a:p>
          <a:p>
            <a:pPr marL="257175" indent="-257175">
              <a:buAutoNum type="arabicPeriod"/>
            </a:pPr>
            <a:endParaRPr lang="en-US" altLang="zh-CN" sz="2000" dirty="0" smtClean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 smtClean="0">
                <a:cs typeface="Calibri" panose="020F0502020204030204" pitchFamily="34" charset="0"/>
              </a:rPr>
              <a:t>Compared with JVET-K0390, in BMS2.1 with VTM configuration, our proposed method has </a:t>
            </a:r>
            <a:r>
              <a:rPr lang="en-CA" altLang="zh-CN" dirty="0"/>
              <a:t>0.34%/4.57%/4.09% for Y/U/V coding efficiency </a:t>
            </a:r>
            <a:r>
              <a:rPr lang="en-CA" altLang="zh-CN" dirty="0" smtClean="0"/>
              <a:t>improvements </a:t>
            </a:r>
            <a:r>
              <a:rPr lang="en-US" altLang="zh-CN" dirty="0" smtClean="0"/>
              <a:t>under RA coding structure</a:t>
            </a:r>
            <a:r>
              <a:rPr lang="en-CA" altLang="zh-CN" dirty="0" smtClean="0"/>
              <a:t>.</a:t>
            </a:r>
            <a:endParaRPr lang="en-US" altLang="zh-CN" sz="2000" dirty="0" smtClean="0">
              <a:cs typeface="Calibri" panose="020F0502020204030204" pitchFamily="34" charset="0"/>
            </a:endParaRPr>
          </a:p>
          <a:p>
            <a:endParaRPr lang="en-US" altLang="zh-CN" sz="2000" dirty="0">
              <a:cs typeface="Calibri" panose="020F050202020403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4510793-2DDC-4078-B3D0-795841D6A4C6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29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6955"/>
    </mc:Choice>
    <mc:Fallback xmlns="">
      <p:transition advTm="5695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10" name="内容占位符 3"/>
          <p:cNvPicPr>
            <a:picLocks noGrp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77025" y="2348426"/>
            <a:ext cx="5334263" cy="3068699"/>
          </a:xfrm>
          <a:prstGeom prst="rect">
            <a:avLst/>
          </a:prstGeom>
        </p:spPr>
      </p:pic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527232"/>
              </p:ext>
            </p:extLst>
          </p:nvPr>
        </p:nvGraphicFramePr>
        <p:xfrm>
          <a:off x="6376104" y="3185824"/>
          <a:ext cx="1929012" cy="299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4" name="Equation" r:id="rId5" imgW="1663560" imgH="253800" progId="Equation.DSMT4">
                  <p:embed/>
                </p:oleObj>
              </mc:Choice>
              <mc:Fallback>
                <p:oleObj name="Equation" r:id="rId5" imgW="1663560" imgH="253800" progId="Equation.DSMT4">
                  <p:embed/>
                  <p:pic>
                    <p:nvPicPr>
                      <p:cNvPr id="5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6104" y="3185824"/>
                        <a:ext cx="1929012" cy="2995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527542"/>
              </p:ext>
            </p:extLst>
          </p:nvPr>
        </p:nvGraphicFramePr>
        <p:xfrm>
          <a:off x="6324600" y="3787123"/>
          <a:ext cx="2543748" cy="314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5" name="Equation" r:id="rId7" imgW="1841500" imgH="228600" progId="Equation.DSMT4">
                  <p:embed/>
                </p:oleObj>
              </mc:Choice>
              <mc:Fallback>
                <p:oleObj name="Equation" r:id="rId7" imgW="1841500" imgH="228600" progId="Equation.DSMT4">
                  <p:embed/>
                  <p:pic>
                    <p:nvPicPr>
                      <p:cNvPr id="6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3787123"/>
                        <a:ext cx="2543748" cy="3146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6256041" y="2578743"/>
            <a:ext cx="928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Target: </a:t>
            </a:r>
            <a:endParaRPr lang="zh-CN" altLang="en-US" dirty="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384638"/>
              </p:ext>
            </p:extLst>
          </p:nvPr>
        </p:nvGraphicFramePr>
        <p:xfrm>
          <a:off x="7184636" y="2610020"/>
          <a:ext cx="507082" cy="338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6" name="Equation" r:id="rId9" imgW="342751" imgH="228501" progId="Equation.DSMT4">
                  <p:embed/>
                </p:oleObj>
              </mc:Choice>
              <mc:Fallback>
                <p:oleObj name="Equation" r:id="rId9" imgW="342751" imgH="228501" progId="Equation.DSMT4">
                  <p:embed/>
                  <p:pic>
                    <p:nvPicPr>
                      <p:cNvPr id="12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4636" y="2610020"/>
                        <a:ext cx="507082" cy="3380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7615570" y="3823832"/>
            <a:ext cx="240858" cy="24127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944516" y="3823831"/>
            <a:ext cx="240858" cy="24127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579177" y="3823831"/>
            <a:ext cx="266374" cy="24127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787363" y="4904978"/>
            <a:ext cx="194577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The influence of picture </a:t>
            </a:r>
            <a:r>
              <a:rPr lang="en-US" altLang="zh-CN" dirty="0" err="1" smtClean="0"/>
              <a:t>i</a:t>
            </a:r>
            <a:endParaRPr lang="zh-CN" altLang="en-US" dirty="0"/>
          </a:p>
        </p:txBody>
      </p:sp>
      <p:cxnSp>
        <p:nvCxnSpPr>
          <p:cNvPr id="23" name="直接箭头连接符 22"/>
          <p:cNvCxnSpPr>
            <a:stCxn id="17" idx="2"/>
            <a:endCxn id="21" idx="0"/>
          </p:cNvCxnSpPr>
          <p:nvPr/>
        </p:nvCxnSpPr>
        <p:spPr>
          <a:xfrm>
            <a:off x="7735999" y="4065103"/>
            <a:ext cx="24249" cy="8398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8" idx="2"/>
            <a:endCxn id="21" idx="0"/>
          </p:cNvCxnSpPr>
          <p:nvPr/>
        </p:nvCxnSpPr>
        <p:spPr>
          <a:xfrm flipH="1">
            <a:off x="7760248" y="4065102"/>
            <a:ext cx="304697" cy="83987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0" idx="2"/>
            <a:endCxn id="21" idx="0"/>
          </p:cNvCxnSpPr>
          <p:nvPr/>
        </p:nvCxnSpPr>
        <p:spPr>
          <a:xfrm flipH="1">
            <a:off x="7760248" y="4065102"/>
            <a:ext cx="952116" cy="83987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864381" y="5417125"/>
            <a:ext cx="4959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Pictures </a:t>
            </a:r>
            <a:r>
              <a:rPr lang="en-US" altLang="zh-CN" dirty="0"/>
              <a:t>in a GOP under RA coding structure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113632" y="2569468"/>
            <a:ext cx="645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Level 0</a:t>
            </a:r>
            <a:endParaRPr lang="zh-CN" altLang="en-US" sz="1200" dirty="0"/>
          </a:p>
        </p:txBody>
      </p:sp>
      <p:sp>
        <p:nvSpPr>
          <p:cNvPr id="30" name="文本框 29"/>
          <p:cNvSpPr txBox="1"/>
          <p:nvPr/>
        </p:nvSpPr>
        <p:spPr>
          <a:xfrm>
            <a:off x="113632" y="3191130"/>
            <a:ext cx="645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Level 1</a:t>
            </a:r>
            <a:endParaRPr lang="zh-CN" altLang="en-US" sz="1200" dirty="0"/>
          </a:p>
        </p:txBody>
      </p:sp>
      <p:sp>
        <p:nvSpPr>
          <p:cNvPr id="31" name="文本框 30"/>
          <p:cNvSpPr txBox="1"/>
          <p:nvPr/>
        </p:nvSpPr>
        <p:spPr>
          <a:xfrm>
            <a:off x="113632" y="3771594"/>
            <a:ext cx="645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Level 2</a:t>
            </a:r>
            <a:endParaRPr lang="zh-CN" altLang="en-US" sz="1200" dirty="0"/>
          </a:p>
        </p:txBody>
      </p:sp>
      <p:sp>
        <p:nvSpPr>
          <p:cNvPr id="32" name="文本框 31"/>
          <p:cNvSpPr txBox="1"/>
          <p:nvPr/>
        </p:nvSpPr>
        <p:spPr>
          <a:xfrm>
            <a:off x="99649" y="4297758"/>
            <a:ext cx="645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Level 3</a:t>
            </a:r>
            <a:endParaRPr lang="zh-CN" altLang="en-US" sz="1200" dirty="0"/>
          </a:p>
        </p:txBody>
      </p:sp>
      <p:sp>
        <p:nvSpPr>
          <p:cNvPr id="33" name="文本框 32"/>
          <p:cNvSpPr txBox="1"/>
          <p:nvPr/>
        </p:nvSpPr>
        <p:spPr>
          <a:xfrm>
            <a:off x="113632" y="4823922"/>
            <a:ext cx="645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Level 4</a:t>
            </a:r>
            <a:endParaRPr lang="zh-CN" altLang="en-US" sz="1200" dirty="0"/>
          </a:p>
        </p:txBody>
      </p:sp>
      <p:sp>
        <p:nvSpPr>
          <p:cNvPr id="6" name="文本框 5"/>
          <p:cNvSpPr txBox="1"/>
          <p:nvPr/>
        </p:nvSpPr>
        <p:spPr>
          <a:xfrm>
            <a:off x="505575" y="1609473"/>
            <a:ext cx="4357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The purpose of frame level rate allocation: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363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5A1C41E-6436-4F5E-880B-180EB03A2CBA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3" name="标题 1">
            <a:extLst>
              <a:ext uri="{FF2B5EF4-FFF2-40B4-BE49-F238E27FC236}">
                <a16:creationId xmlns:a16="http://schemas.microsoft.com/office/drawing/2014/main" id="{A2ABC2BE-0FC3-4814-859B-6AF437A62AD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4877" y="2192969"/>
            <a:ext cx="2612307" cy="2972566"/>
            <a:chOff x="404877" y="2192969"/>
            <a:chExt cx="2612307" cy="2972566"/>
          </a:xfrm>
        </p:grpSpPr>
        <p:graphicFrame>
          <p:nvGraphicFramePr>
            <p:cNvPr id="8" name="对象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87416203"/>
                </p:ext>
              </p:extLst>
            </p:nvPr>
          </p:nvGraphicFramePr>
          <p:xfrm>
            <a:off x="524940" y="2800050"/>
            <a:ext cx="1929012" cy="299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30" name="Equation" r:id="rId4" imgW="1663560" imgH="253800" progId="Equation.DSMT4">
                    <p:embed/>
                  </p:oleObj>
                </mc:Choice>
                <mc:Fallback>
                  <p:oleObj name="Equation" r:id="rId4" imgW="1663560" imgH="253800" progId="Equation.DSMT4">
                    <p:embed/>
                    <p:pic>
                      <p:nvPicPr>
                        <p:cNvPr id="12" name="对象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4940" y="2800050"/>
                          <a:ext cx="1929012" cy="29952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65266530"/>
                </p:ext>
              </p:extLst>
            </p:nvPr>
          </p:nvGraphicFramePr>
          <p:xfrm>
            <a:off x="473436" y="3401349"/>
            <a:ext cx="2543748" cy="3146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31" name="Equation" r:id="rId6" imgW="1841500" imgH="228600" progId="Equation.DSMT4">
                    <p:embed/>
                  </p:oleObj>
                </mc:Choice>
                <mc:Fallback>
                  <p:oleObj name="Equation" r:id="rId6" imgW="1841500" imgH="228600" progId="Equation.DSMT4">
                    <p:embed/>
                    <p:pic>
                      <p:nvPicPr>
                        <p:cNvPr id="13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3436" y="3401349"/>
                          <a:ext cx="2543748" cy="314691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文本框 10"/>
            <p:cNvSpPr txBox="1"/>
            <p:nvPr/>
          </p:nvSpPr>
          <p:spPr>
            <a:xfrm>
              <a:off x="404877" y="2192969"/>
              <a:ext cx="928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Target: </a:t>
              </a:r>
              <a:endParaRPr lang="zh-CN" altLang="en-US" dirty="0"/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46147476"/>
                </p:ext>
              </p:extLst>
            </p:nvPr>
          </p:nvGraphicFramePr>
          <p:xfrm>
            <a:off x="1333472" y="2224246"/>
            <a:ext cx="507082" cy="3380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32" name="Equation" r:id="rId8" imgW="342751" imgH="228501" progId="Equation.DSMT4">
                    <p:embed/>
                  </p:oleObj>
                </mc:Choice>
                <mc:Fallback>
                  <p:oleObj name="Equation" r:id="rId8" imgW="342751" imgH="228501" progId="Equation.DSMT4">
                    <p:embed/>
                    <p:pic>
                      <p:nvPicPr>
                        <p:cNvPr id="15" name="对象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33472" y="2224246"/>
                          <a:ext cx="507082" cy="33805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矩形 14"/>
            <p:cNvSpPr/>
            <p:nvPr/>
          </p:nvSpPr>
          <p:spPr>
            <a:xfrm>
              <a:off x="1764406" y="3438058"/>
              <a:ext cx="240858" cy="24127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093352" y="3438057"/>
              <a:ext cx="240858" cy="24127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728012" y="3438057"/>
              <a:ext cx="267601" cy="24127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36199" y="4519204"/>
              <a:ext cx="1945770" cy="64633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The influence of picture </a:t>
              </a:r>
              <a:r>
                <a:rPr lang="en-US" altLang="zh-CN" dirty="0" err="1" smtClean="0"/>
                <a:t>i</a:t>
              </a:r>
              <a:endParaRPr lang="zh-CN" altLang="en-US" dirty="0"/>
            </a:p>
          </p:txBody>
        </p:sp>
        <p:cxnSp>
          <p:nvCxnSpPr>
            <p:cNvPr id="19" name="直接箭头连接符 18"/>
            <p:cNvCxnSpPr>
              <a:stCxn id="15" idx="2"/>
              <a:endCxn id="18" idx="0"/>
            </p:cNvCxnSpPr>
            <p:nvPr/>
          </p:nvCxnSpPr>
          <p:spPr>
            <a:xfrm>
              <a:off x="1884835" y="3679329"/>
              <a:ext cx="24249" cy="83987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>
              <a:stCxn id="16" idx="2"/>
              <a:endCxn id="18" idx="0"/>
            </p:cNvCxnSpPr>
            <p:nvPr/>
          </p:nvCxnSpPr>
          <p:spPr>
            <a:xfrm flipH="1">
              <a:off x="1909084" y="3679328"/>
              <a:ext cx="304697" cy="83987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>
              <a:stCxn id="17" idx="2"/>
              <a:endCxn id="18" idx="0"/>
            </p:cNvCxnSpPr>
            <p:nvPr/>
          </p:nvCxnSpPr>
          <p:spPr>
            <a:xfrm flipH="1">
              <a:off x="1909084" y="3679328"/>
              <a:ext cx="952729" cy="83987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3355736" y="2127703"/>
                <a:ext cx="5420153" cy="2802215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altLang="zh-CN" dirty="0" smtClean="0"/>
                  <a:t>How to derive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altLang="zh-CN" dirty="0" smtClean="0"/>
              </a:p>
              <a:p>
                <a:endParaRPr lang="en-US" altLang="zh-CN" dirty="0" smtClean="0"/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r>
                  <a:rPr lang="en-US" altLang="zh-CN" dirty="0" smtClean="0"/>
                  <a:t>We add some </a:t>
                </a:r>
                <a:r>
                  <a:rPr lang="en-US" altLang="zh-CN" dirty="0"/>
                  <a:t>disturbance </a:t>
                </a:r>
                <a:r>
                  <a:rPr lang="en-US" altLang="zh-CN" dirty="0" smtClean="0"/>
                  <a:t>on frames in different coding levels, and derive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 smtClean="0"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dirty="0" smtClean="0"/>
                  <a:t>by calculating the cost change of the rest frames</a:t>
                </a:r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endParaRPr lang="en-US" altLang="zh-CN" dirty="0"/>
              </a:p>
            </p:txBody>
          </p:sp>
        </mc:Choice>
        <mc:Fallback xmlns="">
          <p:sp>
            <p:nvSpPr>
              <p:cNvPr id="24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55736" y="2127703"/>
                <a:ext cx="5420153" cy="2802215"/>
              </a:xfrm>
              <a:blipFill>
                <a:blip r:embed="rId10"/>
                <a:stretch>
                  <a:fillRect l="-787" t="-2826" r="-1236" b="-34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330257"/>
              </p:ext>
            </p:extLst>
          </p:nvPr>
        </p:nvGraphicFramePr>
        <p:xfrm>
          <a:off x="3744922" y="2513243"/>
          <a:ext cx="3884289" cy="1359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3" name="Equation" r:id="rId11" imgW="2539800" imgH="888840" progId="Equation.DSMT4">
                  <p:embed/>
                </p:oleObj>
              </mc:Choice>
              <mc:Fallback>
                <p:oleObj name="Equation" r:id="rId11" imgW="2539800" imgH="888840" progId="Equation.DSMT4">
                  <p:embed/>
                  <p:pic>
                    <p:nvPicPr>
                      <p:cNvPr id="8" name="对象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44922" y="2513243"/>
                        <a:ext cx="3884289" cy="1359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3508519" y="4965526"/>
            <a:ext cx="865875" cy="1051553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ysClr val="windowText" lastClr="000000"/>
                </a:solidFill>
              </a:rPr>
              <a:t>Frame </a:t>
            </a:r>
            <a:r>
              <a:rPr lang="en-US" altLang="zh-CN" sz="1600" dirty="0" err="1" smtClean="0">
                <a:solidFill>
                  <a:sysClr val="windowText" lastClr="000000"/>
                </a:solidFill>
              </a:rPr>
              <a:t>i</a:t>
            </a:r>
            <a:endParaRPr lang="zh-CN" altLang="en-US" sz="1600" dirty="0">
              <a:solidFill>
                <a:sysClr val="windowText" lastClr="00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35168" y="4965525"/>
            <a:ext cx="865875" cy="1051553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ysClr val="windowText" lastClr="000000"/>
                </a:solidFill>
              </a:rPr>
              <a:t>QP+1</a:t>
            </a:r>
          </a:p>
          <a:p>
            <a:pPr algn="ctr"/>
            <a:r>
              <a:rPr lang="en-US" altLang="zh-CN" sz="1600" dirty="0" smtClean="0">
                <a:solidFill>
                  <a:sysClr val="windowText" lastClr="000000"/>
                </a:solidFill>
              </a:rPr>
              <a:t>QP-1</a:t>
            </a:r>
            <a:endParaRPr lang="zh-CN" altLang="en-US" sz="1600" dirty="0">
              <a:solidFill>
                <a:sysClr val="windowText" lastClr="00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61817" y="4965525"/>
            <a:ext cx="1226649" cy="1051553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ysClr val="windowText" lastClr="000000"/>
                </a:solidFill>
              </a:rPr>
              <a:t>The cost change of rest frames</a:t>
            </a:r>
            <a:endParaRPr lang="zh-CN" altLang="en-US" sz="1600" dirty="0">
              <a:solidFill>
                <a:sysClr val="windowText" lastClr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矩形 28"/>
              <p:cNvSpPr/>
              <p:nvPr/>
            </p:nvSpPr>
            <p:spPr>
              <a:xfrm>
                <a:off x="7549240" y="4965525"/>
                <a:ext cx="1226649" cy="105155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 smtClean="0">
                    <a:solidFill>
                      <a:sysClr val="windowText" lastClr="000000"/>
                    </a:solidFill>
                  </a:rPr>
                  <a:t>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6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en-US" altLang="zh-CN" sz="1600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1600" dirty="0" smtClean="0">
                    <a:solidFill>
                      <a:sysClr val="windowText" lastClr="000000"/>
                    </a:solidFill>
                  </a:rPr>
                  <a:t> </a:t>
                </a:r>
                <a:endParaRPr lang="zh-CN" altLang="en-US" sz="1600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9240" y="4965525"/>
                <a:ext cx="1226649" cy="105155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直接箭头连接符 29"/>
          <p:cNvCxnSpPr>
            <a:stCxn id="26" idx="3"/>
            <a:endCxn id="27" idx="1"/>
          </p:cNvCxnSpPr>
          <p:nvPr/>
        </p:nvCxnSpPr>
        <p:spPr>
          <a:xfrm flipV="1">
            <a:off x="4374394" y="5491302"/>
            <a:ext cx="360774" cy="1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>
            <a:stCxn id="27" idx="3"/>
            <a:endCxn id="28" idx="1"/>
          </p:cNvCxnSpPr>
          <p:nvPr/>
        </p:nvCxnSpPr>
        <p:spPr>
          <a:xfrm>
            <a:off x="5601043" y="5491302"/>
            <a:ext cx="360774" cy="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28" idx="3"/>
            <a:endCxn id="29" idx="1"/>
          </p:cNvCxnSpPr>
          <p:nvPr/>
        </p:nvCxnSpPr>
        <p:spPr>
          <a:xfrm>
            <a:off x="7188466" y="5491302"/>
            <a:ext cx="360774" cy="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93987" y="1942641"/>
            <a:ext cx="2893133" cy="4074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53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E882CDC3-D03B-4FDF-991F-320E17B51E6D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3" name="标题 1">
            <a:extLst>
              <a:ext uri="{FF2B5EF4-FFF2-40B4-BE49-F238E27FC236}">
                <a16:creationId xmlns:a16="http://schemas.microsoft.com/office/drawing/2014/main" id="{6CC4568B-6BFD-4AEA-886D-3521093F1E92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008" y="1624692"/>
            <a:ext cx="6923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Lambda ratio estimation in a GOP:</a:t>
            </a:r>
            <a:endParaRPr lang="zh-CN" altLang="en-US" sz="2000" b="1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369161"/>
              </p:ext>
            </p:extLst>
          </p:nvPr>
        </p:nvGraphicFramePr>
        <p:xfrm>
          <a:off x="898068" y="2531834"/>
          <a:ext cx="6515102" cy="2538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7551">
                  <a:extLst>
                    <a:ext uri="{9D8B030D-6E8A-4147-A177-3AD203B41FA5}">
                      <a16:colId xmlns:a16="http://schemas.microsoft.com/office/drawing/2014/main" val="1022308196"/>
                    </a:ext>
                  </a:extLst>
                </a:gridCol>
                <a:gridCol w="3257551">
                  <a:extLst>
                    <a:ext uri="{9D8B030D-6E8A-4147-A177-3AD203B41FA5}">
                      <a16:colId xmlns:a16="http://schemas.microsoft.com/office/drawing/2014/main" val="1309393760"/>
                    </a:ext>
                  </a:extLst>
                </a:gridCol>
              </a:tblGrid>
              <a:tr h="423031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Coding level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Lambda ratio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866459"/>
                  </a:ext>
                </a:extLst>
              </a:tr>
              <a:tr h="423031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Level 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1.0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8380608"/>
                  </a:ext>
                </a:extLst>
              </a:tr>
              <a:tr h="423031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Level 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0.725 * ln(Last Lambda) + 0.7963;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035723"/>
                  </a:ext>
                </a:extLst>
              </a:tr>
              <a:tr h="423031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Level 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35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 * LambdaRatio[Level 1]</a:t>
                      </a:r>
                      <a:endParaRPr lang="zh-CN" alt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545108"/>
                  </a:ext>
                </a:extLst>
              </a:tr>
              <a:tr h="423031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Level 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2.15 * LambdaRatio[Level</a:t>
                      </a:r>
                      <a:r>
                        <a:rPr lang="en-US" altLang="zh-CN" sz="135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</a:t>
                      </a:r>
                      <a:r>
                        <a:rPr lang="en-US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3983559"/>
                  </a:ext>
                </a:extLst>
              </a:tr>
              <a:tr h="423031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Level 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35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2.8 * LambdaRatio[Level</a:t>
                      </a:r>
                      <a:r>
                        <a:rPr lang="en-US" altLang="zh-CN" sz="1350" kern="1200" baseline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</a:t>
                      </a:r>
                      <a:r>
                        <a:rPr lang="en-US" altLang="zh-CN" sz="135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686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378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954EE5-0154-4397-956F-306AF13B0CEB}"/>
              </a:ext>
            </a:extLst>
          </p:cNvPr>
          <p:cNvSpPr txBox="1"/>
          <p:nvPr/>
        </p:nvSpPr>
        <p:spPr>
          <a:xfrm>
            <a:off x="637439" y="5355543"/>
            <a:ext cx="8098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/>
              <a:t>RA</a:t>
            </a:r>
            <a:r>
              <a:rPr lang="en-US" altLang="zh-CN" dirty="0" smtClean="0"/>
              <a:t> coding structure: Proposed vs</a:t>
            </a:r>
            <a:r>
              <a:rPr lang="en-US" altLang="zh-CN" dirty="0"/>
              <a:t>. </a:t>
            </a:r>
            <a:r>
              <a:rPr lang="en-US" altLang="zh-CN" dirty="0" smtClean="0"/>
              <a:t>JVET-K0390 (BMS2.1 with VTM configuration)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98" y="1574131"/>
            <a:ext cx="8986240" cy="374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7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954EE5-0154-4397-956F-306AF13B0CEB}"/>
              </a:ext>
            </a:extLst>
          </p:cNvPr>
          <p:cNvSpPr txBox="1"/>
          <p:nvPr/>
        </p:nvSpPr>
        <p:spPr>
          <a:xfrm>
            <a:off x="948422" y="5355543"/>
            <a:ext cx="7476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/>
              <a:t>RA</a:t>
            </a:r>
            <a:r>
              <a:rPr lang="en-US" altLang="zh-CN" dirty="0" smtClean="0"/>
              <a:t> coding structure: Proposed vs</a:t>
            </a:r>
            <a:r>
              <a:rPr lang="en-US" altLang="zh-CN" dirty="0"/>
              <a:t>. </a:t>
            </a:r>
            <a:r>
              <a:rPr lang="en-US" altLang="zh-CN" dirty="0" err="1" smtClean="0"/>
              <a:t>FixQP</a:t>
            </a:r>
            <a:r>
              <a:rPr lang="en-US" altLang="zh-CN" dirty="0" smtClean="0"/>
              <a:t> (BMS2.1 with VTM configuration)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9" y="1647777"/>
            <a:ext cx="8945292" cy="367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24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954EE5-0154-4397-956F-306AF13B0CEB}"/>
              </a:ext>
            </a:extLst>
          </p:cNvPr>
          <p:cNvSpPr txBox="1"/>
          <p:nvPr/>
        </p:nvSpPr>
        <p:spPr>
          <a:xfrm>
            <a:off x="948422" y="5355543"/>
            <a:ext cx="7476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LB coding structure: Proposed vs</a:t>
            </a:r>
            <a:r>
              <a:rPr lang="en-US" altLang="zh-CN" dirty="0"/>
              <a:t>. </a:t>
            </a:r>
            <a:r>
              <a:rPr lang="en-US" altLang="zh-CN" dirty="0" err="1" smtClean="0"/>
              <a:t>FixQP</a:t>
            </a:r>
            <a:r>
              <a:rPr lang="en-US" altLang="zh-CN" dirty="0" smtClean="0"/>
              <a:t> (BMS2.1 with VTM configuration)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52" y="1642789"/>
            <a:ext cx="8915011" cy="367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91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2D46079-C727-4010-8A69-E650AAC9C0F5}"/>
              </a:ext>
            </a:extLst>
          </p:cNvPr>
          <p:cNvSpPr txBox="1"/>
          <p:nvPr/>
        </p:nvSpPr>
        <p:spPr>
          <a:xfrm>
            <a:off x="3404381" y="2827606"/>
            <a:ext cx="24000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/>
              <a:t>THANKS!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8609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689</TotalTime>
  <Words>245</Words>
  <Application>Microsoft Office PowerPoint</Application>
  <PresentationFormat>全屏显示(4:3)</PresentationFormat>
  <Paragraphs>68</Paragraphs>
  <Slides>9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Open Sans Light</vt:lpstr>
      <vt:lpstr>等线</vt:lpstr>
      <vt:lpstr>等线 Light</vt:lpstr>
      <vt:lpstr>宋体</vt:lpstr>
      <vt:lpstr>微软雅黑 Light</vt:lpstr>
      <vt:lpstr>Arial</vt:lpstr>
      <vt:lpstr>Calibri</vt:lpstr>
      <vt:lpstr>Cambria Math</vt:lpstr>
      <vt:lpstr>Microsoft Sans Serif</vt:lpstr>
      <vt:lpstr>Times New Roman</vt:lpstr>
      <vt:lpstr>Office 主题​​</vt:lpstr>
      <vt:lpstr>Equation</vt:lpstr>
      <vt:lpstr>PowerPoint 演示文稿</vt:lpstr>
      <vt:lpstr>Introduction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Yiming</dc:creator>
  <cp:lastModifiedBy>XiaoPiang</cp:lastModifiedBy>
  <cp:revision>87</cp:revision>
  <dcterms:created xsi:type="dcterms:W3CDTF">2018-07-05T11:57:51Z</dcterms:created>
  <dcterms:modified xsi:type="dcterms:W3CDTF">2018-10-01T08:00:45Z</dcterms:modified>
</cp:coreProperties>
</file>