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6"/>
  </p:notesMasterIdLst>
  <p:sldIdLst>
    <p:sldId id="466" r:id="rId3"/>
    <p:sldId id="495" r:id="rId4"/>
    <p:sldId id="503" r:id="rId5"/>
    <p:sldId id="505" r:id="rId6"/>
    <p:sldId id="506" r:id="rId7"/>
    <p:sldId id="511" r:id="rId8"/>
    <p:sldId id="509" r:id="rId9"/>
    <p:sldId id="507" r:id="rId10"/>
    <p:sldId id="508" r:id="rId11"/>
    <p:sldId id="510" r:id="rId12"/>
    <p:sldId id="512" r:id="rId13"/>
    <p:sldId id="474" r:id="rId14"/>
    <p:sldId id="513" r:id="rId1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C8A"/>
    <a:srgbClr val="99CCFF"/>
    <a:srgbClr val="A3FFFF"/>
    <a:srgbClr val="FFFFFF"/>
    <a:srgbClr val="A50021"/>
    <a:srgbClr val="CC0000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F3A0731-D0C2-422D-A285-0D9B0DEE3709}" type="datetime1">
              <a:rPr lang="zh-CN" altLang="en-US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2018/10/7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7C8F975E-1479-49B3-A1AB-AA6F6FFA3595}" type="slidenum">
              <a:rPr lang="en-US" altLang="zh-CN" smtClean="0">
                <a:solidFill>
                  <a:srgbClr val="000000"/>
                </a:solidFill>
              </a:rPr>
              <a:pPr>
                <a:spcBef>
                  <a:spcPct val="0"/>
                </a:spcBef>
              </a:pPr>
              <a:t>12</a:t>
            </a:fld>
            <a:endParaRPr lang="en-US" altLang="zh-CN" smtClean="0">
              <a:solidFill>
                <a:srgbClr val="000000"/>
              </a:solidFill>
            </a:endParaRPr>
          </a:p>
        </p:txBody>
      </p:sp>
      <p:sp>
        <p:nvSpPr>
          <p:cNvPr id="2048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2459185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2" name="TextBox 11"/>
          <p:cNvSpPr txBox="1"/>
          <p:nvPr userDrawn="1"/>
        </p:nvSpPr>
        <p:spPr>
          <a:xfrm>
            <a:off x="7162800" y="96808"/>
            <a:ext cx="1815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JVET-L0224-r1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162800" y="96808"/>
            <a:ext cx="18153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JVET-L0225-r1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10/7/2018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1295400"/>
            <a:ext cx="7239000" cy="1962150"/>
          </a:xfrm>
        </p:spPr>
        <p:txBody>
          <a:bodyPr/>
          <a:lstStyle/>
          <a:p>
            <a:pPr eaLnBrk="1" hangingPunct="1"/>
            <a:r>
              <a:rPr lang="en-CA" sz="3200" b="1" dirty="0"/>
              <a:t>CE11-related: Position dependent adaptive T</a:t>
            </a:r>
            <a:r>
              <a:rPr lang="en-CA" sz="3200" b="1" baseline="-25000" dirty="0"/>
              <a:t>c</a:t>
            </a:r>
            <a:r>
              <a:rPr lang="en-CA" sz="3200" b="1" dirty="0"/>
              <a:t> clipping range for </a:t>
            </a:r>
            <a:r>
              <a:rPr lang="en-CA" sz="3200" b="1" dirty="0" err="1"/>
              <a:t>deblocking</a:t>
            </a:r>
            <a:r>
              <a:rPr lang="en-CA" sz="3200" b="1" dirty="0"/>
              <a:t> filter</a:t>
            </a:r>
            <a:r>
              <a:rPr lang="en-US" altLang="en-US" sz="3200" dirty="0" smtClean="0"/>
              <a:t/>
            </a:r>
            <a:br>
              <a:rPr lang="en-US" altLang="en-US" sz="3200" dirty="0" smtClean="0"/>
            </a:br>
            <a:r>
              <a:rPr lang="en-US" altLang="en-US" sz="3200" dirty="0" smtClean="0"/>
              <a:t>JVET-L0226</a:t>
            </a:r>
            <a:endParaRPr lang="en-US" altLang="zh-CN" sz="3200" dirty="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09600" y="3733800"/>
            <a:ext cx="5246688" cy="838200"/>
          </a:xfrm>
        </p:spPr>
        <p:txBody>
          <a:bodyPr/>
          <a:lstStyle/>
          <a:p>
            <a:pPr algn="ctr" eaLnBrk="1" hangingPunct="1"/>
            <a:r>
              <a:rPr lang="en-US" altLang="en-US" sz="1800" dirty="0">
                <a:solidFill>
                  <a:schemeClr val="tx1"/>
                </a:solidFill>
              </a:rPr>
              <a:t>Anand Meher </a:t>
            </a:r>
            <a:r>
              <a:rPr lang="en-US" altLang="en-US" sz="1800" dirty="0" smtClean="0">
                <a:solidFill>
                  <a:schemeClr val="tx1"/>
                </a:solidFill>
              </a:rPr>
              <a:t>Kotra, </a:t>
            </a:r>
            <a:r>
              <a:rPr lang="en-US" altLang="zh-CN" sz="1800" dirty="0" smtClean="0">
                <a:solidFill>
                  <a:schemeClr val="tx1"/>
                </a:solidFill>
              </a:rPr>
              <a:t>Semih </a:t>
            </a:r>
            <a:r>
              <a:rPr lang="en-US" altLang="zh-CN" sz="1800" dirty="0" smtClean="0">
                <a:solidFill>
                  <a:schemeClr val="tx1"/>
                </a:solidFill>
              </a:rPr>
              <a:t>Esenlik, </a:t>
            </a:r>
            <a:r>
              <a:rPr lang="en-US" altLang="zh-CN" sz="1800" dirty="0" smtClean="0">
                <a:solidFill>
                  <a:schemeClr val="tx1"/>
                </a:solidFill>
              </a:rPr>
              <a:t>Biao Wang, Han Gao, </a:t>
            </a:r>
            <a:r>
              <a:rPr lang="en-US" altLang="zh-CN" sz="1800" dirty="0" err="1" smtClean="0">
                <a:solidFill>
                  <a:schemeClr val="tx1"/>
                </a:solidFill>
              </a:rPr>
              <a:t>Zhijie</a:t>
            </a:r>
            <a:r>
              <a:rPr lang="en-US" altLang="zh-CN" sz="1800" dirty="0" smtClean="0">
                <a:solidFill>
                  <a:schemeClr val="tx1"/>
                </a:solidFill>
              </a:rPr>
              <a:t> Zhao, Jianle Chen</a:t>
            </a: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051" y="435122"/>
            <a:ext cx="6850062" cy="630238"/>
          </a:xfrm>
        </p:spPr>
        <p:txBody>
          <a:bodyPr/>
          <a:lstStyle/>
          <a:p>
            <a:r>
              <a:rPr lang="en-US" dirty="0" smtClean="0"/>
              <a:t>Subjective </a:t>
            </a:r>
            <a:r>
              <a:rPr lang="en-US" dirty="0" smtClean="0"/>
              <a:t>results for Function 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28" y="1371600"/>
            <a:ext cx="2886478" cy="285789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6817" y="1371599"/>
            <a:ext cx="2886478" cy="285789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8544" y="1371598"/>
            <a:ext cx="2934109" cy="285789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33600" y="5130482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Food Market QP 37, RA, POC 10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4310658"/>
            <a:ext cx="157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Anchor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90800" y="4302534"/>
            <a:ext cx="281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longer tap filter and </a:t>
            </a:r>
            <a:r>
              <a:rPr lang="en-US" dirty="0" smtClean="0">
                <a:solidFill>
                  <a:srgbClr val="FF0000"/>
                </a:solidFill>
              </a:rPr>
              <a:t>Without “f2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39350" y="4302533"/>
            <a:ext cx="281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longer tap filter and </a:t>
            </a:r>
            <a:r>
              <a:rPr lang="en-US" dirty="0" smtClean="0">
                <a:solidFill>
                  <a:srgbClr val="FF0000"/>
                </a:solidFill>
              </a:rPr>
              <a:t>With “f2”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32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4910"/>
            <a:ext cx="7543800" cy="4256088"/>
          </a:xfrm>
        </p:spPr>
        <p:txBody>
          <a:bodyPr/>
          <a:lstStyle/>
          <a:p>
            <a:r>
              <a:rPr lang="en-US" dirty="0" smtClean="0"/>
              <a:t>Adaptive “</a:t>
            </a:r>
            <a:r>
              <a:rPr lang="en-US" dirty="0" err="1" smtClean="0"/>
              <a:t>t</a:t>
            </a:r>
            <a:r>
              <a:rPr lang="en-US" baseline="-25000" dirty="0" err="1" smtClean="0"/>
              <a:t>c</a:t>
            </a:r>
            <a:r>
              <a:rPr lang="en-US" dirty="0" smtClean="0"/>
              <a:t>” clipping range proposed to solve the problem of “over smoothing” or “blurring” </a:t>
            </a:r>
          </a:p>
          <a:p>
            <a:pPr lvl="1"/>
            <a:r>
              <a:rPr lang="en-US" dirty="0" smtClean="0"/>
              <a:t>Closer the sample to the boundary, larger is clipping range and vice versa</a:t>
            </a:r>
          </a:p>
          <a:p>
            <a:r>
              <a:rPr lang="en-US" dirty="0" smtClean="0"/>
              <a:t>Two monotonically decreasing functions proposed</a:t>
            </a:r>
          </a:p>
          <a:p>
            <a:pPr lvl="1"/>
            <a:r>
              <a:rPr lang="en-CA" dirty="0"/>
              <a:t>Function1 : [P</a:t>
            </a:r>
            <a:r>
              <a:rPr lang="en-CA" baseline="-25000" dirty="0"/>
              <a:t>i</a:t>
            </a:r>
            <a:r>
              <a:rPr lang="en-CA" dirty="0"/>
              <a:t> – (</a:t>
            </a:r>
            <a:r>
              <a:rPr lang="en-CA" dirty="0" err="1"/>
              <a:t>t</a:t>
            </a:r>
            <a:r>
              <a:rPr lang="en-CA" baseline="-25000" dirty="0" err="1"/>
              <a:t>c</a:t>
            </a:r>
            <a:r>
              <a:rPr lang="en-CA" baseline="-25000" dirty="0"/>
              <a:t> </a:t>
            </a:r>
            <a:r>
              <a:rPr lang="en-CA" dirty="0"/>
              <a:t>+ (</a:t>
            </a:r>
            <a:r>
              <a:rPr lang="en-CA" dirty="0" err="1"/>
              <a:t>tc</a:t>
            </a:r>
            <a:r>
              <a:rPr lang="en-CA" dirty="0"/>
              <a:t> &gt;&gt; </a:t>
            </a:r>
            <a:r>
              <a:rPr lang="en-CA" dirty="0" err="1"/>
              <a:t>i</a:t>
            </a:r>
            <a:r>
              <a:rPr lang="en-CA" dirty="0"/>
              <a:t>)), P</a:t>
            </a:r>
            <a:r>
              <a:rPr lang="en-CA" baseline="-25000" dirty="0"/>
              <a:t>i</a:t>
            </a:r>
            <a:r>
              <a:rPr lang="en-CA" dirty="0"/>
              <a:t> + (</a:t>
            </a:r>
            <a:r>
              <a:rPr lang="en-CA" dirty="0" err="1"/>
              <a:t>t</a:t>
            </a:r>
            <a:r>
              <a:rPr lang="en-CA" baseline="-25000" dirty="0" err="1"/>
              <a:t>c</a:t>
            </a:r>
            <a:r>
              <a:rPr lang="en-CA" baseline="-25000" dirty="0"/>
              <a:t> </a:t>
            </a:r>
            <a:r>
              <a:rPr lang="en-CA" dirty="0"/>
              <a:t>+ (</a:t>
            </a:r>
            <a:r>
              <a:rPr lang="en-CA" dirty="0" err="1"/>
              <a:t>tc</a:t>
            </a:r>
            <a:r>
              <a:rPr lang="en-CA" dirty="0"/>
              <a:t> &gt;&gt; </a:t>
            </a:r>
            <a:r>
              <a:rPr lang="en-CA" dirty="0" err="1"/>
              <a:t>i</a:t>
            </a:r>
            <a:r>
              <a:rPr lang="en-CA" dirty="0"/>
              <a:t>))]</a:t>
            </a:r>
          </a:p>
          <a:p>
            <a:pPr lvl="1"/>
            <a:r>
              <a:rPr lang="en-CA" dirty="0"/>
              <a:t>Function 2: [P</a:t>
            </a:r>
            <a:r>
              <a:rPr lang="en-CA" baseline="-25000" dirty="0"/>
              <a:t>i</a:t>
            </a:r>
            <a:r>
              <a:rPr lang="en-CA" dirty="0"/>
              <a:t> – (2t</a:t>
            </a:r>
            <a:r>
              <a:rPr lang="en-CA" baseline="-25000" dirty="0"/>
              <a:t>c </a:t>
            </a:r>
            <a:r>
              <a:rPr lang="en-CA" dirty="0"/>
              <a:t>&gt;&gt; </a:t>
            </a:r>
            <a:r>
              <a:rPr lang="en-CA" dirty="0" err="1"/>
              <a:t>i</a:t>
            </a:r>
            <a:r>
              <a:rPr lang="en-CA" dirty="0"/>
              <a:t>), P</a:t>
            </a:r>
            <a:r>
              <a:rPr lang="en-CA" baseline="-25000" dirty="0"/>
              <a:t>i</a:t>
            </a:r>
            <a:r>
              <a:rPr lang="en-CA" dirty="0"/>
              <a:t> + (2t</a:t>
            </a:r>
            <a:r>
              <a:rPr lang="en-CA" baseline="-25000" dirty="0"/>
              <a:t>c </a:t>
            </a:r>
            <a:r>
              <a:rPr lang="en-CA" dirty="0"/>
              <a:t>&gt;&gt; </a:t>
            </a:r>
            <a:r>
              <a:rPr lang="en-CA" dirty="0" err="1"/>
              <a:t>i</a:t>
            </a:r>
            <a:r>
              <a:rPr lang="en-CA" dirty="0"/>
              <a:t>)]</a:t>
            </a:r>
          </a:p>
          <a:p>
            <a:r>
              <a:rPr lang="en-US" dirty="0" smtClean="0"/>
              <a:t>No Objective loss observed</a:t>
            </a:r>
          </a:p>
          <a:p>
            <a:r>
              <a:rPr lang="en-US" dirty="0" smtClean="0"/>
              <a:t>We propose to further study this technique in a core experiment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4113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buFontTx/>
              <a:buNone/>
            </a:pPr>
            <a:endParaRPr lang="en-US" altLang="en-US" sz="2000" b="0" smtClean="0">
              <a:solidFill>
                <a:srgbClr val="000000"/>
              </a:solidFill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4000" b="0" smtClean="0">
                <a:solidFill>
                  <a:srgbClr val="FFFFFF"/>
                </a:solidFill>
                <a:latin typeface="FrutigerNext LT Medium" panose="020B0603040504020204" pitchFamily="34" charset="0"/>
                <a:ea typeface="MS PGothic" panose="020B0600070205080204" pitchFamily="34" charset="-128"/>
              </a:rPr>
              <a:t>Thank You</a:t>
            </a:r>
            <a:endParaRPr lang="en-US" altLang="zh-CN" sz="4000" b="0" smtClean="0">
              <a:solidFill>
                <a:srgbClr val="000000"/>
              </a:solidFill>
              <a:latin typeface="FrutigerNext LT Medium" panose="020B060304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>
              <a:lnSpc>
                <a:spcPct val="140000"/>
              </a:lnSpc>
              <a:buFont typeface="Wingdings" panose="05000000000000000000" pitchFamily="2" charset="2"/>
              <a:buChar char="n"/>
              <a:defRPr sz="16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>
              <a:lnSpc>
                <a:spcPct val="140000"/>
              </a:lnSpc>
              <a:buChar char="•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>
              <a:lnSpc>
                <a:spcPct val="140000"/>
              </a:lnSpc>
              <a:buChar char="–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>
              <a:lnSpc>
                <a:spcPct val="140000"/>
              </a:lnSpc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lnSpc>
                <a:spcPct val="140000"/>
              </a:lnSpc>
              <a:spcBef>
                <a:spcPct val="0"/>
              </a:spcBef>
              <a:spcAft>
                <a:spcPct val="0"/>
              </a:spcAft>
              <a:buChar char="»"/>
              <a:defRPr sz="19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0" hangingPunct="0">
              <a:lnSpc>
                <a:spcPct val="100000"/>
              </a:lnSpc>
              <a:buFontTx/>
              <a:buNone/>
            </a:pPr>
            <a:r>
              <a:rPr lang="en-US" altLang="zh-CN" sz="2100" b="0" smtClean="0">
                <a:solidFill>
                  <a:srgbClr val="FFFFFF"/>
                </a:solidFill>
                <a:latin typeface="FrutigerNext LT Regular" panose="020B0503040504020204" pitchFamily="34" charset="0"/>
                <a:ea typeface="MS PGothic" panose="020B0600070205080204" pitchFamily="34" charset="-128"/>
              </a:rPr>
              <a:t>www.huawei.com</a:t>
            </a:r>
            <a:endParaRPr lang="en-US" altLang="zh-CN" sz="4000" b="0" smtClean="0">
              <a:solidFill>
                <a:srgbClr val="000000"/>
              </a:solidFill>
              <a:latin typeface="FrutigerNext LT Regular" panose="020B0503040504020204" pitchFamily="34" charset="0"/>
              <a:ea typeface="MS P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56682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6051" y="435122"/>
            <a:ext cx="6850062" cy="630238"/>
          </a:xfrm>
        </p:spPr>
        <p:txBody>
          <a:bodyPr/>
          <a:lstStyle/>
          <a:p>
            <a:r>
              <a:rPr lang="en-US" dirty="0" smtClean="0"/>
              <a:t>Subjective </a:t>
            </a:r>
            <a:r>
              <a:rPr lang="en-US" dirty="0" smtClean="0"/>
              <a:t>results for Function 2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1432182" y="5130482"/>
            <a:ext cx="5257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Food Market QP 37, RA, POC 39 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066800" y="4310658"/>
            <a:ext cx="15737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Anchor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3190800" y="4302534"/>
            <a:ext cx="281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longer tap filter and </a:t>
            </a:r>
            <a:r>
              <a:rPr lang="en-US" dirty="0" smtClean="0">
                <a:solidFill>
                  <a:srgbClr val="FF0000"/>
                </a:solidFill>
              </a:rPr>
              <a:t>Without “f2</a:t>
            </a:r>
            <a:r>
              <a:rPr lang="en-US" dirty="0" smtClean="0"/>
              <a:t>”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239350" y="4302533"/>
            <a:ext cx="28124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With longer tap filter and </a:t>
            </a:r>
            <a:r>
              <a:rPr lang="en-US" dirty="0" smtClean="0">
                <a:solidFill>
                  <a:srgbClr val="FF0000"/>
                </a:solidFill>
              </a:rPr>
              <a:t>With “f2”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6645" y="1371597"/>
            <a:ext cx="2848373" cy="2857899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93946" y="1371597"/>
            <a:ext cx="2857899" cy="288647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451" y="1401145"/>
            <a:ext cx="2886478" cy="286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107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2462" y="381000"/>
            <a:ext cx="6850062" cy="630238"/>
          </a:xfrm>
        </p:spPr>
        <p:txBody>
          <a:bodyPr/>
          <a:lstStyle/>
          <a:p>
            <a:r>
              <a:rPr lang="en-US" dirty="0" smtClean="0"/>
              <a:t>Prior art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2595" y="1011238"/>
            <a:ext cx="5943602" cy="5019114"/>
          </a:xfrm>
        </p:spPr>
        <p:txBody>
          <a:bodyPr/>
          <a:lstStyle/>
          <a:p>
            <a:r>
              <a:rPr lang="en-US" dirty="0" smtClean="0"/>
              <a:t>Typical boundary artifact is shown in Fig. 1 below</a:t>
            </a:r>
          </a:p>
          <a:p>
            <a:pPr lvl="1"/>
            <a:r>
              <a:rPr lang="en-US" dirty="0" smtClean="0"/>
              <a:t>Maximum distortion is observed between samples p</a:t>
            </a:r>
            <a:r>
              <a:rPr lang="en-US" baseline="-25000" dirty="0" smtClean="0"/>
              <a:t>0</a:t>
            </a:r>
            <a:r>
              <a:rPr lang="en-US" dirty="0" smtClean="0"/>
              <a:t> and q</a:t>
            </a:r>
            <a:r>
              <a:rPr lang="en-US" baseline="-25000" dirty="0" smtClean="0"/>
              <a:t>0</a:t>
            </a:r>
          </a:p>
          <a:p>
            <a:pPr lvl="1"/>
            <a:r>
              <a:rPr lang="en-US" dirty="0" smtClean="0"/>
              <a:t>Typically samples far away from the boundary tend to have less distortion </a:t>
            </a:r>
          </a:p>
          <a:p>
            <a:r>
              <a:rPr lang="en-US" dirty="0" smtClean="0"/>
              <a:t>Problem</a:t>
            </a:r>
          </a:p>
          <a:p>
            <a:pPr lvl="1"/>
            <a:r>
              <a:rPr lang="en-US" dirty="0" smtClean="0"/>
              <a:t>VTM 2.0.1 strong filter uses a fixed clipping range of  </a:t>
            </a:r>
            <a:r>
              <a:rPr lang="en-CA" dirty="0" smtClean="0"/>
              <a:t>[</a:t>
            </a:r>
            <a:r>
              <a:rPr lang="en-CA" dirty="0"/>
              <a:t>P – 2t</a:t>
            </a:r>
            <a:r>
              <a:rPr lang="en-CA" baseline="-25000" dirty="0"/>
              <a:t>c</a:t>
            </a:r>
            <a:r>
              <a:rPr lang="en-CA" dirty="0"/>
              <a:t>, P + 2t</a:t>
            </a:r>
            <a:r>
              <a:rPr lang="en-CA" baseline="-25000" dirty="0"/>
              <a:t>c</a:t>
            </a:r>
            <a:r>
              <a:rPr lang="en-CA" dirty="0" smtClean="0"/>
              <a:t>] </a:t>
            </a:r>
          </a:p>
          <a:p>
            <a:pPr lvl="1"/>
            <a:r>
              <a:rPr lang="en-US" dirty="0" smtClean="0"/>
              <a:t>Fixed clipping range does not take into account the position of the sample from the block boundary</a:t>
            </a:r>
          </a:p>
          <a:p>
            <a:pPr lvl="2"/>
            <a:r>
              <a:rPr lang="en-US" dirty="0" smtClean="0"/>
              <a:t>Therefore “over smoothing” or “blurring” may be observed in few cases</a:t>
            </a:r>
          </a:p>
          <a:p>
            <a:pPr lvl="1"/>
            <a:r>
              <a:rPr lang="en-US" dirty="0" smtClean="0"/>
              <a:t>Problem seems to be amplified for “Longer tap filters”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baseline="-25000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1437933"/>
            <a:ext cx="2698750" cy="255143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6172200" y="3962400"/>
            <a:ext cx="31448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Figure 1. Typical boundary artifact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972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Solution: </a:t>
            </a:r>
            <a:r>
              <a:rPr lang="en-CA" sz="2800" b="1" dirty="0"/>
              <a:t>Position dependent adaptive T</a:t>
            </a:r>
            <a:r>
              <a:rPr lang="en-CA" sz="2800" b="1" baseline="-25000" dirty="0"/>
              <a:t>c</a:t>
            </a:r>
            <a:r>
              <a:rPr lang="en-CA" sz="2800" b="1" dirty="0"/>
              <a:t> clipping range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</a:t>
            </a:r>
            <a:r>
              <a:rPr lang="en-CA" dirty="0" smtClean="0"/>
              <a:t>daptive </a:t>
            </a:r>
            <a:r>
              <a:rPr lang="en-CA" dirty="0"/>
              <a:t>T</a:t>
            </a:r>
            <a:r>
              <a:rPr lang="en-CA" baseline="-25000" dirty="0"/>
              <a:t>c</a:t>
            </a:r>
            <a:r>
              <a:rPr lang="en-CA" dirty="0"/>
              <a:t> clipping range </a:t>
            </a:r>
            <a:r>
              <a:rPr lang="en-CA" dirty="0" smtClean="0"/>
              <a:t>is proposed</a:t>
            </a:r>
          </a:p>
          <a:p>
            <a:pPr lvl="1"/>
            <a:r>
              <a:rPr lang="en-CA" dirty="0"/>
              <a:t> </a:t>
            </a:r>
            <a:r>
              <a:rPr lang="en-CA" dirty="0" smtClean="0"/>
              <a:t>It is a </a:t>
            </a:r>
            <a:r>
              <a:rPr lang="en-CA" dirty="0"/>
              <a:t>“monotonically decreasing function” where-in the clipping range is defined based on the distance of the sample from the </a:t>
            </a:r>
            <a:r>
              <a:rPr lang="en-CA" dirty="0" smtClean="0"/>
              <a:t>edge</a:t>
            </a:r>
          </a:p>
          <a:p>
            <a:pPr lvl="2"/>
            <a:r>
              <a:rPr lang="en-CA" dirty="0" smtClean="0"/>
              <a:t>Closer </a:t>
            </a:r>
            <a:r>
              <a:rPr lang="en-CA" dirty="0"/>
              <a:t>the sample is to the edge, larger is the clipping range allowed and therefore larger is the deviation allowed after </a:t>
            </a:r>
            <a:r>
              <a:rPr lang="en-CA" dirty="0" smtClean="0"/>
              <a:t>filtering and vice versa</a:t>
            </a:r>
          </a:p>
          <a:p>
            <a:r>
              <a:rPr lang="en-CA" dirty="0" smtClean="0"/>
              <a:t>Two monotonic functions are defined</a:t>
            </a:r>
          </a:p>
          <a:p>
            <a:pPr lvl="1"/>
            <a:r>
              <a:rPr lang="en-CA" dirty="0" smtClean="0"/>
              <a:t>Function1 : [P</a:t>
            </a:r>
            <a:r>
              <a:rPr lang="en-CA" baseline="-25000" dirty="0" smtClean="0"/>
              <a:t>i</a:t>
            </a:r>
            <a:r>
              <a:rPr lang="en-CA" dirty="0" smtClean="0"/>
              <a:t> </a:t>
            </a:r>
            <a:r>
              <a:rPr lang="en-CA" dirty="0"/>
              <a:t>– (</a:t>
            </a:r>
            <a:r>
              <a:rPr lang="en-CA" dirty="0" err="1"/>
              <a:t>t</a:t>
            </a:r>
            <a:r>
              <a:rPr lang="en-CA" baseline="-25000" dirty="0" err="1"/>
              <a:t>c</a:t>
            </a:r>
            <a:r>
              <a:rPr lang="en-CA" baseline="-25000" dirty="0"/>
              <a:t> </a:t>
            </a:r>
            <a:r>
              <a:rPr lang="en-CA" dirty="0"/>
              <a:t>+ (</a:t>
            </a:r>
            <a:r>
              <a:rPr lang="en-CA" dirty="0" err="1"/>
              <a:t>tc</a:t>
            </a:r>
            <a:r>
              <a:rPr lang="en-CA" dirty="0"/>
              <a:t> &gt;&gt; </a:t>
            </a:r>
            <a:r>
              <a:rPr lang="en-CA" dirty="0" err="1"/>
              <a:t>i</a:t>
            </a:r>
            <a:r>
              <a:rPr lang="en-CA" dirty="0"/>
              <a:t>)), P</a:t>
            </a:r>
            <a:r>
              <a:rPr lang="en-CA" baseline="-25000" dirty="0"/>
              <a:t>i</a:t>
            </a:r>
            <a:r>
              <a:rPr lang="en-CA" dirty="0"/>
              <a:t> + (</a:t>
            </a:r>
            <a:r>
              <a:rPr lang="en-CA" dirty="0" err="1"/>
              <a:t>t</a:t>
            </a:r>
            <a:r>
              <a:rPr lang="en-CA" baseline="-25000" dirty="0" err="1"/>
              <a:t>c</a:t>
            </a:r>
            <a:r>
              <a:rPr lang="en-CA" baseline="-25000" dirty="0"/>
              <a:t> </a:t>
            </a:r>
            <a:r>
              <a:rPr lang="en-CA" dirty="0"/>
              <a:t>+ (</a:t>
            </a:r>
            <a:r>
              <a:rPr lang="en-CA" dirty="0" err="1"/>
              <a:t>tc</a:t>
            </a:r>
            <a:r>
              <a:rPr lang="en-CA" dirty="0"/>
              <a:t> &gt;&gt; </a:t>
            </a:r>
            <a:r>
              <a:rPr lang="en-CA" dirty="0" err="1"/>
              <a:t>i</a:t>
            </a:r>
            <a:r>
              <a:rPr lang="en-CA" dirty="0" smtClean="0"/>
              <a:t>))]</a:t>
            </a:r>
          </a:p>
          <a:p>
            <a:pPr lvl="1"/>
            <a:r>
              <a:rPr lang="en-CA" dirty="0" smtClean="0"/>
              <a:t>Function 2: [P</a:t>
            </a:r>
            <a:r>
              <a:rPr lang="en-CA" baseline="-25000" dirty="0" smtClean="0"/>
              <a:t>i</a:t>
            </a:r>
            <a:r>
              <a:rPr lang="en-CA" dirty="0" smtClean="0"/>
              <a:t> </a:t>
            </a:r>
            <a:r>
              <a:rPr lang="en-CA" dirty="0"/>
              <a:t>– (2t</a:t>
            </a:r>
            <a:r>
              <a:rPr lang="en-CA" baseline="-25000" dirty="0"/>
              <a:t>c </a:t>
            </a:r>
            <a:r>
              <a:rPr lang="en-CA" dirty="0"/>
              <a:t>&gt;&gt; </a:t>
            </a:r>
            <a:r>
              <a:rPr lang="en-CA" dirty="0" err="1"/>
              <a:t>i</a:t>
            </a:r>
            <a:r>
              <a:rPr lang="en-CA" dirty="0"/>
              <a:t>), P</a:t>
            </a:r>
            <a:r>
              <a:rPr lang="en-CA" baseline="-25000" dirty="0"/>
              <a:t>i</a:t>
            </a:r>
            <a:r>
              <a:rPr lang="en-CA" dirty="0"/>
              <a:t> + (2t</a:t>
            </a:r>
            <a:r>
              <a:rPr lang="en-CA" baseline="-25000" dirty="0"/>
              <a:t>c </a:t>
            </a:r>
            <a:r>
              <a:rPr lang="en-CA" dirty="0"/>
              <a:t>&gt;&gt; </a:t>
            </a:r>
            <a:r>
              <a:rPr lang="en-CA" dirty="0" err="1"/>
              <a:t>i</a:t>
            </a:r>
            <a:r>
              <a:rPr lang="en-CA" dirty="0" smtClean="0"/>
              <a:t>)]</a:t>
            </a:r>
          </a:p>
          <a:p>
            <a:pPr marL="392113" lvl="1" indent="0">
              <a:buNone/>
            </a:pPr>
            <a:r>
              <a:rPr lang="en-CA" dirty="0" smtClean="0"/>
              <a:t>Where “</a:t>
            </a:r>
            <a:r>
              <a:rPr lang="en-CA" dirty="0" err="1" smtClean="0"/>
              <a:t>i</a:t>
            </a:r>
            <a:r>
              <a:rPr lang="en-CA" dirty="0" smtClean="0"/>
              <a:t>” is the sample distance from the edge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17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9313" y="1676400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On top of VTM 2.0.1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1290663"/>
              </p:ext>
            </p:extLst>
          </p:nvPr>
        </p:nvGraphicFramePr>
        <p:xfrm>
          <a:off x="914403" y="1193679"/>
          <a:ext cx="5014909" cy="4673727"/>
        </p:xfrm>
        <a:graphic>
          <a:graphicData uri="http://schemas.openxmlformats.org/drawingml/2006/table">
            <a:tbl>
              <a:tblPr/>
              <a:tblGrid>
                <a:gridCol w="669199"/>
                <a:gridCol w="434571"/>
                <a:gridCol w="434571"/>
                <a:gridCol w="434571"/>
                <a:gridCol w="434571"/>
                <a:gridCol w="434571"/>
                <a:gridCol w="434571"/>
                <a:gridCol w="434571"/>
                <a:gridCol w="434571"/>
                <a:gridCol w="434571"/>
                <a:gridCol w="434571"/>
              </a:tblGrid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8550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62138" y="1828800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On top of VTM 2.0.1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5</a:t>
            </a:fld>
            <a:endParaRPr lang="en-GB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3825653"/>
              </p:ext>
            </p:extLst>
          </p:nvPr>
        </p:nvGraphicFramePr>
        <p:xfrm>
          <a:off x="533401" y="1193679"/>
          <a:ext cx="4840321" cy="4749914"/>
        </p:xfrm>
        <a:graphic>
          <a:graphicData uri="http://schemas.openxmlformats.org/drawingml/2006/table">
            <a:tbl>
              <a:tblPr/>
              <a:tblGrid>
                <a:gridCol w="645901"/>
                <a:gridCol w="419442"/>
                <a:gridCol w="419442"/>
                <a:gridCol w="419442"/>
                <a:gridCol w="419442"/>
                <a:gridCol w="419442"/>
                <a:gridCol w="419442"/>
                <a:gridCol w="419442"/>
                <a:gridCol w="419442"/>
                <a:gridCol w="419442"/>
                <a:gridCol w="419442"/>
              </a:tblGrid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10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11685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2 (with longer tap filter – CE 11.1.8 (JVET-L0224)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50415" y="2359217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With ALF 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62491" y="1447800"/>
            <a:ext cx="335770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kern="0" dirty="0" smtClean="0"/>
              <a:t>Anchor 1: VTM 2.0.1</a:t>
            </a:r>
          </a:p>
          <a:p>
            <a:pPr marL="0" indent="0">
              <a:buNone/>
            </a:pPr>
            <a:r>
              <a:rPr lang="en-US" kern="0" dirty="0" smtClean="0"/>
              <a:t>Anchor 2: VTM 2.0.1 + </a:t>
            </a:r>
            <a:r>
              <a:rPr lang="en-US" dirty="0"/>
              <a:t>CE 11.1.8</a:t>
            </a:r>
            <a:r>
              <a:rPr lang="en-US" kern="0" dirty="0" smtClean="0"/>
              <a:t> </a:t>
            </a:r>
            <a:endParaRPr lang="en-US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0304813"/>
              </p:ext>
            </p:extLst>
          </p:nvPr>
        </p:nvGraphicFramePr>
        <p:xfrm>
          <a:off x="533397" y="1269535"/>
          <a:ext cx="5108647" cy="4674056"/>
        </p:xfrm>
        <a:graphic>
          <a:graphicData uri="http://schemas.openxmlformats.org/drawingml/2006/table">
            <a:tbl>
              <a:tblPr/>
              <a:tblGrid>
                <a:gridCol w="681707"/>
                <a:gridCol w="442694"/>
                <a:gridCol w="442694"/>
                <a:gridCol w="442694"/>
                <a:gridCol w="442694"/>
                <a:gridCol w="442694"/>
                <a:gridCol w="442694"/>
                <a:gridCol w="442694"/>
                <a:gridCol w="442694"/>
                <a:gridCol w="442694"/>
                <a:gridCol w="442694"/>
              </a:tblGrid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863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2 (with longer tap filter – CE 11.1.8 (JVET-L0224)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9313" y="2362200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With ALF OFF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62491" y="1447800"/>
            <a:ext cx="335770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kern="0" dirty="0" smtClean="0"/>
              <a:t>Anchor 1: VTM 2.0.1</a:t>
            </a:r>
          </a:p>
          <a:p>
            <a:pPr marL="0" indent="0">
              <a:buNone/>
            </a:pPr>
            <a:r>
              <a:rPr lang="en-US" kern="0" dirty="0" smtClean="0"/>
              <a:t>Anchor 2: VTM 2.0.1 + </a:t>
            </a:r>
            <a:r>
              <a:rPr lang="en-US" dirty="0"/>
              <a:t>CE 11.1.8</a:t>
            </a:r>
            <a:r>
              <a:rPr lang="en-US" kern="0" dirty="0" smtClean="0"/>
              <a:t> </a:t>
            </a:r>
            <a:endParaRPr lang="en-US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3970598"/>
              </p:ext>
            </p:extLst>
          </p:nvPr>
        </p:nvGraphicFramePr>
        <p:xfrm>
          <a:off x="533396" y="1269535"/>
          <a:ext cx="5105403" cy="4674056"/>
        </p:xfrm>
        <a:graphic>
          <a:graphicData uri="http://schemas.openxmlformats.org/drawingml/2006/table">
            <a:tbl>
              <a:tblPr/>
              <a:tblGrid>
                <a:gridCol w="681273"/>
                <a:gridCol w="442413"/>
                <a:gridCol w="442413"/>
                <a:gridCol w="442413"/>
                <a:gridCol w="442413"/>
                <a:gridCol w="442413"/>
                <a:gridCol w="442413"/>
                <a:gridCol w="442413"/>
                <a:gridCol w="442413"/>
                <a:gridCol w="442413"/>
                <a:gridCol w="442413"/>
              </a:tblGrid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944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3387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1 (with longer tap filter – CE 11.1.8 (JVET-L0224)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9384" y="2346960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With ALF ON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8</a:t>
            </a:fld>
            <a:endParaRPr lang="en-GB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630123"/>
              </p:ext>
            </p:extLst>
          </p:nvPr>
        </p:nvGraphicFramePr>
        <p:xfrm>
          <a:off x="685804" y="1162027"/>
          <a:ext cx="4956240" cy="4705358"/>
        </p:xfrm>
        <a:graphic>
          <a:graphicData uri="http://schemas.openxmlformats.org/drawingml/2006/table">
            <a:tbl>
              <a:tblPr/>
              <a:tblGrid>
                <a:gridCol w="661370"/>
                <a:gridCol w="429487"/>
                <a:gridCol w="429487"/>
                <a:gridCol w="429487"/>
                <a:gridCol w="429487"/>
                <a:gridCol w="429487"/>
                <a:gridCol w="429487"/>
                <a:gridCol w="429487"/>
                <a:gridCol w="429487"/>
                <a:gridCol w="429487"/>
                <a:gridCol w="429487"/>
              </a:tblGrid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nl-NL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JVET-K0369(ALF ON)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001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62491" y="1447800"/>
            <a:ext cx="335770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kern="0" dirty="0" smtClean="0"/>
              <a:t>Anchor 1: VTM 2.0.1</a:t>
            </a:r>
          </a:p>
          <a:p>
            <a:pPr marL="0" indent="0">
              <a:buNone/>
            </a:pPr>
            <a:r>
              <a:rPr lang="en-US" kern="0" dirty="0" smtClean="0"/>
              <a:t>Anchor 2: VTM 2.0.1 + </a:t>
            </a:r>
            <a:r>
              <a:rPr lang="en-US" dirty="0"/>
              <a:t>CE 11.1.8</a:t>
            </a:r>
            <a:r>
              <a:rPr lang="en-US" kern="0" dirty="0" smtClean="0"/>
              <a:t> 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714450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94654"/>
            <a:ext cx="6850062" cy="630238"/>
          </a:xfrm>
        </p:spPr>
        <p:txBody>
          <a:bodyPr/>
          <a:lstStyle/>
          <a:p>
            <a:r>
              <a:rPr lang="en-US" dirty="0" smtClean="0"/>
              <a:t>Objective results for Function 1 (with longer tap filter – CE 11.1.8 (JVET-L0224)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29313" y="2362200"/>
            <a:ext cx="2590800" cy="369888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With ALF OFF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de-DE" smtClean="0"/>
          </a:p>
          <a:p>
            <a:pPr>
              <a:defRPr/>
            </a:pPr>
            <a:r>
              <a:rPr lang="de-DE" smtClean="0"/>
              <a:t>Page </a:t>
            </a:r>
            <a:fld id="{B9C443EF-FB5B-4866-BAA8-905B52439CEE}" type="slidenum">
              <a:rPr lang="de-DE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 bwMode="auto">
          <a:xfrm>
            <a:off x="5862491" y="1447800"/>
            <a:ext cx="3357709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pPr marL="0" indent="0">
              <a:buFont typeface="Wingdings" pitchFamily="2" charset="2"/>
              <a:buNone/>
            </a:pPr>
            <a:r>
              <a:rPr lang="en-US" kern="0" dirty="0" smtClean="0"/>
              <a:t>Anchor 1: VTM 2.0.1</a:t>
            </a:r>
          </a:p>
          <a:p>
            <a:pPr marL="0" indent="0">
              <a:buNone/>
            </a:pPr>
            <a:r>
              <a:rPr lang="en-US" kern="0" dirty="0" smtClean="0"/>
              <a:t>Anchor 2: VTM 2.0.1 + </a:t>
            </a:r>
            <a:r>
              <a:rPr lang="en-US" dirty="0"/>
              <a:t>CE 11.1.8</a:t>
            </a:r>
            <a:r>
              <a:rPr lang="en-US" kern="0" dirty="0" smtClean="0"/>
              <a:t> </a:t>
            </a:r>
            <a:endParaRPr lang="en-US" kern="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9681590"/>
              </p:ext>
            </p:extLst>
          </p:nvPr>
        </p:nvGraphicFramePr>
        <p:xfrm>
          <a:off x="685798" y="1251950"/>
          <a:ext cx="5145124" cy="4615447"/>
        </p:xfrm>
        <a:graphic>
          <a:graphicData uri="http://schemas.openxmlformats.org/drawingml/2006/table">
            <a:tbl>
              <a:tblPr/>
              <a:tblGrid>
                <a:gridCol w="686574"/>
                <a:gridCol w="445855"/>
                <a:gridCol w="445855"/>
                <a:gridCol w="445855"/>
                <a:gridCol w="445855"/>
                <a:gridCol w="445855"/>
                <a:gridCol w="445855"/>
                <a:gridCol w="445855"/>
                <a:gridCol w="445855"/>
                <a:gridCol w="445855"/>
                <a:gridCol w="445855"/>
              </a:tblGrid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P Main10 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VTM-2.0.1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 2.0.1 + JVET-K0369 (ALF OFF)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5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94%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982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5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5327" marR="5327" marT="5327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43276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193426</TotalTime>
  <Words>5499</Words>
  <Application>Microsoft Office PowerPoint</Application>
  <PresentationFormat>On-screen Show (4:3)</PresentationFormat>
  <Paragraphs>2456</Paragraphs>
  <Slides>13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27" baseType="lpstr">
      <vt:lpstr>MS PGothic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Wingdings</vt:lpstr>
      <vt:lpstr>Wingdings 3</vt:lpstr>
      <vt:lpstr>Slide Template—English（20060512） </vt:lpstr>
      <vt:lpstr>Custom Design</vt:lpstr>
      <vt:lpstr>CE11-related: Position dependent adaptive Tc clipping range for deblocking filter JVET-L0226</vt:lpstr>
      <vt:lpstr>Prior art</vt:lpstr>
      <vt:lpstr>Solution: Position dependent adaptive Tc clipping range</vt:lpstr>
      <vt:lpstr>Objective results for Function 1</vt:lpstr>
      <vt:lpstr>Objective results for Function 2</vt:lpstr>
      <vt:lpstr>Objective results for Function 2 (with longer tap filter – CE 11.1.8 (JVET-L0224)</vt:lpstr>
      <vt:lpstr>Objective results for Function 2 (with longer tap filter – CE 11.1.8 (JVET-L0224)</vt:lpstr>
      <vt:lpstr>Objective results for Function 1 (with longer tap filter – CE 11.1.8 (JVET-L0224)</vt:lpstr>
      <vt:lpstr>Objective results for Function 1 (with longer tap filter – CE 11.1.8 (JVET-L0224)</vt:lpstr>
      <vt:lpstr>Subjective results for Function 2</vt:lpstr>
      <vt:lpstr>Conclusion</vt:lpstr>
      <vt:lpstr>PowerPoint Presentation</vt:lpstr>
      <vt:lpstr>Subjective results for Function 2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9331</cp:revision>
  <dcterms:created xsi:type="dcterms:W3CDTF">2005-06-03T02:22:32Z</dcterms:created>
  <dcterms:modified xsi:type="dcterms:W3CDTF">2018-10-07T07:16:17Z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1531571531</vt:lpwstr>
  </property>
</Properties>
</file>