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11"/>
  </p:notesMasterIdLst>
  <p:sldIdLst>
    <p:sldId id="466" r:id="rId3"/>
    <p:sldId id="486" r:id="rId4"/>
    <p:sldId id="497" r:id="rId5"/>
    <p:sldId id="498" r:id="rId6"/>
    <p:sldId id="490" r:id="rId7"/>
    <p:sldId id="499" r:id="rId8"/>
    <p:sldId id="494" r:id="rId9"/>
    <p:sldId id="495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9CCFF"/>
    <a:srgbClr val="A3FFFF"/>
    <a:srgbClr val="A50021"/>
    <a:srgbClr val="CC0000"/>
    <a:srgbClr val="005C8A"/>
    <a:srgbClr val="FF0000"/>
    <a:srgbClr val="447838"/>
    <a:srgbClr val="C0C0C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1" autoAdjust="0"/>
    <p:restoredTop sz="91740" autoAdjust="0"/>
  </p:normalViewPr>
  <p:slideViewPr>
    <p:cSldViewPr>
      <p:cViewPr varScale="1">
        <p:scale>
          <a:sx n="68" d="100"/>
          <a:sy n="68" d="100"/>
        </p:scale>
        <p:origin x="135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6CD0E6D-AFDC-48DC-A223-611B1C915A79}" type="datetime1">
              <a:rPr lang="zh-CN" altLang="en-US" sz="1200" smtClean="0"/>
              <a:pPr eaLnBrk="1" hangingPunct="1"/>
              <a:t>2018/10/4</a:t>
            </a:fld>
            <a:endParaRPr lang="en-US" altLang="zh-CN" sz="1200" smtClean="0"/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53ACAD7-7985-430B-8D54-A3804EA7AFF6}" type="slidenum">
              <a:rPr lang="en-US" altLang="zh-CN" sz="1200"/>
              <a:pPr eaLnBrk="1" hangingPunct="1"/>
              <a:t>8</a:t>
            </a:fld>
            <a:endParaRPr lang="en-US" altLang="zh-CN" sz="1200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9124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7323906" y="96808"/>
            <a:ext cx="1654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JVET-L0219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489775" y="99953"/>
            <a:ext cx="1654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JVET-L0219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JVET-K0365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-152400" y="1524000"/>
            <a:ext cx="7148512" cy="1962150"/>
          </a:xfrm>
        </p:spPr>
        <p:txBody>
          <a:bodyPr/>
          <a:lstStyle/>
          <a:p>
            <a:pPr eaLnBrk="1" hangingPunct="1"/>
            <a:r>
              <a:rPr lang="en-CA" altLang="zh-CN" sz="3000" dirty="0" smtClean="0"/>
              <a:t>CE3: </a:t>
            </a:r>
            <a:r>
              <a:rPr lang="en-US" sz="3000" dirty="0"/>
              <a:t>Intra mode coding with 6 modes in MPM list and Non-MPM modes coded with truncated </a:t>
            </a:r>
            <a:r>
              <a:rPr lang="en-US" sz="3000" dirty="0" err="1"/>
              <a:t>binarization</a:t>
            </a:r>
            <a:r>
              <a:rPr lang="en-CA" sz="3000" dirty="0" smtClean="0"/>
              <a:t> </a:t>
            </a:r>
            <a:br>
              <a:rPr lang="en-CA" sz="3000" dirty="0" smtClean="0"/>
            </a:br>
            <a:r>
              <a:rPr lang="en-CA" altLang="zh-CN" sz="3000" dirty="0" smtClean="0"/>
              <a:t>(Test 6.3.1)</a:t>
            </a:r>
            <a:endParaRPr lang="en-US" altLang="zh-CN" sz="3000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2895" y="4800600"/>
            <a:ext cx="7192962" cy="592137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Biao </a:t>
            </a:r>
            <a:r>
              <a:rPr lang="en-US" b="1" dirty="0">
                <a:solidFill>
                  <a:srgbClr val="C00000"/>
                </a:solidFill>
              </a:rPr>
              <a:t>Wang, </a:t>
            </a:r>
            <a:r>
              <a:rPr lang="en-US" b="1" dirty="0" smtClean="0">
                <a:solidFill>
                  <a:srgbClr val="C00000"/>
                </a:solidFill>
              </a:rPr>
              <a:t>Anand Meher Kotra, </a:t>
            </a:r>
            <a:r>
              <a:rPr lang="en-US" b="1" dirty="0">
                <a:solidFill>
                  <a:srgbClr val="C00000"/>
                </a:solidFill>
              </a:rPr>
              <a:t>Semih </a:t>
            </a:r>
            <a:r>
              <a:rPr lang="en-US" b="1" dirty="0" smtClean="0">
                <a:solidFill>
                  <a:srgbClr val="C00000"/>
                </a:solidFill>
              </a:rPr>
              <a:t>Esenlik, 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Han Gao, Jianle Chen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Prior art: Intra mode signaling in VTM 2.0.1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2</a:t>
            </a:fld>
            <a:endParaRPr lang="en-GB" altLang="zh-CN"/>
          </a:p>
        </p:txBody>
      </p:sp>
      <p:sp>
        <p:nvSpPr>
          <p:cNvPr id="6" name="TextBox 5"/>
          <p:cNvSpPr txBox="1"/>
          <p:nvPr/>
        </p:nvSpPr>
        <p:spPr>
          <a:xfrm>
            <a:off x="5709581" y="3093651"/>
            <a:ext cx="32146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Fig. 1: Neighbor Intra Modes used in VTM 2.0.1 for MPM list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16576" y="1735892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Current Coding </a:t>
            </a:r>
          </a:p>
          <a:p>
            <a:r>
              <a:rPr lang="en-US" dirty="0" smtClean="0"/>
              <a:t>Unit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533400" y="914400"/>
            <a:ext cx="5173836" cy="476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600" kern="0" dirty="0" smtClean="0"/>
              <a:t>67 Intra modes are coded as one of the following:</a:t>
            </a:r>
          </a:p>
          <a:p>
            <a:pPr lvl="1"/>
            <a:r>
              <a:rPr lang="en-US" sz="1600" kern="0" dirty="0" smtClean="0"/>
              <a:t>MPM list (Size: 3)</a:t>
            </a:r>
          </a:p>
          <a:p>
            <a:pPr lvl="2"/>
            <a:r>
              <a:rPr lang="en-US" sz="1600" kern="0" dirty="0" smtClean="0"/>
              <a:t>Two Spatial Neighbors (A and L) Intra modes used </a:t>
            </a:r>
          </a:p>
          <a:p>
            <a:pPr lvl="2"/>
            <a:r>
              <a:rPr lang="en-US" sz="1600" kern="0" dirty="0" smtClean="0"/>
              <a:t>Order of insertion is the same to HEVC </a:t>
            </a:r>
          </a:p>
          <a:p>
            <a:pPr marL="784225" lvl="2" indent="0">
              <a:buNone/>
            </a:pPr>
            <a:endParaRPr lang="en-US" sz="1600" kern="0" dirty="0" smtClean="0"/>
          </a:p>
          <a:p>
            <a:pPr lvl="1"/>
            <a:r>
              <a:rPr lang="en-US" sz="1600" kern="0" dirty="0" smtClean="0"/>
              <a:t>Non-MPM list (Size: 64)</a:t>
            </a:r>
          </a:p>
          <a:p>
            <a:pPr lvl="2"/>
            <a:r>
              <a:rPr lang="en-US" sz="1600" kern="0" dirty="0" smtClean="0"/>
              <a:t>Fixed length coding modes</a:t>
            </a:r>
          </a:p>
          <a:p>
            <a:pPr lvl="1"/>
            <a:endParaRPr lang="en-US" sz="1600" kern="0" dirty="0"/>
          </a:p>
          <a:p>
            <a:pPr lvl="1"/>
            <a:endParaRPr lang="en-US" sz="1600" b="1" kern="0" dirty="0">
              <a:solidFill>
                <a:srgbClr val="FF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216368" y="1066800"/>
            <a:ext cx="2008506" cy="1848484"/>
            <a:chOff x="0" y="0"/>
            <a:chExt cx="2008575" cy="1848585"/>
          </a:xfrm>
        </p:grpSpPr>
        <p:sp>
          <p:nvSpPr>
            <p:cNvPr id="10" name="Rectangle 9"/>
            <p:cNvSpPr/>
            <p:nvPr/>
          </p:nvSpPr>
          <p:spPr>
            <a:xfrm>
              <a:off x="418672" y="415201"/>
              <a:ext cx="1589903" cy="143338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415201"/>
              <a:ext cx="418672" cy="4152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2000" kern="1200">
                  <a:solidFill>
                    <a:srgbClr val="000000"/>
                  </a:solidFill>
                  <a:effectLst/>
                  <a:latin typeface="Calibri Light" panose="020F0302020204030204" pitchFamily="34" charset="0"/>
                  <a:ea typeface="DengXian"/>
                  <a:cs typeface="Times New Roman" panose="02020603050405020304" pitchFamily="18" charset="0"/>
                </a:rPr>
                <a:t>L</a:t>
              </a:r>
              <a:endParaRPr lang="en-US" sz="1200">
                <a:effectLst/>
                <a:latin typeface="Times New Roman" panose="02020603050405020304" pitchFamily="18" charset="0"/>
                <a:ea typeface="DengXian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18672" y="0"/>
              <a:ext cx="418672" cy="4152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>
                  <a:solidFill>
                    <a:srgbClr val="000000"/>
                  </a:solidFill>
                  <a:effectLst/>
                  <a:ea typeface="DengXian"/>
                  <a:cs typeface="Times New Roman" panose="02020603050405020304" pitchFamily="18" charset="0"/>
                </a:rPr>
                <a:t>A</a:t>
              </a:r>
              <a:endParaRPr lang="en-US" sz="1200">
                <a:effectLst/>
                <a:latin typeface="Times New Roman" panose="02020603050405020304" pitchFamily="18" charset="0"/>
                <a:ea typeface="DengXian"/>
              </a:endParaRPr>
            </a:p>
          </p:txBody>
        </p:sp>
      </p:grp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66039"/>
              </p:ext>
            </p:extLst>
          </p:nvPr>
        </p:nvGraphicFramePr>
        <p:xfrm>
          <a:off x="1164431" y="4373545"/>
          <a:ext cx="6372225" cy="15163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4075"/>
                <a:gridCol w="2124075"/>
                <a:gridCol w="2124075"/>
              </a:tblGrid>
              <a:tr h="23623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Intra prediction modes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MPM flag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Bin string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4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smtClean="0">
                          <a:solidFill>
                            <a:schemeClr val="tx1"/>
                          </a:solidFill>
                          <a:effectLst/>
                        </a:rPr>
                        <a:t>MPM </a:t>
                      </a: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</a:rPr>
                        <a:t>modes </a:t>
                      </a:r>
                      <a:r>
                        <a:rPr lang="en-CA" sz="1400" b="1" dirty="0" smtClean="0">
                          <a:solidFill>
                            <a:schemeClr val="tx1"/>
                          </a:solidFill>
                          <a:effectLst/>
                        </a:rPr>
                        <a:t>(3)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smtClean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smtClean="0">
                          <a:effectLst/>
                        </a:rPr>
                        <a:t>11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Non-MPM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modes (64)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6</a:t>
                      </a:r>
                      <a:r>
                        <a:rPr lang="en-CA" sz="1400" dirty="0" smtClean="0">
                          <a:effectLst/>
                        </a:rPr>
                        <a:t> </a:t>
                      </a:r>
                      <a:r>
                        <a:rPr lang="en-CA" sz="1400" dirty="0">
                          <a:effectLst/>
                        </a:rPr>
                        <a:t>bits fixed length code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97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Proposed method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3</a:t>
            </a:fld>
            <a:endParaRPr lang="en-GB" altLang="zh-CN"/>
          </a:p>
        </p:txBody>
      </p:sp>
      <p:sp>
        <p:nvSpPr>
          <p:cNvPr id="6" name="TextBox 5"/>
          <p:cNvSpPr txBox="1"/>
          <p:nvPr/>
        </p:nvSpPr>
        <p:spPr>
          <a:xfrm>
            <a:off x="5707236" y="2965443"/>
            <a:ext cx="38242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Fig. </a:t>
            </a:r>
            <a:r>
              <a:rPr lang="en-US" sz="1600" dirty="0" smtClean="0"/>
              <a:t>2: </a:t>
            </a:r>
            <a:r>
              <a:rPr lang="en-US" sz="1600" dirty="0"/>
              <a:t>Neighbor Intra </a:t>
            </a:r>
            <a:r>
              <a:rPr lang="en-US" sz="1600" dirty="0" smtClean="0"/>
              <a:t>modes </a:t>
            </a:r>
            <a:r>
              <a:rPr lang="en-US" sz="1600" dirty="0"/>
              <a:t>used </a:t>
            </a:r>
            <a:r>
              <a:rPr lang="en-US" sz="1600" dirty="0" smtClean="0"/>
              <a:t>in </a:t>
            </a:r>
            <a:endParaRPr lang="en-US" sz="1600" dirty="0"/>
          </a:p>
          <a:p>
            <a:r>
              <a:rPr lang="en-US" sz="1600" dirty="0" smtClean="0"/>
              <a:t>this proposal</a:t>
            </a:r>
            <a:endParaRPr lang="en-US" sz="16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533400" y="914400"/>
            <a:ext cx="5173836" cy="476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600" kern="0" dirty="0" smtClean="0"/>
              <a:t>67 Intra modes are coded as one of the following:</a:t>
            </a:r>
          </a:p>
          <a:p>
            <a:pPr lvl="1"/>
            <a:r>
              <a:rPr lang="en-US" sz="1600" kern="0" dirty="0" smtClean="0"/>
              <a:t>MPM list (</a:t>
            </a:r>
            <a:r>
              <a:rPr lang="en-US" sz="1600" b="1" kern="0" dirty="0" smtClean="0"/>
              <a:t>Size: </a:t>
            </a:r>
            <a:r>
              <a:rPr lang="en-US" sz="1600" b="1" kern="0" dirty="0"/>
              <a:t>6</a:t>
            </a:r>
            <a:r>
              <a:rPr lang="en-US" sz="1600" kern="0" dirty="0" smtClean="0"/>
              <a:t>)</a:t>
            </a:r>
          </a:p>
          <a:p>
            <a:pPr lvl="2"/>
            <a:r>
              <a:rPr lang="en-US" sz="1600" kern="0" dirty="0" smtClean="0"/>
              <a:t>two </a:t>
            </a:r>
            <a:r>
              <a:rPr lang="en-US" sz="1600" b="1" kern="0" dirty="0" smtClean="0"/>
              <a:t>new neighbors</a:t>
            </a:r>
            <a:r>
              <a:rPr lang="en-US" sz="1600" kern="0" dirty="0" smtClean="0"/>
              <a:t> (A and L) used </a:t>
            </a:r>
          </a:p>
          <a:p>
            <a:pPr lvl="2"/>
            <a:r>
              <a:rPr lang="en-CA" sz="1600" dirty="0" smtClean="0"/>
              <a:t>{L, A, Planar</a:t>
            </a:r>
            <a:r>
              <a:rPr lang="en-CA" sz="1600" dirty="0"/>
              <a:t>, DC, </a:t>
            </a:r>
            <a:r>
              <a:rPr lang="en-CA" sz="1600" dirty="0" smtClean="0"/>
              <a:t>L </a:t>
            </a:r>
            <a:r>
              <a:rPr lang="en-CA" sz="1600" dirty="0"/>
              <a:t>- 1, </a:t>
            </a:r>
            <a:r>
              <a:rPr lang="en-CA" sz="1600" dirty="0" smtClean="0"/>
              <a:t>L </a:t>
            </a:r>
            <a:r>
              <a:rPr lang="en-CA" sz="1600" dirty="0"/>
              <a:t>+ 1, </a:t>
            </a:r>
            <a:r>
              <a:rPr lang="en-CA" sz="1600" dirty="0" smtClean="0"/>
              <a:t>A </a:t>
            </a:r>
            <a:r>
              <a:rPr lang="en-CA" sz="1600" dirty="0"/>
              <a:t>- 1, </a:t>
            </a:r>
            <a:r>
              <a:rPr lang="en-CA" sz="1600" dirty="0" smtClean="0"/>
              <a:t>A + </a:t>
            </a:r>
            <a:r>
              <a:rPr lang="en-CA" sz="1600" dirty="0"/>
              <a:t>1</a:t>
            </a:r>
            <a:r>
              <a:rPr lang="en-CA" sz="1600" dirty="0" smtClean="0"/>
              <a:t>}</a:t>
            </a:r>
            <a:endParaRPr lang="en-US" sz="1600" kern="0" dirty="0" smtClean="0"/>
          </a:p>
          <a:p>
            <a:pPr lvl="1"/>
            <a:r>
              <a:rPr lang="en-US" sz="1600" kern="0" dirty="0" smtClean="0"/>
              <a:t>Non-MPM list (</a:t>
            </a:r>
            <a:r>
              <a:rPr lang="en-US" sz="1600" b="1" kern="0" dirty="0" smtClean="0"/>
              <a:t>Size: 61</a:t>
            </a:r>
            <a:r>
              <a:rPr lang="en-US" sz="1600" kern="0" dirty="0" smtClean="0"/>
              <a:t>)</a:t>
            </a:r>
          </a:p>
          <a:p>
            <a:pPr lvl="2"/>
            <a:r>
              <a:rPr lang="en-US" sz="1600" kern="0" dirty="0" smtClean="0"/>
              <a:t>Truncated binary coding</a:t>
            </a:r>
          </a:p>
          <a:p>
            <a:pPr lvl="1"/>
            <a:endParaRPr lang="en-US" sz="1600" kern="0" dirty="0"/>
          </a:p>
          <a:p>
            <a:pPr lvl="1"/>
            <a:endParaRPr lang="en-US" sz="1600" b="1" kern="0" dirty="0">
              <a:solidFill>
                <a:srgbClr val="FF0000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395181" y="1024338"/>
            <a:ext cx="2008506" cy="1848484"/>
            <a:chOff x="0" y="0"/>
            <a:chExt cx="2008575" cy="1848585"/>
          </a:xfrm>
        </p:grpSpPr>
        <p:sp>
          <p:nvSpPr>
            <p:cNvPr id="14" name="Rectangle 13"/>
            <p:cNvSpPr/>
            <p:nvPr/>
          </p:nvSpPr>
          <p:spPr>
            <a:xfrm>
              <a:off x="418672" y="415201"/>
              <a:ext cx="1589903" cy="143338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0" y="1433384"/>
              <a:ext cx="418672" cy="4152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2000" kern="1200">
                  <a:solidFill>
                    <a:srgbClr val="000000"/>
                  </a:solidFill>
                  <a:effectLst/>
                  <a:latin typeface="Calibri Light" panose="020F0302020204030204" pitchFamily="34" charset="0"/>
                  <a:ea typeface="DengXian"/>
                  <a:cs typeface="Times New Roman" panose="02020603050405020304" pitchFamily="18" charset="0"/>
                </a:rPr>
                <a:t>L</a:t>
              </a:r>
              <a:endParaRPr lang="en-US" sz="1200">
                <a:effectLst/>
                <a:latin typeface="Times New Roman" panose="02020603050405020304" pitchFamily="18" charset="0"/>
                <a:ea typeface="DengXian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589903" y="0"/>
              <a:ext cx="418672" cy="4152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>
                  <a:solidFill>
                    <a:srgbClr val="000000"/>
                  </a:solidFill>
                  <a:effectLst/>
                  <a:ea typeface="DengXian"/>
                  <a:cs typeface="Times New Roman" panose="02020603050405020304" pitchFamily="18" charset="0"/>
                </a:rPr>
                <a:t>A</a:t>
              </a:r>
              <a:endParaRPr lang="en-US" sz="1200">
                <a:effectLst/>
                <a:latin typeface="Times New Roman" panose="02020603050405020304" pitchFamily="18" charset="0"/>
                <a:ea typeface="DengXian"/>
              </a:endParaRPr>
            </a:p>
          </p:txBody>
        </p:sp>
      </p:grp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9770871"/>
              </p:ext>
            </p:extLst>
          </p:nvPr>
        </p:nvGraphicFramePr>
        <p:xfrm>
          <a:off x="1371600" y="3673296"/>
          <a:ext cx="6439302" cy="21691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6434"/>
                <a:gridCol w="2146434"/>
                <a:gridCol w="2146434"/>
              </a:tblGrid>
              <a:tr h="24711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Intra prediction modes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MPM flag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Bin string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4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smtClean="0">
                          <a:solidFill>
                            <a:schemeClr val="tx1"/>
                          </a:solidFill>
                          <a:effectLst/>
                        </a:rPr>
                        <a:t>MPM </a:t>
                      </a: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</a:rPr>
                        <a:t>modes (6)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smtClean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1110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11110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11111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smtClean="0">
                          <a:solidFill>
                            <a:schemeClr val="tx1"/>
                          </a:solidFill>
                          <a:effectLst/>
                        </a:rPr>
                        <a:t>Non-MPM </a:t>
                      </a: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</a:rPr>
                        <a:t>modes </a:t>
                      </a:r>
                      <a:r>
                        <a:rPr lang="en-CA" sz="1400" b="1" dirty="0" smtClean="0">
                          <a:solidFill>
                            <a:schemeClr val="tx1"/>
                          </a:solidFill>
                          <a:effectLst/>
                        </a:rPr>
                        <a:t>(61)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Truncated binary code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970561" y="1721858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Current Coding </a:t>
            </a:r>
          </a:p>
          <a:p>
            <a:r>
              <a:rPr lang="en-US" dirty="0" smtClean="0"/>
              <a:t>Unit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06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/>
              <a:t>Proposed </a:t>
            </a:r>
            <a:r>
              <a:rPr lang="en-US" altLang="zh-CN" dirty="0" smtClean="0"/>
              <a:t>method: other features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4</a:t>
            </a:fld>
            <a:endParaRPr lang="en-GB" altLang="zh-CN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533400" y="914400"/>
            <a:ext cx="8305800" cy="476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600" kern="0" dirty="0" smtClean="0"/>
              <a:t>CABAC and MPM list </a:t>
            </a:r>
            <a:r>
              <a:rPr lang="en-US" sz="1600" b="1" kern="0" dirty="0" smtClean="0"/>
              <a:t>decoupled</a:t>
            </a:r>
            <a:r>
              <a:rPr lang="en-US" sz="1600" kern="0" dirty="0" smtClean="0"/>
              <a:t>, all bins by-pass coded</a:t>
            </a:r>
          </a:p>
          <a:p>
            <a:endParaRPr lang="en-US" sz="1600" kern="0" dirty="0" smtClean="0"/>
          </a:p>
          <a:p>
            <a:r>
              <a:rPr lang="en-US" sz="1600" kern="0" dirty="0" smtClean="0"/>
              <a:t>RD checks are </a:t>
            </a:r>
            <a:r>
              <a:rPr lang="en-US" sz="1600" b="1" kern="0" dirty="0" smtClean="0"/>
              <a:t>aligned with </a:t>
            </a:r>
            <a:r>
              <a:rPr lang="en-US" sz="1600" kern="0" dirty="0" smtClean="0"/>
              <a:t>VTM 2.0.1 </a:t>
            </a:r>
          </a:p>
          <a:p>
            <a:endParaRPr lang="en-US" sz="1600" kern="0" dirty="0" smtClean="0"/>
          </a:p>
          <a:p>
            <a:r>
              <a:rPr lang="en-US" sz="1600" kern="0" dirty="0" smtClean="0"/>
              <a:t>For the Above block, </a:t>
            </a:r>
            <a:r>
              <a:rPr lang="en-US" sz="1600" b="1" kern="0" dirty="0" smtClean="0"/>
              <a:t>line buffer restriction considered</a:t>
            </a:r>
            <a:r>
              <a:rPr lang="en-US" sz="1600" kern="0" dirty="0" smtClean="0"/>
              <a:t>.</a:t>
            </a:r>
          </a:p>
          <a:p>
            <a:pPr lvl="1"/>
            <a:r>
              <a:rPr lang="en-US" sz="1600" kern="0" dirty="0" smtClean="0"/>
              <a:t>if above block located in another CTU, then above block marked as unavailable</a:t>
            </a:r>
          </a:p>
          <a:p>
            <a:endParaRPr lang="en-US" sz="1600" kern="0" dirty="0" smtClean="0"/>
          </a:p>
          <a:p>
            <a:r>
              <a:rPr lang="en-US" sz="1600" kern="0" dirty="0" smtClean="0"/>
              <a:t>Checking complexity</a:t>
            </a:r>
          </a:p>
          <a:p>
            <a:pPr lvl="1"/>
            <a:r>
              <a:rPr lang="en-US" sz="1600" kern="0" dirty="0" smtClean="0"/>
              <a:t>MPM construction: #check </a:t>
            </a:r>
            <a:r>
              <a:rPr lang="en-US" sz="1600" b="1" kern="0" dirty="0"/>
              <a:t>9 compared </a:t>
            </a:r>
            <a:r>
              <a:rPr lang="en-US" sz="1600" b="1" kern="0" dirty="0" smtClean="0"/>
              <a:t>to 5</a:t>
            </a:r>
            <a:r>
              <a:rPr lang="en-US" sz="1600" kern="0" dirty="0" smtClean="0"/>
              <a:t> in VTM2.0.1</a:t>
            </a:r>
          </a:p>
          <a:p>
            <a:pPr lvl="1"/>
            <a:r>
              <a:rPr lang="en-US" sz="1600" kern="0" dirty="0" smtClean="0"/>
              <a:t>Non MPM: 1 more check for truncated binary decoding</a:t>
            </a:r>
          </a:p>
          <a:p>
            <a:pPr lvl="1"/>
            <a:r>
              <a:rPr lang="en-US" sz="1600" b="1" kern="0" dirty="0" smtClean="0"/>
              <a:t>No mask table </a:t>
            </a:r>
            <a:r>
              <a:rPr lang="en-US" sz="1600" kern="0" dirty="0" smtClean="0"/>
              <a:t>needed</a:t>
            </a:r>
          </a:p>
          <a:p>
            <a:pPr lvl="1"/>
            <a:endParaRPr lang="en-US" sz="1600" kern="0" dirty="0" smtClean="0"/>
          </a:p>
          <a:p>
            <a:endParaRPr lang="en-US" sz="1600" kern="0" dirty="0" smtClean="0"/>
          </a:p>
          <a:p>
            <a:pPr lvl="1"/>
            <a:endParaRPr lang="en-US" sz="1600" kern="0" dirty="0"/>
          </a:p>
          <a:p>
            <a:pPr lvl="1"/>
            <a:endParaRPr lang="en-US" sz="1600" b="1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26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00" y="120699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Experimental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5</a:t>
            </a:fld>
            <a:endParaRPr lang="en-GB" altLang="zh-CN"/>
          </a:p>
        </p:txBody>
      </p:sp>
      <p:sp>
        <p:nvSpPr>
          <p:cNvPr id="11" name="TextBox 10"/>
          <p:cNvSpPr txBox="1"/>
          <p:nvPr/>
        </p:nvSpPr>
        <p:spPr>
          <a:xfrm>
            <a:off x="1417639" y="5560663"/>
            <a:ext cx="5320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Simulations results w.r.t. to anchors VTM 2.0.1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84033"/>
              </p:ext>
            </p:extLst>
          </p:nvPr>
        </p:nvGraphicFramePr>
        <p:xfrm>
          <a:off x="762000" y="1027723"/>
          <a:ext cx="5127626" cy="1932170"/>
        </p:xfrm>
        <a:graphic>
          <a:graphicData uri="http://schemas.openxmlformats.org/drawingml/2006/table">
            <a:tbl>
              <a:tblPr/>
              <a:tblGrid>
                <a:gridCol w="1207366"/>
                <a:gridCol w="784052"/>
                <a:gridCol w="784052"/>
                <a:gridCol w="784052"/>
                <a:gridCol w="784052"/>
                <a:gridCol w="784052"/>
              </a:tblGrid>
              <a:tr h="193217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 Constraint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887551"/>
              </p:ext>
            </p:extLst>
          </p:nvPr>
        </p:nvGraphicFramePr>
        <p:xfrm>
          <a:off x="762000" y="3237472"/>
          <a:ext cx="5127626" cy="2068410"/>
        </p:xfrm>
        <a:graphic>
          <a:graphicData uri="http://schemas.openxmlformats.org/drawingml/2006/table">
            <a:tbl>
              <a:tblPr/>
              <a:tblGrid>
                <a:gridCol w="1207366"/>
                <a:gridCol w="784052"/>
                <a:gridCol w="784052"/>
                <a:gridCol w="784052"/>
                <a:gridCol w="784052"/>
                <a:gridCol w="784052"/>
              </a:tblGrid>
              <a:tr h="206841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 Constraint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457950" y="1295400"/>
            <a:ext cx="2000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AI </a:t>
            </a:r>
            <a:r>
              <a:rPr lang="en-US" dirty="0" smtClean="0">
                <a:sym typeface="Wingdings" panose="05000000000000000000" pitchFamily="2" charset="2"/>
              </a:rPr>
              <a:t> -0.31%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472237" y="3663434"/>
            <a:ext cx="2000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 </a:t>
            </a:r>
            <a:r>
              <a:rPr lang="en-US" dirty="0" smtClean="0">
                <a:sym typeface="Wingdings" panose="05000000000000000000" pitchFamily="2" charset="2"/>
              </a:rPr>
              <a:t> -0.12%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79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00" y="120699"/>
            <a:ext cx="6850062" cy="630238"/>
          </a:xfrm>
        </p:spPr>
        <p:txBody>
          <a:bodyPr/>
          <a:lstStyle/>
          <a:p>
            <a:r>
              <a:rPr lang="en-US" altLang="zh-CN" dirty="0"/>
              <a:t>Supplementary Results (w/o line buffer constraint along CTU boundary)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6</a:t>
            </a:fld>
            <a:endParaRPr lang="en-GB" altLang="zh-CN"/>
          </a:p>
        </p:txBody>
      </p:sp>
      <p:sp>
        <p:nvSpPr>
          <p:cNvPr id="11" name="TextBox 10"/>
          <p:cNvSpPr txBox="1"/>
          <p:nvPr/>
        </p:nvSpPr>
        <p:spPr>
          <a:xfrm>
            <a:off x="1417639" y="5560663"/>
            <a:ext cx="5320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Simulations results w.r.t. to anchors VTM 2.0.1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59194"/>
              </p:ext>
            </p:extLst>
          </p:nvPr>
        </p:nvGraphicFramePr>
        <p:xfrm>
          <a:off x="762000" y="1027723"/>
          <a:ext cx="5127626" cy="1932170"/>
        </p:xfrm>
        <a:graphic>
          <a:graphicData uri="http://schemas.openxmlformats.org/drawingml/2006/table">
            <a:tbl>
              <a:tblPr/>
              <a:tblGrid>
                <a:gridCol w="1207366"/>
                <a:gridCol w="784052"/>
                <a:gridCol w="784052"/>
                <a:gridCol w="784052"/>
                <a:gridCol w="784052"/>
                <a:gridCol w="784052"/>
              </a:tblGrid>
              <a:tr h="193217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 Constraint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off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32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829715"/>
              </p:ext>
            </p:extLst>
          </p:nvPr>
        </p:nvGraphicFramePr>
        <p:xfrm>
          <a:off x="762000" y="3237472"/>
          <a:ext cx="5127626" cy="2068410"/>
        </p:xfrm>
        <a:graphic>
          <a:graphicData uri="http://schemas.openxmlformats.org/drawingml/2006/table">
            <a:tbl>
              <a:tblPr/>
              <a:tblGrid>
                <a:gridCol w="1207366"/>
                <a:gridCol w="784052"/>
                <a:gridCol w="784052"/>
                <a:gridCol w="784052"/>
                <a:gridCol w="784052"/>
                <a:gridCol w="784052"/>
              </a:tblGrid>
              <a:tr h="206841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 Constraint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off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6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457950" y="1295400"/>
            <a:ext cx="2000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AI </a:t>
            </a:r>
            <a:r>
              <a:rPr lang="en-US" dirty="0" smtClean="0">
                <a:sym typeface="Wingdings" panose="05000000000000000000" pitchFamily="2" charset="2"/>
              </a:rPr>
              <a:t> -0.35%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472237" y="3663434"/>
            <a:ext cx="2000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 </a:t>
            </a:r>
            <a:r>
              <a:rPr lang="en-US" dirty="0" smtClean="0">
                <a:sym typeface="Wingdings" panose="05000000000000000000" pitchFamily="2" charset="2"/>
              </a:rPr>
              <a:t> -0.13%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97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1877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Summary &amp; 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55639"/>
            <a:ext cx="8496300" cy="5218113"/>
          </a:xfrm>
        </p:spPr>
        <p:txBody>
          <a:bodyPr/>
          <a:lstStyle/>
          <a:p>
            <a:r>
              <a:rPr lang="en-US" altLang="zh-CN" sz="2000" dirty="0" smtClean="0"/>
              <a:t>The following features </a:t>
            </a:r>
            <a:r>
              <a:rPr lang="en-US" altLang="zh-CN" sz="2000" dirty="0" smtClean="0"/>
              <a:t>are </a:t>
            </a:r>
            <a:r>
              <a:rPr lang="en-US" altLang="zh-CN" sz="2000" dirty="0" smtClean="0"/>
              <a:t>integrated in this proposal:</a:t>
            </a:r>
            <a:endParaRPr lang="en-US" altLang="zh-CN" sz="2000" dirty="0" smtClean="0"/>
          </a:p>
          <a:p>
            <a:pPr lvl="1"/>
            <a:r>
              <a:rPr lang="en-US" altLang="zh-CN" sz="1800" dirty="0" smtClean="0"/>
              <a:t>6-MPM list </a:t>
            </a:r>
            <a:r>
              <a:rPr lang="en-US" altLang="zh-CN" sz="1800" b="1" dirty="0"/>
              <a:t>with only Left and Above </a:t>
            </a:r>
            <a:r>
              <a:rPr lang="en-US" altLang="zh-CN" sz="1800" dirty="0"/>
              <a:t>neighbors</a:t>
            </a:r>
            <a:endParaRPr lang="en-US" altLang="zh-CN" sz="1800" dirty="0" smtClean="0"/>
          </a:p>
          <a:p>
            <a:pPr lvl="1"/>
            <a:r>
              <a:rPr lang="en-US" altLang="zh-CN" sz="1800" dirty="0"/>
              <a:t>Non-MPM modes </a:t>
            </a:r>
            <a:r>
              <a:rPr lang="en-US" altLang="zh-CN" sz="1800" b="1" dirty="0"/>
              <a:t>Truncated binary </a:t>
            </a:r>
            <a:r>
              <a:rPr lang="en-US" altLang="zh-CN" sz="1800" dirty="0"/>
              <a:t>coded</a:t>
            </a:r>
          </a:p>
          <a:p>
            <a:pPr lvl="1"/>
            <a:r>
              <a:rPr lang="en-US" altLang="zh-CN" sz="1800" dirty="0"/>
              <a:t>CABAC and MPM </a:t>
            </a:r>
            <a:r>
              <a:rPr lang="en-US" altLang="zh-CN" sz="1800" b="1" dirty="0"/>
              <a:t>decoupled</a:t>
            </a:r>
          </a:p>
          <a:p>
            <a:pPr lvl="1"/>
            <a:r>
              <a:rPr lang="en-US" altLang="zh-CN" sz="1800" dirty="0"/>
              <a:t>RD #check</a:t>
            </a:r>
            <a:r>
              <a:rPr lang="en-US" altLang="zh-CN" sz="1800" b="1" dirty="0"/>
              <a:t> aligned </a:t>
            </a:r>
            <a:r>
              <a:rPr lang="en-US" altLang="zh-CN" sz="1800" dirty="0"/>
              <a:t>with VTM 2.0.1</a:t>
            </a:r>
          </a:p>
          <a:p>
            <a:pPr lvl="1"/>
            <a:r>
              <a:rPr lang="en-US" altLang="zh-CN" sz="1800" b="1" dirty="0"/>
              <a:t>Line buffer constrain</a:t>
            </a:r>
            <a:r>
              <a:rPr lang="en-US" altLang="zh-CN" sz="1800" dirty="0"/>
              <a:t> considered for CUs along CTU </a:t>
            </a:r>
          </a:p>
          <a:p>
            <a:pPr lvl="1"/>
            <a:r>
              <a:rPr lang="en-US" altLang="zh-CN" sz="1800" dirty="0"/>
              <a:t>Limited #checks: </a:t>
            </a:r>
            <a:r>
              <a:rPr lang="en-US" altLang="zh-CN" sz="1800" dirty="0" smtClean="0"/>
              <a:t>4 </a:t>
            </a:r>
            <a:r>
              <a:rPr lang="en-US" altLang="zh-CN" sz="1800" dirty="0"/>
              <a:t>more in MPM and 1 more in non-MPM w/o mask table</a:t>
            </a:r>
            <a:endParaRPr lang="en-US" altLang="zh-CN" sz="1800" dirty="0" smtClean="0"/>
          </a:p>
          <a:p>
            <a:pPr marL="671513" lvl="2" indent="0">
              <a:buNone/>
            </a:pPr>
            <a:r>
              <a:rPr lang="en-US" altLang="zh-CN" sz="1800" dirty="0" smtClean="0"/>
              <a:t>	</a:t>
            </a:r>
          </a:p>
          <a:p>
            <a:r>
              <a:rPr lang="en-US" altLang="zh-CN" sz="1800" dirty="0"/>
              <a:t>-0.31% coding gain without increasing encoding/decoding time  </a:t>
            </a:r>
          </a:p>
          <a:p>
            <a:endParaRPr lang="en-US" altLang="zh-CN" sz="1800" dirty="0" smtClean="0">
              <a:solidFill>
                <a:srgbClr val="C00000"/>
              </a:solidFill>
            </a:endParaRPr>
          </a:p>
          <a:p>
            <a:r>
              <a:rPr lang="en-US" altLang="zh-CN" sz="1800" dirty="0" smtClean="0">
                <a:solidFill>
                  <a:srgbClr val="C00000"/>
                </a:solidFill>
              </a:rPr>
              <a:t>We suggest to adopt the proposed changes for Intra mode signaling</a:t>
            </a:r>
          </a:p>
          <a:p>
            <a:endParaRPr lang="en-US" altLang="zh-CN" sz="1500" dirty="0" smtClean="0"/>
          </a:p>
          <a:p>
            <a:endParaRPr lang="zh-CN" altLang="en-US" sz="17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7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75422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>
                <a:solidFill>
                  <a:schemeClr val="bg1"/>
                </a:solidFill>
                <a:latin typeface="FrutigerNext LT Medium" pitchFamily="34" charset="0"/>
                <a:ea typeface="ＭＳ Ｐゴシック" panose="020B0600070205080204" pitchFamily="34" charset="-128"/>
              </a:rPr>
              <a:t>Thank You</a:t>
            </a:r>
            <a:endParaRPr lang="en-US" altLang="zh-CN" sz="4000">
              <a:latin typeface="FrutigerNext LT Medium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solidFill>
                  <a:schemeClr val="bg1"/>
                </a:solidFill>
                <a:latin typeface="FrutigerNext LT Regular" pitchFamily="34" charset="0"/>
                <a:ea typeface="ＭＳ Ｐゴシック" panose="020B0600070205080204" pitchFamily="34" charset="-128"/>
              </a:rPr>
              <a:t>www.huawei.com</a:t>
            </a:r>
            <a:endParaRPr lang="en-US" altLang="zh-CN" sz="4000">
              <a:latin typeface="FrutigerNext LT Regular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827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192945</TotalTime>
  <Words>950</Words>
  <Application>Microsoft Office PowerPoint</Application>
  <PresentationFormat>On-screen Show (4:3)</PresentationFormat>
  <Paragraphs>322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5" baseType="lpstr">
      <vt:lpstr>MS PGothic</vt:lpstr>
      <vt:lpstr>MS PGothic</vt:lpstr>
      <vt:lpstr>宋体</vt:lpstr>
      <vt:lpstr>Arial</vt:lpstr>
      <vt:lpstr>Calibri</vt:lpstr>
      <vt:lpstr>Calibri Light</vt:lpstr>
      <vt:lpstr>DengXian</vt:lpstr>
      <vt:lpstr>FrutigerNext LT Bold</vt:lpstr>
      <vt:lpstr>FrutigerNext LT Medium</vt:lpstr>
      <vt:lpstr>FrutigerNext LT Regular</vt:lpstr>
      <vt:lpstr>SimHei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CE3: Intra mode coding with 6 modes in MPM list and Non-MPM modes coded with truncated binarization  (Test 6.3.1)</vt:lpstr>
      <vt:lpstr>Prior art: Intra mode signaling in VTM 2.0.1</vt:lpstr>
      <vt:lpstr>Proposed method</vt:lpstr>
      <vt:lpstr>Proposed method: other features</vt:lpstr>
      <vt:lpstr>Experimental Results</vt:lpstr>
      <vt:lpstr>Supplementary Results (w/o line buffer constraint along CTU boundary)</vt:lpstr>
      <vt:lpstr>Summary &amp; Conclusion</vt:lpstr>
      <vt:lpstr>PowerPoint Presentation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Biao Wang</cp:lastModifiedBy>
  <cp:revision>9280</cp:revision>
  <dcterms:created xsi:type="dcterms:W3CDTF">2005-06-03T02:22:32Z</dcterms:created>
  <dcterms:modified xsi:type="dcterms:W3CDTF">2018-10-03T17:04:47Z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1531159379</vt:lpwstr>
  </property>
</Properties>
</file>