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4"/>
  </p:notesMasterIdLst>
  <p:handoutMasterIdLst>
    <p:handoutMasterId r:id="rId15"/>
  </p:handoutMasterIdLst>
  <p:sldIdLst>
    <p:sldId id="468" r:id="rId2"/>
    <p:sldId id="481" r:id="rId3"/>
    <p:sldId id="486" r:id="rId4"/>
    <p:sldId id="484" r:id="rId5"/>
    <p:sldId id="485" r:id="rId6"/>
    <p:sldId id="487" r:id="rId7"/>
    <p:sldId id="488" r:id="rId8"/>
    <p:sldId id="489" r:id="rId9"/>
    <p:sldId id="492" r:id="rId10"/>
    <p:sldId id="490" r:id="rId11"/>
    <p:sldId id="491" r:id="rId12"/>
    <p:sldId id="415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7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1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  <p:cmAuthor id="2" name="Semih Esenlik" initials="SE" lastIdx="1" clrIdx="1">
    <p:extLst>
      <p:ext uri="{19B8F6BF-5375-455C-9EA6-DF929625EA0E}">
        <p15:presenceInfo xmlns:p15="http://schemas.microsoft.com/office/powerpoint/2012/main" userId="S-1-5-21-147214757-305610072-1517763936-454816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C00"/>
    <a:srgbClr val="FF33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54" autoAdjust="0"/>
    <p:restoredTop sz="46842" autoAdjust="0"/>
  </p:normalViewPr>
  <p:slideViewPr>
    <p:cSldViewPr>
      <p:cViewPr varScale="1">
        <p:scale>
          <a:sx n="74" d="100"/>
          <a:sy n="74" d="100"/>
        </p:scale>
        <p:origin x="1170" y="72"/>
      </p:cViewPr>
      <p:guideLst>
        <p:guide orient="horz" pos="197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-6957"/>
    </p:cViewPr>
  </p:sorterViewPr>
  <p:notesViewPr>
    <p:cSldViewPr>
      <p:cViewPr varScale="1">
        <p:scale>
          <a:sx n="95" d="100"/>
          <a:sy n="95" d="100"/>
        </p:scale>
        <p:origin x="3411" y="39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1AFA03BE-6528-41EE-A926-77D04F0AF616}" type="datetime1">
              <a:rPr lang="zh-CN" altLang="en-US"/>
              <a:pPr>
                <a:defRPr/>
              </a:pPr>
              <a:t>2018/10/3</a:t>
            </a:fld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1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AFD6DDF-2D3F-4CEF-85F9-41F45BC176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3855386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fld id="{A675974A-76AB-4694-9F06-A9F95DFC48D9}" type="datetime1">
              <a:rPr lang="zh-CN" altLang="en-US"/>
              <a:pPr>
                <a:defRPr/>
              </a:pPr>
              <a:t>2018/10/3</a:t>
            </a:fld>
            <a:endParaRPr lang="en-US" altLang="zh-CN"/>
          </a:p>
        </p:txBody>
      </p:sp>
      <p:sp>
        <p:nvSpPr>
          <p:cNvPr id="235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FB86FF6-B894-4825-BA79-73D4996A0C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55021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3B6318EA-0E3C-49B0-BA9E-EB6008FA6CB5}" type="slidenum">
              <a:rPr lang="en-US" altLang="zh-CN" sz="1200"/>
              <a:pPr eaLnBrk="1" hangingPunct="1"/>
              <a:t>1</a:t>
            </a:fld>
            <a:endParaRPr lang="en-US" altLang="zh-CN" sz="1200"/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altLang="en-US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483226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2018/10/3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12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02201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>
                <a:latin typeface="Arial" charset="0"/>
                <a:ea typeface="宋体" charset="-122"/>
              </a:rPr>
              <a:t>www.huawei.com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7489775" y="99953"/>
            <a:ext cx="169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043982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EB587B5-22D9-457F-BC77-D2EBDA1A806B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6040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6D3385B9-649B-45CF-97B1-84B733109EAC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5393195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32385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32385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B72C8B07-1ED6-4667-9C2C-782534512E4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0201996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908050"/>
            <a:ext cx="4171950" cy="25320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592513"/>
            <a:ext cx="4171950" cy="25336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F60023A-8580-4637-9A3F-EF019E8641B3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006767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>
              <a:latin typeface="Arial" charset="0"/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89775" y="99953"/>
            <a:ext cx="1762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JVET-L0216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56204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DB7EF04-CBC1-42F7-A00F-72E49E7BF84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90046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76D241C3-96FB-4872-845A-FD5C6F6F4210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888865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888A6461-6B02-4809-A240-8F9AFAA1F0C7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7394247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535A772F-E7C3-43EC-9687-9CEBC77E9AB9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1249203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4DD137D-C6C3-45B0-9A38-843436E8C6B6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670776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1AEA64BA-DC0B-44A7-BECB-035A88E7D12E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3263607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DB69A5DE-61AD-46B0-BC83-4791774DCF6A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6704946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F6FF5550-6C0B-445D-9D13-21465A378E08}" type="slidenum">
              <a:rPr lang="de-DE" altLang="zh-CN"/>
              <a:pPr/>
              <a:t>‹#›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8598649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3076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latin typeface="Arial" charset="0"/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anose="020B0600070205080204" pitchFamily="34" charset="-128"/>
              </a:defRPr>
            </a:lvl1pPr>
          </a:lstStyle>
          <a:p>
            <a:endParaRPr lang="de-DE" altLang="zh-CN"/>
          </a:p>
          <a:p>
            <a:r>
              <a:rPr lang="de-DE" altLang="zh-CN"/>
              <a:t>Page </a:t>
            </a:r>
            <a:fld id="{0D98557D-4879-4A82-8DEC-5A67521229CD}" type="slidenum">
              <a:rPr lang="de-DE" altLang="zh-CN"/>
              <a:pPr/>
              <a:t>‹#›</a:t>
            </a:fld>
            <a:endParaRPr lang="en-GB" altLang="zh-CN"/>
          </a:p>
        </p:txBody>
      </p:sp>
      <p:pic>
        <p:nvPicPr>
          <p:cNvPr id="3079" name="Picture 7" descr="8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 userDrawn="1"/>
        </p:nvSpPr>
        <p:spPr>
          <a:xfrm>
            <a:off x="7489775" y="99953"/>
            <a:ext cx="1690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JVET-L0216</a:t>
            </a:r>
            <a:endParaRPr lang="zh-CN" altLang="en-US" dirty="0"/>
          </a:p>
        </p:txBody>
      </p:sp>
      <p:pic>
        <p:nvPicPr>
          <p:cNvPr id="10" name="Picture 4" descr="7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6" y="6215856"/>
            <a:ext cx="4283969" cy="636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8" r:id="rId1"/>
    <p:sldLayoutId id="2147484226" r:id="rId2"/>
    <p:sldLayoutId id="2147484227" r:id="rId3"/>
    <p:sldLayoutId id="2147484228" r:id="rId4"/>
    <p:sldLayoutId id="2147484229" r:id="rId5"/>
    <p:sldLayoutId id="2147484230" r:id="rId6"/>
    <p:sldLayoutId id="2147484231" r:id="rId7"/>
    <p:sldLayoutId id="2147484232" r:id="rId8"/>
    <p:sldLayoutId id="2147484233" r:id="rId9"/>
    <p:sldLayoutId id="2147484234" r:id="rId10"/>
    <p:sldLayoutId id="2147484235" r:id="rId11"/>
    <p:sldLayoutId id="2147484236" r:id="rId12"/>
    <p:sldLayoutId id="2147484237" r:id="rId13"/>
    <p:sldLayoutId id="2147484239" r:id="rId14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charset="-122"/>
        </a:defRPr>
      </a:lvl9pPr>
    </p:titleStyle>
    <p:bodyStyle>
      <a:lvl1pPr marL="252413" indent="-252413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Wingdings" panose="05000000000000000000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fontAlgn="base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23888" y="1295400"/>
            <a:ext cx="5776912" cy="1962150"/>
          </a:xfrm>
        </p:spPr>
        <p:txBody>
          <a:bodyPr/>
          <a:lstStyle/>
          <a:p>
            <a:pPr eaLnBrk="1" hangingPunct="1"/>
            <a:r>
              <a:rPr lang="en-CA" altLang="zh-CN" sz="3200" dirty="0" smtClean="0"/>
              <a:t>Non-CE4: Parallel Merge for VTM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2996952"/>
            <a:ext cx="5246688" cy="1575048"/>
          </a:xfrm>
        </p:spPr>
        <p:txBody>
          <a:bodyPr anchor="b"/>
          <a:lstStyle/>
          <a:p>
            <a:pPr algn="r"/>
            <a:r>
              <a:rPr lang="en-CA" altLang="zh-CN" sz="1800" dirty="0"/>
              <a:t>Semih </a:t>
            </a:r>
            <a:r>
              <a:rPr lang="en-CA" altLang="zh-CN" sz="1800" dirty="0" smtClean="0"/>
              <a:t>Esenlik, Han Gao, Biao Wang, Anand </a:t>
            </a:r>
            <a:r>
              <a:rPr lang="en-CA" altLang="zh-CN" sz="1800" dirty="0"/>
              <a:t>Meher </a:t>
            </a:r>
            <a:r>
              <a:rPr lang="en-CA" altLang="zh-CN" sz="1800" dirty="0" smtClean="0"/>
              <a:t>Kotra, Jianle Chen</a:t>
            </a:r>
            <a:endParaRPr lang="zh-CN" altLang="zh-CN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MER size is 8x8 and 16x16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10</a:t>
            </a:fld>
            <a:endParaRPr lang="en-GB" altLang="zh-CN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7687730"/>
              </p:ext>
            </p:extLst>
          </p:nvPr>
        </p:nvGraphicFramePr>
        <p:xfrm>
          <a:off x="107504" y="1628800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Random Access Main 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Low delay B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287375" y="5373216"/>
            <a:ext cx="427342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Table 1: Proposal with 8x8 MER</a:t>
            </a:r>
            <a:endParaRPr kumimoji="0" lang="en-CA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240735"/>
              </p:ext>
            </p:extLst>
          </p:nvPr>
        </p:nvGraphicFramePr>
        <p:xfrm>
          <a:off x="4629596" y="1641574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Random Access Main 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Low delay B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0.81%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-0.10%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1.37%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4849875" y="5382987"/>
            <a:ext cx="427342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Table 2: Proposal with 16x16 MER</a:t>
            </a:r>
            <a:endParaRPr kumimoji="0" lang="en-CA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9597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4071901"/>
              </p:ext>
            </p:extLst>
          </p:nvPr>
        </p:nvGraphicFramePr>
        <p:xfrm>
          <a:off x="72008" y="1700808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Random Access Main 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1.28%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2.22%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1.54%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1.57%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Low delay B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1.64%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11</a:t>
            </a:fld>
            <a:endParaRPr lang="en-GB" altLang="zh-CN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6352630"/>
              </p:ext>
            </p:extLst>
          </p:nvPr>
        </p:nvGraphicFramePr>
        <p:xfrm>
          <a:off x="4629596" y="1700808"/>
          <a:ext cx="4406900" cy="3724275"/>
        </p:xfrm>
        <a:graphic>
          <a:graphicData uri="http://schemas.openxmlformats.org/drawingml/2006/table">
            <a:tbl>
              <a:tblPr firstRow="1" firstCol="1" bandRow="1"/>
              <a:tblGrid>
                <a:gridCol w="1041400"/>
                <a:gridCol w="673100"/>
                <a:gridCol w="673100"/>
                <a:gridCol w="673100"/>
                <a:gridCol w="673100"/>
                <a:gridCol w="673100"/>
              </a:tblGrid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Random Access Main 10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1.44%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2.96%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3.18%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2.31%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2.35%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2.33%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#VALUE!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Low delay B Main10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 VTM2.0.1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U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V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EncT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DecT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A1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A2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 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B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2.16%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C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2.66%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2.46%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2.99%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E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0.56%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Overall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1.98%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D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2.78%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Class F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2.63%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effectLst/>
                          <a:latin typeface="Arial" panose="020B0604020202020204" pitchFamily="34" charset="0"/>
                          <a:ea typeface="DengXian"/>
                        </a:rPr>
                        <a:t>3.38%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DengXian"/>
                        </a:rPr>
                        <a:t>109%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>
            <a:lvl1pPr marL="252413" indent="-252413" algn="l" defTabSz="671513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6100" indent="-209550" algn="l" defTabSz="671513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  <a:ea typeface="+mn-ea"/>
              </a:defRPr>
            </a:lvl2pPr>
            <a:lvl3pPr marL="839788" indent="-168275" algn="l" defTabSz="671513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•"/>
              <a:defRPr sz="1900">
                <a:solidFill>
                  <a:schemeClr val="tx1"/>
                </a:solidFill>
                <a:latin typeface="+mn-lt"/>
                <a:ea typeface="+mn-ea"/>
              </a:defRPr>
            </a:lvl3pPr>
            <a:lvl4pPr marL="1174750" indent="-168275" algn="l" defTabSz="671513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–"/>
              <a:defRPr sz="1900">
                <a:solidFill>
                  <a:schemeClr val="tx1"/>
                </a:solidFill>
                <a:latin typeface="+mn-lt"/>
                <a:ea typeface="+mn-ea"/>
              </a:defRPr>
            </a:lvl4pPr>
            <a:lvl5pPr marL="1509713" indent="-166688" algn="l" defTabSz="671513" rtl="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+mn-lt"/>
                <a:ea typeface="+mn-ea"/>
              </a:defRPr>
            </a:lvl5pPr>
            <a:lvl6pPr marL="1966913" indent="-166688" algn="l" defTabSz="67151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+mn-lt"/>
                <a:ea typeface="+mn-ea"/>
              </a:defRPr>
            </a:lvl6pPr>
            <a:lvl7pPr marL="2424113" indent="-166688" algn="l" defTabSz="67151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+mn-lt"/>
                <a:ea typeface="+mn-ea"/>
              </a:defRPr>
            </a:lvl7pPr>
            <a:lvl8pPr marL="2881313" indent="-166688" algn="l" defTabSz="67151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+mn-lt"/>
                <a:ea typeface="+mn-ea"/>
              </a:defRPr>
            </a:lvl8pPr>
            <a:lvl9pPr marL="3338513" indent="-166688" algn="l" defTabSz="671513" rtl="0" fontAlgn="base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When MER size is 32x32 and 64x64</a:t>
            </a:r>
            <a:endParaRPr lang="en-US" kern="0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2300" y="115888"/>
            <a:ext cx="8064500" cy="633412"/>
          </a:xfrm>
        </p:spPr>
        <p:txBody>
          <a:bodyPr/>
          <a:lstStyle/>
          <a:p>
            <a:r>
              <a:rPr lang="en-US" dirty="0" smtClean="0"/>
              <a:t>Simulation results</a:t>
            </a:r>
            <a:endParaRPr lang="en-US" dirty="0"/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287375" y="5461875"/>
            <a:ext cx="427342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Table 3: Proposal with 32x32 MER</a:t>
            </a:r>
            <a:endParaRPr kumimoji="0" lang="en-CA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4849875" y="5471646"/>
            <a:ext cx="4273426" cy="261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Table </a:t>
            </a:r>
            <a:r>
              <a:rPr lang="en-CA" altLang="zh-CN" sz="1100" dirty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4</a:t>
            </a: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: Proposal with </a:t>
            </a:r>
            <a:r>
              <a:rPr lang="en-CA" altLang="zh-CN" sz="1100" dirty="0" smtClean="0"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64</a:t>
            </a:r>
            <a:r>
              <a:rPr kumimoji="0" lang="en-CA" altLang="zh-CN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DengXian" charset="-122"/>
                <a:cs typeface="Times New Roman" panose="02020603050405020304" pitchFamily="18" charset="0"/>
              </a:rPr>
              <a:t>x64 MER</a:t>
            </a:r>
            <a:endParaRPr kumimoji="0" lang="en-CA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864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Parallel Merge in HEVC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endParaRPr lang="en-US" altLang="zh-CN" sz="1100" dirty="0">
              <a:cs typeface="+mn-cs"/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0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en-US" altLang="zh-CN" sz="1050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0" indent="0">
              <a:buNone/>
            </a:pPr>
            <a:r>
              <a:rPr lang="en-US" altLang="zh-CN" sz="1000" b="0" i="1" dirty="0" smtClean="0"/>
              <a:t>Reference: High </a:t>
            </a:r>
            <a:r>
              <a:rPr lang="en-US" altLang="zh-CN" sz="1000" b="0" i="1" dirty="0" err="1" smtClean="0"/>
              <a:t>Efficiency</a:t>
            </a:r>
            <a:r>
              <a:rPr lang="en-US" altLang="zh-CN" sz="1000" b="0" i="1" dirty="0" smtClean="0"/>
              <a:t> Video Coding (HEVC), </a:t>
            </a:r>
            <a:r>
              <a:rPr lang="en-US" sz="1000" b="0" i="1" dirty="0" smtClean="0"/>
              <a:t>Algorithms and Architectures, Vivienne Sze, </a:t>
            </a:r>
            <a:r>
              <a:rPr lang="en-US" sz="1000" b="0" i="1" dirty="0" err="1" smtClean="0"/>
              <a:t>Madhukar</a:t>
            </a:r>
            <a:r>
              <a:rPr lang="en-US" sz="1000" b="0" i="1" dirty="0" smtClean="0"/>
              <a:t> </a:t>
            </a:r>
            <a:r>
              <a:rPr lang="en-US" sz="1000" b="0" i="1" dirty="0" err="1" smtClean="0"/>
              <a:t>Budagavi</a:t>
            </a:r>
            <a:r>
              <a:rPr lang="en-US" sz="1000" b="0" i="1" dirty="0" smtClean="0"/>
              <a:t>, Gary J. Sullivan</a:t>
            </a:r>
            <a:endParaRPr lang="en-US" altLang="zh-CN" sz="1000" b="0" i="1" dirty="0"/>
          </a:p>
          <a:p>
            <a:pPr marL="293687" lvl="1" indent="0">
              <a:buNone/>
            </a:pPr>
            <a:endParaRPr lang="en-US" altLang="zh-CN" sz="1050" dirty="0" smtClean="0"/>
          </a:p>
          <a:p>
            <a:pPr marL="293687" lvl="1" indent="0">
              <a:buNone/>
            </a:pPr>
            <a:endParaRPr lang="zh-CN" altLang="en-US" sz="105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dirty="0" smtClean="0"/>
          </a:p>
          <a:p>
            <a:r>
              <a:rPr lang="de-DE" altLang="zh-CN" dirty="0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827584" y="3781983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547664" y="2753287"/>
            <a:ext cx="546268" cy="5316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093931" y="2753286"/>
            <a:ext cx="1062991" cy="10286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</a:p>
        </p:txBody>
      </p:sp>
      <p:sp>
        <p:nvSpPr>
          <p:cNvPr id="9" name="Rectangle 8"/>
          <p:cNvSpPr/>
          <p:nvPr/>
        </p:nvSpPr>
        <p:spPr>
          <a:xfrm>
            <a:off x="1039172" y="2753286"/>
            <a:ext cx="508491" cy="531699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39173" y="3294155"/>
            <a:ext cx="517056" cy="48782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47663" y="3294156"/>
            <a:ext cx="545761" cy="48782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827584" y="2753283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 flipV="1">
            <a:off x="827584" y="4815471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039173" y="3781983"/>
            <a:ext cx="1048551" cy="10286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093930" y="3781983"/>
            <a:ext cx="1062991" cy="1028698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2093594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1030606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149787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2087724" y="2420888"/>
            <a:ext cx="106919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3275856" y="2753283"/>
            <a:ext cx="0" cy="1028699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3273243" y="3115708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32</a:t>
            </a:r>
            <a:endParaRPr lang="en-US" sz="1600" dirty="0"/>
          </a:p>
        </p:txBody>
      </p:sp>
      <p:sp>
        <p:nvSpPr>
          <p:cNvPr id="26" name="TextBox 25"/>
          <p:cNvSpPr txBox="1"/>
          <p:nvPr/>
        </p:nvSpPr>
        <p:spPr>
          <a:xfrm>
            <a:off x="2413296" y="2125264"/>
            <a:ext cx="5040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/>
              <a:t>32</a:t>
            </a:r>
            <a:endParaRPr lang="en-US" sz="1600" dirty="0"/>
          </a:p>
        </p:txBody>
      </p:sp>
      <p:sp>
        <p:nvSpPr>
          <p:cNvPr id="27" name="TextBox 26"/>
          <p:cNvSpPr txBox="1"/>
          <p:nvPr/>
        </p:nvSpPr>
        <p:spPr>
          <a:xfrm>
            <a:off x="4205643" y="3356992"/>
            <a:ext cx="447484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Merge Estimation Region with 32x32 size is shown.</a:t>
            </a:r>
          </a:p>
          <a:p>
            <a:endParaRPr lang="en-US" sz="1400" dirty="0"/>
          </a:p>
          <a:p>
            <a:r>
              <a:rPr lang="en-US" sz="1400" dirty="0" smtClean="0"/>
              <a:t>Merge estimation for blocks A, B, C and D can be done in parallel.</a:t>
            </a:r>
          </a:p>
          <a:p>
            <a:endParaRPr lang="en-US" sz="1400" dirty="0"/>
          </a:p>
          <a:p>
            <a:r>
              <a:rPr lang="en-US" sz="1400" b="1" dirty="0" smtClean="0"/>
              <a:t>For Block D </a:t>
            </a:r>
            <a:r>
              <a:rPr lang="en-US" sz="1400" dirty="0" smtClean="0">
                <a:sym typeface="Wingdings" panose="05000000000000000000" pitchFamily="2" charset="2"/>
              </a:rPr>
              <a:t> </a:t>
            </a:r>
            <a:r>
              <a:rPr lang="en-US" sz="1400" dirty="0" smtClean="0"/>
              <a:t>A, B and C are set unavailable for prediction during merge list construction.</a:t>
            </a:r>
            <a:endParaRPr lang="en-US" sz="1400" dirty="0"/>
          </a:p>
        </p:txBody>
      </p:sp>
      <p:cxnSp>
        <p:nvCxnSpPr>
          <p:cNvPr id="29" name="Curved Connector 28"/>
          <p:cNvCxnSpPr/>
          <p:nvPr/>
        </p:nvCxnSpPr>
        <p:spPr>
          <a:xfrm>
            <a:off x="1907704" y="3645024"/>
            <a:ext cx="2297939" cy="1026452"/>
          </a:xfrm>
          <a:prstGeom prst="curvedConnector3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2080" y="1196752"/>
            <a:ext cx="3127719" cy="1165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017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Status of Parallel Merge in VVC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1" indent="0">
              <a:buNone/>
            </a:pPr>
            <a:endParaRPr lang="en-US" altLang="zh-CN" sz="1600" dirty="0">
              <a:cs typeface="+mn-cs"/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en-US" altLang="zh-CN" sz="1200" dirty="0" smtClean="0">
              <a:sym typeface="Wingdings" panose="05000000000000000000" pitchFamily="2" charset="2"/>
            </a:endParaRPr>
          </a:p>
          <a:p>
            <a:pPr marL="293687" lvl="1" indent="0">
              <a:buNone/>
            </a:pPr>
            <a:endParaRPr lang="zh-CN" altLang="en-US" sz="14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dirty="0" smtClean="0"/>
          </a:p>
          <a:p>
            <a:r>
              <a:rPr lang="de-DE" altLang="zh-CN" dirty="0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 dirty="0"/>
          </a:p>
        </p:txBody>
      </p:sp>
      <p:sp>
        <p:nvSpPr>
          <p:cNvPr id="27" name="TextBox 26"/>
          <p:cNvSpPr txBox="1"/>
          <p:nvPr/>
        </p:nvSpPr>
        <p:spPr>
          <a:xfrm>
            <a:off x="467544" y="1772816"/>
            <a:ext cx="821925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Parallel merge estimation implementation in VTM2.0 is copied from HEVC.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Implementation in VTM: </a:t>
            </a:r>
            <a:r>
              <a:rPr lang="en-US" sz="1800" dirty="0"/>
              <a:t>If top-left coordinates of two </a:t>
            </a:r>
            <a:r>
              <a:rPr lang="en-US" sz="1800" b="1" dirty="0"/>
              <a:t>PUs</a:t>
            </a:r>
            <a:r>
              <a:rPr lang="en-US" sz="1800" dirty="0"/>
              <a:t> are in the same MER, MV prediction is disabled for merge.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Text not present in VVC draft text.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dirty="0" smtClean="0"/>
              <a:t>Problems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/>
              <a:t>Due to coding order parallel processing is not guaranteed.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800" dirty="0" smtClean="0"/>
              <a:t>ATMVP </a:t>
            </a:r>
            <a:r>
              <a:rPr lang="en-US" sz="1800" dirty="0"/>
              <a:t>blocks are not considered as whole </a:t>
            </a:r>
            <a:r>
              <a:rPr lang="en-US" sz="1800" dirty="0" smtClean="0"/>
              <a:t>CU.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77779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example 1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093931" y="2753285"/>
            <a:ext cx="0" cy="2057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595719" y="2753286"/>
            <a:ext cx="498212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640106" y="2753285"/>
            <a:ext cx="516815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2624" y="2753285"/>
            <a:ext cx="563094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41058" y="2695015"/>
            <a:ext cx="49913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Processing order A</a:t>
            </a:r>
            <a:r>
              <a:rPr lang="en-US" sz="1500" dirty="0">
                <a:sym typeface="Wingdings" panose="05000000000000000000" pitchFamily="2" charset="2"/>
              </a:rPr>
              <a:t>BCDEF</a:t>
            </a:r>
            <a:endParaRPr lang="en-US" sz="1500" dirty="0"/>
          </a:p>
          <a:p>
            <a:endParaRPr lang="en-US" sz="1500" dirty="0"/>
          </a:p>
          <a:p>
            <a:r>
              <a:rPr lang="en-US" sz="1500" dirty="0" smtClean="0"/>
              <a:t>Problem: Block </a:t>
            </a:r>
            <a:r>
              <a:rPr lang="en-CA" altLang="zh-CN" sz="1600" dirty="0" smtClean="0"/>
              <a:t>A </a:t>
            </a:r>
            <a:r>
              <a:rPr lang="en-CA" altLang="zh-CN" sz="1600" dirty="0"/>
              <a:t>should be marked either available or unavailable for both candidate </a:t>
            </a:r>
            <a:r>
              <a:rPr lang="en-CA" altLang="zh-CN" sz="1600" dirty="0" smtClean="0"/>
              <a:t>positions of B (left and left bottom)</a:t>
            </a:r>
          </a:p>
          <a:p>
            <a:endParaRPr lang="en-CA" sz="1600" dirty="0"/>
          </a:p>
          <a:p>
            <a:r>
              <a:rPr lang="en-CA" sz="1600" dirty="0" smtClean="0"/>
              <a:t>Question: should it be possible to process A and D in parallel?</a:t>
            </a:r>
            <a:endParaRPr lang="en-US" sz="1500" dirty="0"/>
          </a:p>
        </p:txBody>
      </p:sp>
      <p:sp>
        <p:nvSpPr>
          <p:cNvPr id="11" name="Rectangle 10"/>
          <p:cNvSpPr/>
          <p:nvPr/>
        </p:nvSpPr>
        <p:spPr>
          <a:xfrm>
            <a:off x="2640106" y="3781985"/>
            <a:ext cx="516815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093257" y="2753285"/>
            <a:ext cx="546848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</a:p>
        </p:txBody>
      </p:sp>
      <p:sp>
        <p:nvSpPr>
          <p:cNvPr id="17" name="Rectangle 16"/>
          <p:cNvSpPr/>
          <p:nvPr/>
        </p:nvSpPr>
        <p:spPr>
          <a:xfrm>
            <a:off x="1595718" y="3781986"/>
            <a:ext cx="1044387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2093594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V="1">
            <a:off x="827584" y="3789040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827584" y="2753283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827584" y="4815471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1030606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149787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5929313" y="6400800"/>
            <a:ext cx="1057275" cy="1101725"/>
          </a:xfrm>
        </p:spPr>
        <p:txBody>
          <a:bodyPr/>
          <a:lstStyle/>
          <a:p>
            <a:endParaRPr lang="de-DE" altLang="zh-CN" dirty="0" smtClean="0"/>
          </a:p>
          <a:p>
            <a:r>
              <a:rPr lang="de-DE" altLang="zh-CN" dirty="0" smtClean="0"/>
              <a:t>Page 4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27565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example 2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2093594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V="1">
            <a:off x="827584" y="3789039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1528483" y="2753286"/>
            <a:ext cx="565449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93931" y="2753285"/>
            <a:ext cx="1062991" cy="20573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1032624" y="2753286"/>
            <a:ext cx="495858" cy="10286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594176" y="2695015"/>
            <a:ext cx="4146176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/>
              <a:t>Processing order A</a:t>
            </a:r>
            <a:r>
              <a:rPr lang="en-US" sz="1500" dirty="0">
                <a:sym typeface="Wingdings" panose="05000000000000000000" pitchFamily="2" charset="2"/>
              </a:rPr>
              <a:t>BCD</a:t>
            </a:r>
            <a:r>
              <a:rPr lang="en-US" sz="1500" dirty="0" smtClean="0">
                <a:sym typeface="Wingdings" panose="05000000000000000000" pitchFamily="2" charset="2"/>
              </a:rPr>
              <a:t>E.</a:t>
            </a:r>
          </a:p>
          <a:p>
            <a:endParaRPr lang="en-US" sz="1500" dirty="0" smtClean="0"/>
          </a:p>
          <a:p>
            <a:r>
              <a:rPr lang="en-US" sz="1500" dirty="0" smtClean="0"/>
              <a:t>In </a:t>
            </a:r>
            <a:r>
              <a:rPr lang="en-US" sz="1500" dirty="0"/>
              <a:t>this example nothing can be processed in parallel. </a:t>
            </a:r>
          </a:p>
          <a:p>
            <a:endParaRPr lang="en-US" sz="1500" dirty="0"/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 smtClean="0"/>
              <a:t>Although A and C are in the same MER, they cannot be processed in parallel due to coding order, although merge candidate is set unavailable.</a:t>
            </a:r>
          </a:p>
          <a:p>
            <a:pPr marL="214313" indent="-214313">
              <a:buFont typeface="Arial" panose="020B0604020202020204" pitchFamily="34" charset="0"/>
              <a:buChar char="•"/>
            </a:pPr>
            <a:r>
              <a:rPr lang="en-US" sz="1500" dirty="0"/>
              <a:t>Same </a:t>
            </a:r>
            <a:r>
              <a:rPr lang="en-US" sz="1500" dirty="0" smtClean="0"/>
              <a:t>is true for B and D.</a:t>
            </a:r>
            <a:endParaRPr lang="en-US" sz="1500" dirty="0"/>
          </a:p>
          <a:p>
            <a:endParaRPr lang="en-US" sz="1500" dirty="0"/>
          </a:p>
        </p:txBody>
      </p:sp>
      <p:sp>
        <p:nvSpPr>
          <p:cNvPr id="16" name="Rectangle 15"/>
          <p:cNvSpPr/>
          <p:nvPr/>
        </p:nvSpPr>
        <p:spPr>
          <a:xfrm>
            <a:off x="1030606" y="3781984"/>
            <a:ext cx="498213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528482" y="3781984"/>
            <a:ext cx="565112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827584" y="2753283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V="1">
            <a:off x="827584" y="4815471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1030606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149787" y="2420888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Date Placeholder 3"/>
          <p:cNvSpPr>
            <a:spLocks noGrp="1"/>
          </p:cNvSpPr>
          <p:nvPr>
            <p:ph type="dt" sz="half" idx="10"/>
          </p:nvPr>
        </p:nvSpPr>
        <p:spPr>
          <a:xfrm>
            <a:off x="5929313" y="6400800"/>
            <a:ext cx="1057275" cy="1101725"/>
          </a:xfrm>
        </p:spPr>
        <p:txBody>
          <a:bodyPr/>
          <a:lstStyle/>
          <a:p>
            <a:endParaRPr lang="de-DE" altLang="zh-CN" dirty="0" smtClean="0"/>
          </a:p>
          <a:p>
            <a:r>
              <a:rPr lang="de-DE" altLang="zh-CN" dirty="0" smtClean="0"/>
              <a:t>Page 5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3525970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>
            <a:stCxn id="28" idx="0"/>
            <a:endCxn id="28" idx="2"/>
          </p:cNvCxnSpPr>
          <p:nvPr/>
        </p:nvCxnSpPr>
        <p:spPr>
          <a:xfrm>
            <a:off x="3846104" y="2941914"/>
            <a:ext cx="0" cy="1508732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3323910" y="3429000"/>
            <a:ext cx="1051691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323910" y="3933056"/>
            <a:ext cx="1051691" cy="0"/>
          </a:xfrm>
          <a:prstGeom prst="line">
            <a:avLst/>
          </a:prstGeom>
          <a:ln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 example 3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1403105"/>
            <a:ext cx="7992888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ATVMP CUs are composed of multiple PUs.</a:t>
            </a:r>
            <a:endParaRPr lang="en-US" sz="1500" dirty="0"/>
          </a:p>
          <a:p>
            <a:endParaRPr lang="en-US" sz="1500" dirty="0"/>
          </a:p>
        </p:txBody>
      </p:sp>
      <p:cxnSp>
        <p:nvCxnSpPr>
          <p:cNvPr id="22" name="Straight Connector 21"/>
          <p:cNvCxnSpPr/>
          <p:nvPr/>
        </p:nvCxnSpPr>
        <p:spPr>
          <a:xfrm>
            <a:off x="3846103" y="2907595"/>
            <a:ext cx="0" cy="2057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4873813" y="2907595"/>
            <a:ext cx="0" cy="2057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3059832" y="3429000"/>
            <a:ext cx="2016224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3059832" y="4450645"/>
            <a:ext cx="2016224" cy="4787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4375601" y="3421946"/>
            <a:ext cx="498212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</a:p>
        </p:txBody>
      </p:sp>
      <p:sp>
        <p:nvSpPr>
          <p:cNvPr id="28" name="Rectangle 27"/>
          <p:cNvSpPr/>
          <p:nvPr/>
        </p:nvSpPr>
        <p:spPr>
          <a:xfrm>
            <a:off x="3323910" y="2941914"/>
            <a:ext cx="1044387" cy="150873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ATMVP</a:t>
            </a:r>
            <a:endParaRPr lang="en-US" sz="15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11" name="Curved Connector 10"/>
          <p:cNvCxnSpPr>
            <a:endCxn id="39" idx="1"/>
          </p:cNvCxnSpPr>
          <p:nvPr/>
        </p:nvCxnSpPr>
        <p:spPr>
          <a:xfrm rot="16200000" flipV="1">
            <a:off x="3530298" y="2891355"/>
            <a:ext cx="1209389" cy="153936"/>
          </a:xfrm>
          <a:prstGeom prst="curvedConnector4">
            <a:avLst>
              <a:gd name="adj1" fmla="val 41093"/>
              <a:gd name="adj2" fmla="val 248503"/>
            </a:avLst>
          </a:prstGeom>
          <a:ln>
            <a:tailEnd type="triangle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4058024" y="2148184"/>
            <a:ext cx="288032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smtClean="0"/>
              <a:t>PU is in considered to be inside the MER, but CU is considered to be outside.</a:t>
            </a:r>
            <a:endParaRPr lang="en-US" sz="1100" dirty="0"/>
          </a:p>
        </p:txBody>
      </p:sp>
      <p:sp>
        <p:nvSpPr>
          <p:cNvPr id="16" name="Date Placeholder 3"/>
          <p:cNvSpPr>
            <a:spLocks noGrp="1"/>
          </p:cNvSpPr>
          <p:nvPr>
            <p:ph type="dt" sz="half" idx="10"/>
          </p:nvPr>
        </p:nvSpPr>
        <p:spPr>
          <a:xfrm>
            <a:off x="5929313" y="6400800"/>
            <a:ext cx="1057275" cy="1101725"/>
          </a:xfrm>
        </p:spPr>
        <p:txBody>
          <a:bodyPr/>
          <a:lstStyle/>
          <a:p>
            <a:endParaRPr lang="de-DE" altLang="zh-CN" dirty="0" smtClean="0"/>
          </a:p>
          <a:p>
            <a:r>
              <a:rPr lang="de-DE" altLang="zh-CN" dirty="0" smtClean="0"/>
              <a:t>Page 6</a:t>
            </a:r>
            <a:endParaRPr lang="en-GB" altLang="zh-CN" dirty="0"/>
          </a:p>
        </p:txBody>
      </p:sp>
    </p:spTree>
    <p:extLst>
      <p:ext uri="{BB962C8B-B14F-4D97-AF65-F5344CB8AC3E}">
        <p14:creationId xmlns:p14="http://schemas.microsoft.com/office/powerpoint/2010/main" val="2672512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sp>
        <p:nvSpPr>
          <p:cNvPr id="17" name="Rectangle 16"/>
          <p:cNvSpPr/>
          <p:nvPr/>
        </p:nvSpPr>
        <p:spPr>
          <a:xfrm>
            <a:off x="1972985" y="2992473"/>
            <a:ext cx="608879" cy="2133990"/>
          </a:xfrm>
          <a:prstGeom prst="rect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972986" y="2495559"/>
            <a:ext cx="3727825" cy="496915"/>
          </a:xfrm>
          <a:prstGeom prst="rect">
            <a:avLst/>
          </a:prstGeom>
          <a:solidFill>
            <a:srgbClr val="E7E6E6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1097280" y="2495559"/>
            <a:ext cx="3723650" cy="0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sp>
        <p:nvSpPr>
          <p:cNvPr id="20" name="Rectangle 19"/>
          <p:cNvSpPr/>
          <p:nvPr/>
        </p:nvSpPr>
        <p:spPr>
          <a:xfrm>
            <a:off x="2581865" y="3006519"/>
            <a:ext cx="652889" cy="553963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Current block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H="1">
            <a:off x="1972986" y="1123958"/>
            <a:ext cx="1" cy="3866447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cxnSp>
        <p:nvCxnSpPr>
          <p:cNvPr id="22" name="Straight Connector 21"/>
          <p:cNvCxnSpPr/>
          <p:nvPr/>
        </p:nvCxnSpPr>
        <p:spPr>
          <a:xfrm flipV="1">
            <a:off x="1008993" y="3864314"/>
            <a:ext cx="3798634" cy="2844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3370829" y="2138163"/>
            <a:ext cx="16080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solidFill>
                  <a:prstClr val="black"/>
                </a:solidFill>
                <a:latin typeface="Calibri" panose="020F0502020204030204"/>
                <a:ea typeface="+mn-ea"/>
              </a:rPr>
              <a:t>MER Grid</a:t>
            </a:r>
            <a:endParaRPr lang="en-US" sz="12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1273854" y="2495559"/>
            <a:ext cx="0" cy="1368756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25" name="TextBox 24"/>
          <p:cNvSpPr txBox="1"/>
          <p:nvPr/>
        </p:nvSpPr>
        <p:spPr>
          <a:xfrm>
            <a:off x="2341043" y="1035847"/>
            <a:ext cx="1191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err="1" smtClean="0">
                <a:solidFill>
                  <a:prstClr val="black"/>
                </a:solidFill>
                <a:latin typeface="Calibri" panose="020F0502020204030204"/>
                <a:ea typeface="+mn-ea"/>
              </a:rPr>
              <a:t>Mer_width</a:t>
            </a:r>
            <a:endParaRPr lang="en-US" sz="12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97943" y="3060600"/>
            <a:ext cx="119187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200" dirty="0" err="1" smtClean="0">
                <a:solidFill>
                  <a:prstClr val="black"/>
                </a:solidFill>
                <a:latin typeface="Calibri" panose="020F0502020204030204"/>
                <a:ea typeface="+mn-ea"/>
              </a:rPr>
              <a:t>Mer_heigth</a:t>
            </a:r>
            <a:endParaRPr lang="en-US" sz="1200" dirty="0">
              <a:solidFill>
                <a:prstClr val="black"/>
              </a:solidFill>
              <a:latin typeface="Calibri" panose="020F0502020204030204"/>
              <a:ea typeface="+mn-ea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3412645" y="1209566"/>
            <a:ext cx="24701" cy="3780839"/>
          </a:xfrm>
          <a:prstGeom prst="line">
            <a:avLst/>
          </a:prstGeom>
          <a:noFill/>
          <a:ln w="6350" cap="flat" cmpd="sng" algn="ctr">
            <a:solidFill>
              <a:sysClr val="windowText" lastClr="000000"/>
            </a:solidFill>
            <a:prstDash val="dash"/>
            <a:miter lim="800000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>
            <a:off x="1972986" y="1266322"/>
            <a:ext cx="1417321" cy="0"/>
          </a:xfrm>
          <a:prstGeom prst="straightConnector1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  <a:headEnd type="triangle"/>
            <a:tailEnd type="triangle"/>
          </a:ln>
          <a:effectLst/>
        </p:spPr>
      </p:cxnSp>
      <p:sp>
        <p:nvSpPr>
          <p:cNvPr id="29" name="Rectangle 28"/>
          <p:cNvSpPr/>
          <p:nvPr/>
        </p:nvSpPr>
        <p:spPr>
          <a:xfrm>
            <a:off x="1589816" y="1603873"/>
            <a:ext cx="992048" cy="1393079"/>
          </a:xfrm>
          <a:prstGeom prst="rect">
            <a:avLst/>
          </a:prstGeom>
          <a:noFill/>
          <a:ln w="12700" cap="flat" cmpd="sng" algn="ctr">
            <a:solidFill>
              <a:sysClr val="windowText" lastClr="000000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>
                <a:solidFill>
                  <a:prstClr val="black">
                    <a:lumMod val="65000"/>
                    <a:lumOff val="35000"/>
                  </a:prstClr>
                </a:solidFill>
                <a:latin typeface="Calibri" panose="020F0502020204030204"/>
              </a:rPr>
              <a:t>Neighbor block</a:t>
            </a:r>
            <a:endParaRPr lang="en-US" sz="1200" kern="0" dirty="0">
              <a:solidFill>
                <a:prstClr val="black">
                  <a:lumMod val="65000"/>
                  <a:lumOff val="35000"/>
                </a:prstClr>
              </a:solidFill>
              <a:latin typeface="Calibri" panose="020F0502020204030204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021522" y="1227351"/>
            <a:ext cx="5122478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Proposal:</a:t>
            </a:r>
          </a:p>
          <a:p>
            <a:r>
              <a:rPr lang="en-US" sz="1500" dirty="0" smtClean="0"/>
              <a:t>If bottom-right coordinate of a neighbor block is in Extended MER of current block, prediction between them are disabled for merge. </a:t>
            </a:r>
            <a:endParaRPr lang="en-US" sz="1500" dirty="0"/>
          </a:p>
          <a:p>
            <a:endParaRPr lang="en-US" sz="1500" dirty="0"/>
          </a:p>
        </p:txBody>
      </p:sp>
      <p:sp>
        <p:nvSpPr>
          <p:cNvPr id="31" name="TextBox 30"/>
          <p:cNvSpPr txBox="1"/>
          <p:nvPr/>
        </p:nvSpPr>
        <p:spPr>
          <a:xfrm>
            <a:off x="4329133" y="2599396"/>
            <a:ext cx="1460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 smtClean="0"/>
              <a:t>Extended MER of current block</a:t>
            </a:r>
            <a:endParaRPr lang="en-US" sz="1200" dirty="0"/>
          </a:p>
        </p:txBody>
      </p:sp>
      <p:sp>
        <p:nvSpPr>
          <p:cNvPr id="3" name="Rectangle 2"/>
          <p:cNvSpPr/>
          <p:nvPr/>
        </p:nvSpPr>
        <p:spPr>
          <a:xfrm>
            <a:off x="0" y="5281432"/>
            <a:ext cx="8964488" cy="918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b="1" dirty="0" smtClean="0">
                <a:latin typeface="Times New Roman" panose="02020603050405020304" pitchFamily="18" charset="0"/>
                <a:ea typeface="DengXian"/>
              </a:rPr>
              <a:t>Algorithm: 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The 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neighbor block is marked as unavailable for prediction 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if any of the conditions are satisfied; </a:t>
            </a:r>
            <a:endParaRPr lang="zh-CN" altLang="zh-CN" sz="1400" dirty="0">
              <a:latin typeface="Times New Roman" panose="02020603050405020304" pitchFamily="18" charset="0"/>
              <a:ea typeface="DengXian"/>
            </a:endParaRPr>
          </a:p>
          <a:p>
            <a:pPr marL="285750" indent="-285750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XN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 is equal to 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XC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N) AND (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YN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 smaller than or equal to 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YC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N)</a:t>
            </a:r>
            <a:endParaRPr lang="zh-CN" altLang="zh-CN" sz="1400" dirty="0">
              <a:latin typeface="Times New Roman" panose="02020603050405020304" pitchFamily="18" charset="0"/>
              <a:ea typeface="DengXian"/>
            </a:endParaRPr>
          </a:p>
          <a:p>
            <a:pPr marL="285750" indent="-285750" hangingPunct="0">
              <a:spcBef>
                <a:spcPts val="68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YN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 is equal to 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YC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N) AND (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XN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 smaller than or equal to </a:t>
            </a:r>
            <a:r>
              <a:rPr lang="en-CA" altLang="zh-CN" sz="1400" dirty="0" err="1">
                <a:latin typeface="Times New Roman" panose="02020603050405020304" pitchFamily="18" charset="0"/>
                <a:ea typeface="DengXian"/>
              </a:rPr>
              <a:t>XC</a:t>
            </a:r>
            <a:r>
              <a:rPr lang="en-CA" altLang="zh-CN" sz="1400" baseline="-25000" dirty="0" err="1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 &gt;&gt; N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)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3494266" y="3928423"/>
            <a:ext cx="5492559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/>
              </a:rPr>
              <a:t>XC</a:t>
            </a:r>
            <a:r>
              <a:rPr lang="en-CA" altLang="zh-CN" sz="1400" baseline="-25000" dirty="0" err="1" smtClean="0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 ,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/>
              </a:rPr>
              <a:t>YC</a:t>
            </a:r>
            <a:r>
              <a:rPr lang="en-CA" altLang="zh-CN" sz="1400" baseline="-25000" dirty="0" err="1" smtClean="0">
                <a:latin typeface="Times New Roman" panose="02020603050405020304" pitchFamily="18" charset="0"/>
                <a:ea typeface="DengXian"/>
              </a:rPr>
              <a:t>t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):top-left coordinate of current 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block </a:t>
            </a:r>
            <a:r>
              <a:rPr lang="en-CA" altLang="zh-CN" sz="1400" b="1" dirty="0" smtClean="0">
                <a:latin typeface="Times New Roman" panose="02020603050405020304" pitchFamily="18" charset="0"/>
                <a:ea typeface="DengXian"/>
              </a:rPr>
              <a:t>(CB)</a:t>
            </a:r>
            <a:endParaRPr lang="en-CA" altLang="zh-CN" sz="1400" b="1" dirty="0" smtClean="0">
              <a:latin typeface="Times New Roman" panose="02020603050405020304" pitchFamily="18" charset="0"/>
              <a:ea typeface="DengXian"/>
            </a:endParaRPr>
          </a:p>
          <a:p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(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/>
              </a:rPr>
              <a:t>XN</a:t>
            </a:r>
            <a:r>
              <a:rPr lang="en-CA" altLang="zh-CN" sz="1400" baseline="-25000" dirty="0" err="1" smtClean="0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 </a:t>
            </a:r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, </a:t>
            </a:r>
            <a:r>
              <a:rPr lang="en-CA" altLang="zh-CN" sz="1400" dirty="0" err="1" smtClean="0">
                <a:latin typeface="Times New Roman" panose="02020603050405020304" pitchFamily="18" charset="0"/>
                <a:ea typeface="DengXian"/>
              </a:rPr>
              <a:t>YN</a:t>
            </a:r>
            <a:r>
              <a:rPr lang="en-CA" altLang="zh-CN" sz="1400" baseline="-25000" dirty="0" err="1" smtClean="0">
                <a:latin typeface="Times New Roman" panose="02020603050405020304" pitchFamily="18" charset="0"/>
                <a:ea typeface="DengXian"/>
              </a:rPr>
              <a:t>b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): bottom-right coordinate of neighbor </a:t>
            </a:r>
            <a:r>
              <a:rPr lang="en-CA" altLang="zh-CN" sz="1400" dirty="0" smtClean="0">
                <a:latin typeface="Times New Roman" panose="02020603050405020304" pitchFamily="18" charset="0"/>
                <a:ea typeface="DengXian"/>
              </a:rPr>
              <a:t>block </a:t>
            </a:r>
            <a:r>
              <a:rPr lang="en-CA" altLang="zh-CN" sz="1400" b="1" dirty="0" smtClean="0">
                <a:latin typeface="Times New Roman" panose="02020603050405020304" pitchFamily="18" charset="0"/>
                <a:ea typeface="DengXian"/>
              </a:rPr>
              <a:t>(CB)</a:t>
            </a:r>
            <a:endParaRPr lang="en-CA" altLang="zh-CN" sz="1400" b="1" dirty="0" smtClean="0">
              <a:latin typeface="Times New Roman" panose="02020603050405020304" pitchFamily="18" charset="0"/>
              <a:ea typeface="DengXian"/>
            </a:endParaRPr>
          </a:p>
          <a:p>
            <a:r>
              <a:rPr lang="en-CA" altLang="zh-CN" sz="1400" dirty="0">
                <a:latin typeface="Times New Roman" panose="02020603050405020304" pitchFamily="18" charset="0"/>
                <a:ea typeface="DengXian"/>
              </a:rPr>
              <a:t>N defines the MER region</a:t>
            </a:r>
            <a:endParaRPr lang="zh-CN" altLang="zh-CN" sz="1400" dirty="0">
              <a:latin typeface="Times New Roman" panose="02020603050405020304" pitchFamily="18" charset="0"/>
              <a:ea typeface="DengXian"/>
            </a:endParaRPr>
          </a:p>
          <a:p>
            <a:endParaRPr lang="zh-CN" altLang="en-US" sz="1400" dirty="0"/>
          </a:p>
          <a:p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79418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 Solution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  <p:sp>
        <p:nvSpPr>
          <p:cNvPr id="30" name="TextBox 29"/>
          <p:cNvSpPr txBox="1"/>
          <p:nvPr/>
        </p:nvSpPr>
        <p:spPr>
          <a:xfrm>
            <a:off x="647082" y="5097401"/>
            <a:ext cx="7920880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 smtClean="0"/>
              <a:t>Proposal guarantees that if any part two blocks are in the same MER, they can be processed in parallel.</a:t>
            </a:r>
            <a:endParaRPr lang="en-US" sz="1500" dirty="0"/>
          </a:p>
          <a:p>
            <a:endParaRPr lang="en-US" sz="15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996891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730881" y="2448530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431780" y="1412777"/>
            <a:ext cx="565449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997228" y="1412776"/>
            <a:ext cx="1062991" cy="20573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</a:p>
        </p:txBody>
      </p:sp>
      <p:sp>
        <p:nvSpPr>
          <p:cNvPr id="17" name="Rectangle 16"/>
          <p:cNvSpPr/>
          <p:nvPr/>
        </p:nvSpPr>
        <p:spPr>
          <a:xfrm>
            <a:off x="935921" y="1412777"/>
            <a:ext cx="495858" cy="10286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33903" y="2441475"/>
            <a:ext cx="498213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</a:p>
        </p:txBody>
      </p:sp>
      <p:sp>
        <p:nvSpPr>
          <p:cNvPr id="20" name="Rectangle 19"/>
          <p:cNvSpPr/>
          <p:nvPr/>
        </p:nvSpPr>
        <p:spPr>
          <a:xfrm>
            <a:off x="1431779" y="2441475"/>
            <a:ext cx="565112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</a:p>
        </p:txBody>
      </p:sp>
      <p:cxnSp>
        <p:nvCxnSpPr>
          <p:cNvPr id="23" name="Straight Connector 22"/>
          <p:cNvCxnSpPr/>
          <p:nvPr/>
        </p:nvCxnSpPr>
        <p:spPr>
          <a:xfrm flipV="1">
            <a:off x="730881" y="1412774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730881" y="3474962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933903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3053084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414411" y="1412776"/>
            <a:ext cx="0" cy="205740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5916199" y="1412777"/>
            <a:ext cx="498212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</a:p>
        </p:txBody>
      </p:sp>
      <p:sp>
        <p:nvSpPr>
          <p:cNvPr id="31" name="Rectangle 30"/>
          <p:cNvSpPr/>
          <p:nvPr/>
        </p:nvSpPr>
        <p:spPr>
          <a:xfrm>
            <a:off x="6960586" y="1412776"/>
            <a:ext cx="516815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E</a:t>
            </a:r>
          </a:p>
        </p:txBody>
      </p:sp>
      <p:sp>
        <p:nvSpPr>
          <p:cNvPr id="33" name="Rectangle 32"/>
          <p:cNvSpPr/>
          <p:nvPr/>
        </p:nvSpPr>
        <p:spPr>
          <a:xfrm>
            <a:off x="5353104" y="1412776"/>
            <a:ext cx="563094" cy="20574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</a:t>
            </a:r>
          </a:p>
        </p:txBody>
      </p:sp>
      <p:sp>
        <p:nvSpPr>
          <p:cNvPr id="35" name="Rectangle 34"/>
          <p:cNvSpPr/>
          <p:nvPr/>
        </p:nvSpPr>
        <p:spPr>
          <a:xfrm>
            <a:off x="6960586" y="2441476"/>
            <a:ext cx="516815" cy="10287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F</a:t>
            </a:r>
          </a:p>
        </p:txBody>
      </p:sp>
      <p:sp>
        <p:nvSpPr>
          <p:cNvPr id="36" name="Rectangle 35"/>
          <p:cNvSpPr/>
          <p:nvPr/>
        </p:nvSpPr>
        <p:spPr>
          <a:xfrm>
            <a:off x="6413737" y="1412776"/>
            <a:ext cx="546848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C</a:t>
            </a:r>
          </a:p>
        </p:txBody>
      </p:sp>
      <p:sp>
        <p:nvSpPr>
          <p:cNvPr id="37" name="Rectangle 36"/>
          <p:cNvSpPr/>
          <p:nvPr/>
        </p:nvSpPr>
        <p:spPr>
          <a:xfrm>
            <a:off x="5916198" y="2441477"/>
            <a:ext cx="1044387" cy="10286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D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6414074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5148064" y="2448531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148064" y="1412774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148064" y="3474962"/>
            <a:ext cx="2520280" cy="1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351086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470267" y="1080379"/>
            <a:ext cx="0" cy="2736304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4981786" y="3992812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A&amp;B, A&amp;D, C&amp;E and D&amp;F can be processed in parallel</a:t>
            </a:r>
            <a:endParaRPr lang="zh-CN" altLang="en-US" sz="1400" dirty="0"/>
          </a:p>
        </p:txBody>
      </p:sp>
      <p:sp>
        <p:nvSpPr>
          <p:cNvPr id="32" name="TextBox 31"/>
          <p:cNvSpPr txBox="1"/>
          <p:nvPr/>
        </p:nvSpPr>
        <p:spPr>
          <a:xfrm>
            <a:off x="794733" y="3993577"/>
            <a:ext cx="29523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 smtClean="0"/>
              <a:t>A&amp;C and B&amp;D can be processed in parallel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0059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Proposed solution - details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altLang="zh-CN" i="1" dirty="0"/>
              <a:t>Application of the proposal to affine merge mode</a:t>
            </a:r>
            <a:endParaRPr lang="zh-CN" altLang="zh-CN" i="1" dirty="0"/>
          </a:p>
          <a:p>
            <a:pPr lvl="1"/>
            <a:r>
              <a:rPr lang="en-US" altLang="zh-CN" dirty="0"/>
              <a:t>The proposal is applied also to affine merge mode, which means that within a MER, coding blocks that are predicted by merge mode or affine merge </a:t>
            </a:r>
            <a:r>
              <a:rPr lang="en-US" altLang="zh-CN" dirty="0" smtClean="0"/>
              <a:t>mode </a:t>
            </a:r>
            <a:r>
              <a:rPr lang="en-US" altLang="zh-CN" dirty="0"/>
              <a:t>can </a:t>
            </a:r>
            <a:r>
              <a:rPr lang="en-US" altLang="zh-CN" dirty="0" smtClean="0"/>
              <a:t>be </a:t>
            </a:r>
            <a:r>
              <a:rPr lang="en-US" altLang="zh-CN" dirty="0"/>
              <a:t>estimated in parallel</a:t>
            </a:r>
            <a:r>
              <a:rPr lang="en-US" altLang="zh-CN" dirty="0" smtClean="0"/>
              <a:t>.</a:t>
            </a:r>
          </a:p>
          <a:p>
            <a:r>
              <a:rPr lang="en-CA" altLang="zh-CN" i="1" dirty="0"/>
              <a:t>Application of the proposal to neighbor blocks with sub-</a:t>
            </a:r>
            <a:r>
              <a:rPr lang="en-CA" altLang="zh-CN" i="1" dirty="0" err="1"/>
              <a:t>pu</a:t>
            </a:r>
            <a:r>
              <a:rPr lang="en-CA" altLang="zh-CN" i="1" dirty="0"/>
              <a:t> based inter prediction </a:t>
            </a:r>
            <a:endParaRPr lang="zh-CN" altLang="zh-CN" i="1" dirty="0"/>
          </a:p>
          <a:p>
            <a:pPr lvl="1"/>
            <a:r>
              <a:rPr lang="en-CA" altLang="zh-CN" dirty="0"/>
              <a:t>According to the proposal, if a neighbor block is predicted with affine or ATMVP, the bottom right coordinate of the coding block is used (instead of the sub-PUs that result from further partitioning of the CB) to check neighbor block availability. </a:t>
            </a:r>
            <a:endParaRPr lang="en-US" altLang="zh-CN" dirty="0" smtClean="0"/>
          </a:p>
          <a:p>
            <a:r>
              <a:rPr lang="en-US" altLang="zh-CN" dirty="0" smtClean="0"/>
              <a:t>Application </a:t>
            </a:r>
            <a:r>
              <a:rPr lang="en-US" altLang="zh-CN" dirty="0"/>
              <a:t>of the proposal to history based and long distance merge candidates</a:t>
            </a:r>
          </a:p>
          <a:p>
            <a:pPr lvl="1"/>
            <a:r>
              <a:rPr lang="en-US" altLang="zh-CN" dirty="0" smtClean="0"/>
              <a:t>The </a:t>
            </a:r>
            <a:r>
              <a:rPr lang="en-US" altLang="zh-CN" dirty="0"/>
              <a:t>bottom right coordinate </a:t>
            </a:r>
            <a:r>
              <a:rPr lang="en-US" altLang="zh-CN" dirty="0" smtClean="0"/>
              <a:t>of the </a:t>
            </a:r>
            <a:r>
              <a:rPr lang="en-US" altLang="zh-CN" dirty="0"/>
              <a:t>candidate in question </a:t>
            </a:r>
            <a:r>
              <a:rPr lang="en-US" altLang="zh-CN" dirty="0" smtClean="0"/>
              <a:t>can be used </a:t>
            </a:r>
            <a:r>
              <a:rPr lang="en-US" altLang="zh-CN" dirty="0"/>
              <a:t>in the proposed algorithm just like spatially adjacent candidates. </a:t>
            </a:r>
          </a:p>
          <a:p>
            <a:endParaRPr lang="zh-CN" altLang="zh-CN" dirty="0" smtClean="0"/>
          </a:p>
          <a:p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9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42517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31361</TotalTime>
  <Words>1507</Words>
  <Application>Microsoft Office PowerPoint</Application>
  <PresentationFormat>On-screen Show (4:3)</PresentationFormat>
  <Paragraphs>582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24" baseType="lpstr">
      <vt:lpstr>DengXian</vt:lpstr>
      <vt:lpstr>ＭＳ Ｐゴシック</vt:lpstr>
      <vt:lpstr>ＭＳ Ｐゴシック</vt:lpstr>
      <vt:lpstr>宋体</vt:lpstr>
      <vt:lpstr>Arial</vt:lpstr>
      <vt:lpstr>Calibri</vt:lpstr>
      <vt:lpstr>FrutigerNext LT Bold</vt:lpstr>
      <vt:lpstr>FrutigerNext LT Medium</vt:lpstr>
      <vt:lpstr>FrutigerNext LT Regular</vt:lpstr>
      <vt:lpstr>Times New Roman</vt:lpstr>
      <vt:lpstr>Wingdings</vt:lpstr>
      <vt:lpstr>自定义设计方案</vt:lpstr>
      <vt:lpstr>Non-CE4: Parallel Merge for VTM</vt:lpstr>
      <vt:lpstr>Parallel Merge in HEVC</vt:lpstr>
      <vt:lpstr>Status of Parallel Merge in VVC</vt:lpstr>
      <vt:lpstr>Problem example 1</vt:lpstr>
      <vt:lpstr>Problem example 2</vt:lpstr>
      <vt:lpstr>Problem example 3</vt:lpstr>
      <vt:lpstr>Proposed Solution</vt:lpstr>
      <vt:lpstr>Proposed Solution</vt:lpstr>
      <vt:lpstr>Proposed solution - details</vt:lpstr>
      <vt:lpstr>Simulation results</vt:lpstr>
      <vt:lpstr>Simulation results</vt:lpstr>
      <vt:lpstr>PowerPoint Presentation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Semih Esenlik</dc:creator>
  <cp:lastModifiedBy>Semih Esenlik</cp:lastModifiedBy>
  <cp:revision>1308</cp:revision>
  <dcterms:created xsi:type="dcterms:W3CDTF">2006-05-16T07:41:12Z</dcterms:created>
  <dcterms:modified xsi:type="dcterms:W3CDTF">2018-10-03T08:16:58Z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(3)zqbMUxWTKEi0hWeqoiDfwu+BxxjiZHb1HSXHJ25baXjT1oJ0t/EaWK1CmhIquZMR8K0sAi+n
NLO9FjJ5Xy8k9bWZELFydKonWs23i4l6RVrAFahtroL3RCSxnuAHX1oG6XqAioRV8G4vZfry
CFIfHcQRwhexL3svgGtXsaW3z+U7lUGvlqdDHEiUgL56RsE4EcfrmAMzRe8AC0JuhM9FXbcj
54b4KlNb498jVWUMr3</vt:lpwstr>
  </property>
  <property fmtid="{D5CDD505-2E9C-101B-9397-08002B2CF9AE}" pid="3" name="_2015_ms_pID_7253431">
    <vt:lpwstr>oA4+tkCgAmrhYSrZ8C8sDpC/FS1tZVFRrOHEVezB5rUktB6+bqb90B
EF1aU7vaovFuBeLZC7nGCKiarL7AmAgxOSCyBW5MgE5vjWBYx9GwjBamd8ZKL2tC88A4tA99
pRll8xow5LfiStrIbXy+e3Rvy2X59tHQEGIm4gKHUyyDevsJIond1e+qxo7c+BzwmB1OfusB
oS0sR03rD4P4JtKOhPMhHVbbHmE5BSFbHqwG</vt:lpwstr>
  </property>
  <property fmtid="{D5CDD505-2E9C-101B-9397-08002B2CF9AE}" pid="4" name="_2015_ms_pID_7253432">
    <vt:lpwstr>pA==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1538554350</vt:lpwstr>
  </property>
</Properties>
</file>