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689" r:id="rId2"/>
    <p:sldId id="2005" r:id="rId3"/>
    <p:sldId id="2062" r:id="rId4"/>
    <p:sldId id="2060" r:id="rId5"/>
    <p:sldId id="2067" r:id="rId6"/>
    <p:sldId id="2065" r:id="rId7"/>
    <p:sldId id="2063" r:id="rId8"/>
    <p:sldId id="2068" r:id="rId9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>
        <p:scale>
          <a:sx n="100" d="100"/>
          <a:sy n="100" d="100"/>
        </p:scale>
        <p:origin x="450" y="588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05/10/2018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10/5/2018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JVET-L0214</a:t>
            </a:r>
            <a:br>
              <a:rPr lang="en-US" sz="2000" b="1" dirty="0"/>
            </a:br>
            <a:r>
              <a:rPr lang="en-US" sz="2000" b="1" dirty="0"/>
              <a:t>CE 4 related: Motion Vector Pruning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803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October</a:t>
            </a:r>
            <a:r>
              <a:rPr lang="fr-FR" sz="900" dirty="0">
                <a:latin typeface="Trebuchet MS" pitchFamily="34" charset="0"/>
              </a:rPr>
              <a:t> 2018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1794796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VTM-2:</a:t>
            </a:r>
          </a:p>
          <a:p>
            <a:pPr lvl="2"/>
            <a:r>
              <a:rPr lang="en-CA" sz="1400" dirty="0"/>
              <a:t>In all coding modes </a:t>
            </a:r>
            <a:r>
              <a:rPr lang="en-GB" sz="1400" dirty="0"/>
              <a:t>(AMVP, Merge, Affine AMVP and Affine Merge), motion predictor lists are constructed. </a:t>
            </a:r>
          </a:p>
          <a:p>
            <a:pPr lvl="2"/>
            <a:r>
              <a:rPr lang="en-GB" sz="1400" dirty="0"/>
              <a:t>But in the current reference software, some predictor redundancy can be observed </a:t>
            </a:r>
          </a:p>
          <a:p>
            <a:pPr marL="180973" lvl="2" indent="0">
              <a:buNone/>
            </a:pPr>
            <a:endParaRPr lang="en-GB" sz="1400" dirty="0"/>
          </a:p>
          <a:p>
            <a:pPr lvl="1"/>
            <a:r>
              <a:rPr lang="en-US" sz="1400" dirty="0"/>
              <a:t>Goal of this contribution: avoid such redundancies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Proposed method motion predictor pruning process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1579352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For each new candidate reached to be added into the current list:</a:t>
            </a:r>
          </a:p>
          <a:p>
            <a:pPr lvl="2"/>
            <a:r>
              <a:rPr lang="en-US" sz="1400" dirty="0"/>
              <a:t>Perform all necessary operations to the predictor candidate as clipping, rounding, …</a:t>
            </a:r>
          </a:p>
          <a:p>
            <a:pPr lvl="2"/>
            <a:r>
              <a:rPr lang="en-US" sz="1400" dirty="0"/>
              <a:t>Compare the obtained predictor candidate to the already selected ones in the current list,</a:t>
            </a:r>
          </a:p>
          <a:p>
            <a:pPr lvl="2"/>
            <a:r>
              <a:rPr lang="en-US" sz="1400" dirty="0"/>
              <a:t>Add it into the current list only if not already present.</a:t>
            </a:r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AMVP case</a:t>
            </a:r>
            <a:endParaRPr lang="en-US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ED1AEF-F542-4B71-A4E0-A2E7920D2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652799"/>
            <a:ext cx="8583613" cy="3097717"/>
          </a:xfrm>
        </p:spPr>
        <p:txBody>
          <a:bodyPr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CA" sz="1200" b="0" dirty="0">
                <a:solidFill>
                  <a:srgbClr val="696969"/>
                </a:solidFill>
              </a:rPr>
              <a:t>Get a spatial predictor from left position</a:t>
            </a:r>
            <a:endParaRPr lang="en-US" sz="1200" b="0" dirty="0">
              <a:solidFill>
                <a:srgbClr val="696969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CA" sz="1200" b="0" dirty="0">
                <a:solidFill>
                  <a:srgbClr val="696969"/>
                </a:solidFill>
              </a:rPr>
              <a:t>Get a </a:t>
            </a:r>
            <a:r>
              <a:rPr lang="en-CA" sz="1200" u="sng" dirty="0">
                <a:solidFill>
                  <a:schemeClr val="tx1"/>
                </a:solidFill>
              </a:rPr>
              <a:t>different</a:t>
            </a:r>
            <a:r>
              <a:rPr lang="en-CA" sz="1200" b="0" dirty="0">
                <a:solidFill>
                  <a:srgbClr val="696969"/>
                </a:solidFill>
              </a:rPr>
              <a:t> spatial predictor from above position</a:t>
            </a:r>
            <a:endParaRPr lang="en-US" sz="1200" b="0" dirty="0">
              <a:solidFill>
                <a:srgbClr val="696969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CA" sz="1200" u="sng" dirty="0">
                <a:solidFill>
                  <a:schemeClr val="tx1"/>
                </a:solidFill>
              </a:rPr>
              <a:t>Set to ¼-pel precision</a:t>
            </a:r>
            <a:r>
              <a:rPr lang="en-CA" sz="1200" b="0" dirty="0">
                <a:solidFill>
                  <a:srgbClr val="696969"/>
                </a:solidFill>
              </a:rPr>
              <a:t> and AMVR rounding of spatial predictor(s)</a:t>
            </a:r>
            <a:endParaRPr lang="en-US" sz="1200" b="0" dirty="0">
              <a:solidFill>
                <a:srgbClr val="696969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CA" sz="1200" b="0" dirty="0">
                <a:solidFill>
                  <a:srgbClr val="696969"/>
                </a:solidFill>
              </a:rPr>
              <a:t>Compare both spatial predictors, if equal then removes one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200" b="0" dirty="0">
                <a:solidFill>
                  <a:srgbClr val="696969"/>
                </a:solidFill>
              </a:rPr>
              <a:t>If temporal is allowed at slice level </a:t>
            </a:r>
            <a:r>
              <a:rPr lang="en-US" sz="1200" i="1" u="sng" dirty="0">
                <a:solidFill>
                  <a:srgbClr val="8B816F"/>
                </a:solidFill>
              </a:rPr>
              <a:t>and not enough predictors</a:t>
            </a:r>
          </a:p>
          <a:p>
            <a:pPr marL="409573" lvl="2" indent="-228600">
              <a:buFont typeface="+mj-lt"/>
              <a:buAutoNum type="arabicPeriod"/>
            </a:pPr>
            <a:r>
              <a:rPr lang="en-CA" sz="1000" dirty="0"/>
              <a:t>Get a temporal predictor</a:t>
            </a:r>
            <a:endParaRPr lang="en-US" sz="1000" dirty="0"/>
          </a:p>
          <a:p>
            <a:pPr marL="409573" lvl="2" indent="-228600">
              <a:buFont typeface="+mj-lt"/>
              <a:buAutoNum type="arabicPeriod"/>
            </a:pPr>
            <a:r>
              <a:rPr lang="en-CA" sz="1000" b="1" u="sng" dirty="0">
                <a:solidFill>
                  <a:schemeClr val="tx1"/>
                </a:solidFill>
              </a:rPr>
              <a:t>Set to ¼-pel precision and AMVR rounding of temporal predictor</a:t>
            </a:r>
            <a:endParaRPr lang="en-US" sz="1000" b="1" u="sng" dirty="0">
              <a:solidFill>
                <a:schemeClr val="tx1"/>
              </a:solidFill>
            </a:endParaRPr>
          </a:p>
          <a:p>
            <a:pPr marL="409573" lvl="2" indent="-228600">
              <a:buFont typeface="+mj-lt"/>
              <a:buAutoNum type="arabicPeriod"/>
            </a:pPr>
            <a:r>
              <a:rPr lang="en-CA" sz="1000" b="1" u="sng" dirty="0">
                <a:solidFill>
                  <a:schemeClr val="tx1"/>
                </a:solidFill>
              </a:rPr>
              <a:t>Compare with already found predictor(s), remove if already in the list</a:t>
            </a:r>
            <a:endParaRPr lang="en-US" sz="1000" b="0" dirty="0">
              <a:solidFill>
                <a:schemeClr val="tx1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CA" sz="1200" b="0" dirty="0">
                <a:solidFill>
                  <a:srgbClr val="696969"/>
                </a:solidFill>
              </a:rPr>
              <a:t>Fill list with null motion vector(s)</a:t>
            </a:r>
            <a:endParaRPr lang="en-US" sz="1200" u="sng" dirty="0">
              <a:solidFill>
                <a:schemeClr val="tx1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CA" sz="1200" i="1" strike="sngStrike" dirty="0">
                <a:solidFill>
                  <a:srgbClr val="696969"/>
                </a:solidFill>
              </a:rPr>
              <a:t>Set ¼-pel precision for predictor(s)</a:t>
            </a:r>
            <a:endParaRPr lang="en-US" sz="1200" dirty="0">
              <a:solidFill>
                <a:srgbClr val="696969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CA" sz="1200" i="1" strike="sngStrike" dirty="0">
                <a:solidFill>
                  <a:srgbClr val="696969"/>
                </a:solidFill>
              </a:rPr>
              <a:t>AMVR rounding of predictor(s)</a:t>
            </a:r>
            <a:endParaRPr lang="en-US" sz="1200" dirty="0">
              <a:solidFill>
                <a:srgbClr val="696969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39A79B-BC01-49AE-B782-4A2F94207B74}"/>
              </a:ext>
            </a:extLst>
          </p:cNvPr>
          <p:cNvSpPr/>
          <p:nvPr/>
        </p:nvSpPr>
        <p:spPr>
          <a:xfrm>
            <a:off x="5037851" y="4719649"/>
            <a:ext cx="15359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u="sng" dirty="0">
                <a:solidFill>
                  <a:srgbClr val="8B816F"/>
                </a:solidFill>
                <a:latin typeface="Trebuchet MS" panose="020B0603020202020204" pitchFamily="34" charset="0"/>
              </a:rPr>
              <a:t>Code cleaning</a:t>
            </a:r>
            <a:endParaRPr lang="en-US" sz="1600" b="1" dirty="0">
              <a:solidFill>
                <a:srgbClr val="8B816F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EC53F2B-3411-472E-9B3B-CEE5F2CD9A67}"/>
              </a:ext>
            </a:extLst>
          </p:cNvPr>
          <p:cNvSpPr/>
          <p:nvPr/>
        </p:nvSpPr>
        <p:spPr>
          <a:xfrm>
            <a:off x="974539" y="4719649"/>
            <a:ext cx="24449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u="sng" dirty="0">
                <a:latin typeface="Trebuchet MS" panose="020B0603020202020204" pitchFamily="34" charset="0"/>
              </a:rPr>
              <a:t>Normative modification</a:t>
            </a:r>
            <a:endParaRPr lang="en-US" sz="1600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9952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Merge case</a:t>
            </a:r>
            <a:endParaRPr lang="en-US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ED1AEF-F542-4B71-A4E0-A2E7920D2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652799"/>
            <a:ext cx="8583613" cy="4180064"/>
          </a:xfrm>
        </p:spPr>
        <p:txBody>
          <a:bodyPr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sz="1200" b="0" dirty="0">
                <a:solidFill>
                  <a:srgbClr val="696969"/>
                </a:solidFill>
              </a:rPr>
              <a:t>Get different spatial predictor(s) from left, above, above-right and bottom-left positions</a:t>
            </a:r>
          </a:p>
          <a:p>
            <a:pPr marL="398463" lvl="2" indent="-228600">
              <a:buFont typeface="+mj-lt"/>
              <a:buAutoNum type="arabicPeriod"/>
            </a:pPr>
            <a:r>
              <a:rPr lang="en-US" sz="1000" b="0" dirty="0">
                <a:solidFill>
                  <a:srgbClr val="696969"/>
                </a:solidFill>
              </a:rPr>
              <a:t>Early termination</a:t>
            </a:r>
            <a:r>
              <a:rPr lang="en-US" sz="1000" b="1" i="1" u="sng" dirty="0">
                <a:solidFill>
                  <a:srgbClr val="8B816F"/>
                </a:solidFill>
              </a:rPr>
              <a:t>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200" b="0" dirty="0">
                <a:solidFill>
                  <a:srgbClr val="696969"/>
                </a:solidFill>
              </a:rPr>
              <a:t>If ATMVP is allowed at SPS level and temporal is allowed at slice level</a:t>
            </a:r>
          </a:p>
          <a:p>
            <a:pPr marL="398463" lvl="2" indent="-228600">
              <a:buFont typeface="+mj-lt"/>
              <a:buAutoNum type="arabicPeriod"/>
            </a:pPr>
            <a:r>
              <a:rPr lang="en-US" sz="1000" dirty="0"/>
              <a:t>Get an ATMVP predictor</a:t>
            </a:r>
          </a:p>
          <a:p>
            <a:pPr marL="631825" lvl="2" indent="-271463">
              <a:buFont typeface="+mj-lt"/>
              <a:buAutoNum type="arabicPeriod"/>
            </a:pPr>
            <a:r>
              <a:rPr lang="en-US" sz="1000" b="0" dirty="0">
                <a:solidFill>
                  <a:srgbClr val="696969"/>
                </a:solidFill>
              </a:rPr>
              <a:t>Early termination</a:t>
            </a:r>
            <a:r>
              <a:rPr lang="en-US" sz="1000" b="1" i="1" u="sng" dirty="0">
                <a:solidFill>
                  <a:srgbClr val="8B816F"/>
                </a:solidFill>
              </a:rPr>
              <a:t>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200" b="0" dirty="0">
                <a:solidFill>
                  <a:srgbClr val="696969"/>
                </a:solidFill>
              </a:rPr>
              <a:t>Get a different spatial predictor from above-left position</a:t>
            </a:r>
          </a:p>
          <a:p>
            <a:pPr marL="398463" lvl="2" indent="-228600">
              <a:buFont typeface="+mj-lt"/>
              <a:buAutoNum type="arabicPeriod"/>
            </a:pPr>
            <a:r>
              <a:rPr lang="en-US" sz="1000" dirty="0"/>
              <a:t>Early termination</a:t>
            </a:r>
            <a:r>
              <a:rPr lang="en-US" sz="1000" b="1" i="1" u="sng" dirty="0">
                <a:solidFill>
                  <a:srgbClr val="8B816F"/>
                </a:solidFill>
              </a:rPr>
              <a:t>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200" b="0" dirty="0">
                <a:solidFill>
                  <a:srgbClr val="696969"/>
                </a:solidFill>
              </a:rPr>
              <a:t>If temporal is allowed at slice level</a:t>
            </a:r>
            <a:endParaRPr lang="en-US" sz="1200" i="1" u="sng" dirty="0">
              <a:solidFill>
                <a:srgbClr val="8B816F"/>
              </a:solidFill>
            </a:endParaRPr>
          </a:p>
          <a:p>
            <a:pPr marL="409573" lvl="2" indent="-228600">
              <a:buFont typeface="+mj-lt"/>
              <a:buAutoNum type="arabicPeriod"/>
            </a:pPr>
            <a:r>
              <a:rPr lang="en-US" sz="1000" dirty="0"/>
              <a:t>Get a temporal predictor</a:t>
            </a:r>
          </a:p>
          <a:p>
            <a:pPr marL="409573" lvl="2" indent="-228600">
              <a:buFont typeface="+mj-lt"/>
              <a:buAutoNum type="arabicPeriod"/>
            </a:pPr>
            <a:r>
              <a:rPr lang="en-US" sz="1000" dirty="0"/>
              <a:t>Compare with </a:t>
            </a:r>
            <a:r>
              <a:rPr lang="en-US" sz="1000" b="1" u="sng" dirty="0">
                <a:solidFill>
                  <a:schemeClr val="tx1"/>
                </a:solidFill>
              </a:rPr>
              <a:t>already found predictor(s) except ATMVP one</a:t>
            </a:r>
            <a:r>
              <a:rPr lang="en-US" sz="1000" dirty="0"/>
              <a:t>, remove if already in the list</a:t>
            </a:r>
          </a:p>
          <a:p>
            <a:pPr marL="631825" lvl="2" indent="-271463">
              <a:buFont typeface="+mj-lt"/>
              <a:buAutoNum type="arabicPeriod"/>
            </a:pPr>
            <a:r>
              <a:rPr lang="en-US" sz="1000" dirty="0"/>
              <a:t>Early termination</a:t>
            </a:r>
            <a:r>
              <a:rPr lang="en-US" sz="1000" b="1" i="1" u="sng" dirty="0">
                <a:solidFill>
                  <a:srgbClr val="8B816F"/>
                </a:solidFill>
              </a:rPr>
              <a:t>s</a:t>
            </a:r>
            <a:endParaRPr lang="en-US" dirty="0">
              <a:solidFill>
                <a:schemeClr val="tx1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200" b="0" dirty="0">
                <a:solidFill>
                  <a:srgbClr val="696969"/>
                </a:solidFill>
              </a:rPr>
              <a:t>Create combined bidirectional predictors</a:t>
            </a:r>
          </a:p>
          <a:p>
            <a:pPr marL="409573" lvl="2" indent="-228600">
              <a:buFont typeface="+mj-lt"/>
              <a:buAutoNum type="arabicPeriod"/>
            </a:pPr>
            <a:r>
              <a:rPr lang="en-US" sz="1000" b="1" u="sng" dirty="0">
                <a:solidFill>
                  <a:schemeClr val="tx1"/>
                </a:solidFill>
              </a:rPr>
              <a:t>Compare with already found predictor(s) except ATMVP one, remove if already in the list</a:t>
            </a:r>
          </a:p>
          <a:p>
            <a:pPr marL="631825" lvl="2" indent="-271463">
              <a:buFont typeface="+mj-lt"/>
              <a:buAutoNum type="arabicPeriod"/>
            </a:pPr>
            <a:r>
              <a:rPr lang="en-US" sz="1000" dirty="0"/>
              <a:t>Early termination</a:t>
            </a:r>
            <a:r>
              <a:rPr lang="en-US" sz="1000" b="1" i="1" u="sng" dirty="0">
                <a:solidFill>
                  <a:srgbClr val="8B816F"/>
                </a:solidFill>
              </a:rPr>
              <a:t>s</a:t>
            </a:r>
            <a:endParaRPr lang="en-US" sz="1000" b="0" dirty="0">
              <a:solidFill>
                <a:srgbClr val="696969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200" b="0" dirty="0">
                <a:solidFill>
                  <a:srgbClr val="696969"/>
                </a:solidFill>
              </a:rPr>
              <a:t>Fill list with null motion vector(s)</a:t>
            </a:r>
          </a:p>
          <a:p>
            <a:pPr marL="401638" lvl="2" indent="-230188">
              <a:buFont typeface="+mj-lt"/>
              <a:buAutoNum type="arabicPeriod"/>
            </a:pPr>
            <a:r>
              <a:rPr lang="en-US" sz="1000" b="1" i="1" u="sng" dirty="0">
                <a:solidFill>
                  <a:srgbClr val="8B816F"/>
                </a:solidFill>
              </a:rPr>
              <a:t>Early terminations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39A79B-BC01-49AE-B782-4A2F94207B74}"/>
              </a:ext>
            </a:extLst>
          </p:cNvPr>
          <p:cNvSpPr/>
          <p:nvPr/>
        </p:nvSpPr>
        <p:spPr>
          <a:xfrm>
            <a:off x="5037851" y="4719649"/>
            <a:ext cx="15359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u="sng" dirty="0">
                <a:solidFill>
                  <a:srgbClr val="8B816F"/>
                </a:solidFill>
                <a:latin typeface="Trebuchet MS" panose="020B0603020202020204" pitchFamily="34" charset="0"/>
              </a:rPr>
              <a:t>Code cleaning</a:t>
            </a:r>
            <a:endParaRPr lang="en-US" sz="1600" b="1" dirty="0">
              <a:solidFill>
                <a:srgbClr val="8B816F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EC53F2B-3411-472E-9B3B-CEE5F2CD9A67}"/>
              </a:ext>
            </a:extLst>
          </p:cNvPr>
          <p:cNvSpPr/>
          <p:nvPr/>
        </p:nvSpPr>
        <p:spPr>
          <a:xfrm>
            <a:off x="974539" y="4719649"/>
            <a:ext cx="24449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u="sng" dirty="0">
                <a:latin typeface="Trebuchet MS" panose="020B0603020202020204" pitchFamily="34" charset="0"/>
              </a:rPr>
              <a:t>Normative modification</a:t>
            </a:r>
            <a:endParaRPr lang="en-US" sz="1600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16825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Also done for Affine AMVP and Merge Affine</a:t>
            </a:r>
            <a:endParaRPr lang="en-US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E50CE5-16E5-43B7-B457-AAFD83B3E6ED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1579352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Same kind of motion predictor pruning process is also performed in the Affine modes </a:t>
            </a:r>
          </a:p>
          <a:p>
            <a:pPr lvl="1"/>
            <a:r>
              <a:rPr lang="en-US" sz="1400" dirty="0"/>
              <a:t>Where a motion predictor is then:</a:t>
            </a:r>
          </a:p>
          <a:p>
            <a:pPr lvl="2"/>
            <a:r>
              <a:rPr lang="en-US" sz="1400" dirty="0"/>
              <a:t>In Affine AMVP, an affine motion model dedicated to a particular reference picture,</a:t>
            </a:r>
          </a:p>
          <a:p>
            <a:pPr lvl="2"/>
            <a:r>
              <a:rPr lang="en-US" sz="1400" dirty="0"/>
              <a:t>In Affine Merge, one or two affine motion model(s) with its associated reference picture(s),</a:t>
            </a:r>
          </a:p>
          <a:p>
            <a:pPr lvl="1"/>
            <a:r>
              <a:rPr lang="en-US" sz="1400" dirty="0"/>
              <a:t>An affine model is given by two or three motion vectors</a:t>
            </a:r>
          </a:p>
        </p:txBody>
      </p:sp>
    </p:spTree>
    <p:extLst>
      <p:ext uri="{BB962C8B-B14F-4D97-AF65-F5344CB8AC3E}">
        <p14:creationId xmlns:p14="http://schemas.microsoft.com/office/powerpoint/2010/main" val="309955613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ED617D-731B-4F8E-9080-47559941B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360" y="1274853"/>
            <a:ext cx="4507279" cy="16218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64C1F8-63A2-4D06-9753-3485DE13A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258" y="3191392"/>
            <a:ext cx="4383381" cy="14348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409801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VTM-2.0.1:</a:t>
            </a:r>
          </a:p>
        </p:txBody>
      </p:sp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E0045A-D78F-40D6-8742-260414964D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60850"/>
              </p:ext>
            </p:extLst>
          </p:nvPr>
        </p:nvGraphicFramePr>
        <p:xfrm>
          <a:off x="2368549" y="2126663"/>
          <a:ext cx="4406902" cy="145732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71211330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8990258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72850335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37612378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74249333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111703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782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378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164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2924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660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5337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872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518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938074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C50C0E-56C5-4771-9525-6AF808E17E06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VTM-2.0.1:</a:t>
            </a:r>
          </a:p>
          <a:p>
            <a:pPr lvl="2"/>
            <a:r>
              <a:rPr lang="fr-FR" sz="1400" dirty="0"/>
              <a:t>B</a:t>
            </a:r>
            <a:r>
              <a:rPr lang="en-US" sz="1400" dirty="0"/>
              <a:t>y adding aligned AMVR rounding of JVET-L0377</a:t>
            </a:r>
          </a:p>
        </p:txBody>
      </p:sp>
    </p:spTree>
    <p:extLst>
      <p:ext uri="{BB962C8B-B14F-4D97-AF65-F5344CB8AC3E}">
        <p14:creationId xmlns:p14="http://schemas.microsoft.com/office/powerpoint/2010/main" val="246243297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547</Words>
  <Application>Microsoft Office PowerPoint</Application>
  <PresentationFormat>On-screen Show (16:9)</PresentationFormat>
  <Paragraphs>103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</vt:lpstr>
      <vt:lpstr>2013_Technicolor</vt:lpstr>
      <vt:lpstr>JVET-L0214 CE 4 related: Motion Vector Pruning</vt:lpstr>
      <vt:lpstr>Motivation</vt:lpstr>
      <vt:lpstr>Proposed method motion predictor pruning process </vt:lpstr>
      <vt:lpstr>AMVP case</vt:lpstr>
      <vt:lpstr>Merge case</vt:lpstr>
      <vt:lpstr>Also done for Affine AMVP and Merge Affine</vt:lpstr>
      <vt:lpstr>Simulation Results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2018-10-05T08:46:52Z</dcterms:modified>
</cp:coreProperties>
</file>