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73" r:id="rId3"/>
    <p:sldId id="260" r:id="rId4"/>
    <p:sldId id="271" r:id="rId5"/>
    <p:sldId id="274" r:id="rId6"/>
    <p:sldId id="272" r:id="rId7"/>
    <p:sldId id="264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0061" autoAdjust="0"/>
  </p:normalViewPr>
  <p:slideViewPr>
    <p:cSldViewPr snapToGrid="0">
      <p:cViewPr varScale="1">
        <p:scale>
          <a:sx n="80" d="100"/>
          <a:sy n="80" d="100"/>
        </p:scale>
        <p:origin x="137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5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329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148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JVET-L0158</a:t>
            </a:r>
            <a:br>
              <a:rPr lang="en-US" altLang="ko-KR" dirty="0" smtClean="0"/>
            </a:br>
            <a:r>
              <a:rPr lang="en-CA" altLang="ko-KR" dirty="0"/>
              <a:t>CE4-related: History-Based Motion Vector Prediction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considering </a:t>
            </a:r>
            <a:r>
              <a:rPr lang="en-CA" altLang="ko-KR" dirty="0"/>
              <a:t>parallel processing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Lee,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Problem on current HMVP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HMVP buffer is initialized based on slice.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It causes the dependency between CTU rows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061515" y="2287106"/>
            <a:ext cx="3163985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3061514" y="2657726"/>
            <a:ext cx="2370967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3061514" y="3029518"/>
            <a:ext cx="1561764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3050441" y="3401310"/>
            <a:ext cx="763633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96736"/>
              </p:ext>
            </p:extLst>
          </p:nvPr>
        </p:nvGraphicFramePr>
        <p:xfrm>
          <a:off x="3038137" y="2258801"/>
          <a:ext cx="403703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76587" y="2324063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Thread1</a:t>
            </a:r>
            <a:endParaRPr lang="ko-KR" altLang="en-US" sz="1000" i="1"/>
          </a:p>
        </p:txBody>
      </p:sp>
      <p:sp>
        <p:nvSpPr>
          <p:cNvPr id="12" name="TextBox 11"/>
          <p:cNvSpPr txBox="1"/>
          <p:nvPr/>
        </p:nvSpPr>
        <p:spPr>
          <a:xfrm>
            <a:off x="2276587" y="2704388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Thread2</a:t>
            </a:r>
            <a:endParaRPr lang="ko-KR" altLang="en-US" sz="1000" i="1"/>
          </a:p>
        </p:txBody>
      </p:sp>
      <p:sp>
        <p:nvSpPr>
          <p:cNvPr id="13" name="TextBox 12"/>
          <p:cNvSpPr txBox="1"/>
          <p:nvPr/>
        </p:nvSpPr>
        <p:spPr>
          <a:xfrm>
            <a:off x="2276587" y="3084713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Thread3</a:t>
            </a:r>
            <a:endParaRPr lang="ko-KR" altLang="en-US" sz="1000" i="1"/>
          </a:p>
        </p:txBody>
      </p:sp>
      <p:sp>
        <p:nvSpPr>
          <p:cNvPr id="14" name="TextBox 13"/>
          <p:cNvSpPr txBox="1"/>
          <p:nvPr/>
        </p:nvSpPr>
        <p:spPr>
          <a:xfrm>
            <a:off x="2276587" y="3465038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Thread4</a:t>
            </a:r>
            <a:endParaRPr lang="ko-KR" altLang="en-US" sz="1000" i="1"/>
          </a:p>
        </p:txBody>
      </p:sp>
      <p:sp>
        <p:nvSpPr>
          <p:cNvPr id="15" name="TextBox 14"/>
          <p:cNvSpPr txBox="1"/>
          <p:nvPr/>
        </p:nvSpPr>
        <p:spPr>
          <a:xfrm>
            <a:off x="2276587" y="3845363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Thread1</a:t>
            </a:r>
            <a:endParaRPr lang="ko-KR" altLang="en-US" sz="1000" i="1"/>
          </a:p>
        </p:txBody>
      </p:sp>
      <p:sp>
        <p:nvSpPr>
          <p:cNvPr id="16" name="TextBox 15"/>
          <p:cNvSpPr txBox="1"/>
          <p:nvPr/>
        </p:nvSpPr>
        <p:spPr>
          <a:xfrm>
            <a:off x="2276587" y="4221054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Thread2</a:t>
            </a:r>
            <a:endParaRPr lang="ko-KR" altLang="en-US" sz="1000" i="1"/>
          </a:p>
        </p:txBody>
      </p:sp>
      <p:sp>
        <p:nvSpPr>
          <p:cNvPr id="17" name="오른쪽 화살표 16"/>
          <p:cNvSpPr/>
          <p:nvPr/>
        </p:nvSpPr>
        <p:spPr>
          <a:xfrm rot="16200000">
            <a:off x="3574248" y="3256335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오른쪽 화살표 17"/>
          <p:cNvSpPr/>
          <p:nvPr/>
        </p:nvSpPr>
        <p:spPr>
          <a:xfrm rot="18665181">
            <a:off x="3763703" y="3265568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오른쪽 화살표 18"/>
          <p:cNvSpPr/>
          <p:nvPr/>
        </p:nvSpPr>
        <p:spPr>
          <a:xfrm rot="13744068">
            <a:off x="3351194" y="3268916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오른쪽 화살표 19"/>
          <p:cNvSpPr/>
          <p:nvPr/>
        </p:nvSpPr>
        <p:spPr>
          <a:xfrm rot="10800000">
            <a:off x="3319209" y="3485308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오른쪽 화살표 20"/>
          <p:cNvSpPr/>
          <p:nvPr/>
        </p:nvSpPr>
        <p:spPr>
          <a:xfrm rot="16200000">
            <a:off x="4401704" y="2886858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오른쪽 화살표 21"/>
          <p:cNvSpPr/>
          <p:nvPr/>
        </p:nvSpPr>
        <p:spPr>
          <a:xfrm rot="18665181">
            <a:off x="4591159" y="2896091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오른쪽 화살표 22"/>
          <p:cNvSpPr/>
          <p:nvPr/>
        </p:nvSpPr>
        <p:spPr>
          <a:xfrm rot="13744068">
            <a:off x="4178650" y="2899439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오른쪽 화살표 23"/>
          <p:cNvSpPr/>
          <p:nvPr/>
        </p:nvSpPr>
        <p:spPr>
          <a:xfrm rot="10800000">
            <a:off x="4146665" y="3115831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오른쪽 화살표 24"/>
          <p:cNvSpPr/>
          <p:nvPr/>
        </p:nvSpPr>
        <p:spPr>
          <a:xfrm rot="16200000">
            <a:off x="5210239" y="2499773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오른쪽 화살표 25"/>
          <p:cNvSpPr/>
          <p:nvPr/>
        </p:nvSpPr>
        <p:spPr>
          <a:xfrm rot="18665181">
            <a:off x="5399694" y="2509006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오른쪽 화살표 26"/>
          <p:cNvSpPr/>
          <p:nvPr/>
        </p:nvSpPr>
        <p:spPr>
          <a:xfrm rot="13744068">
            <a:off x="4987185" y="2512354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오른쪽 화살표 27"/>
          <p:cNvSpPr/>
          <p:nvPr/>
        </p:nvSpPr>
        <p:spPr>
          <a:xfrm rot="10800000">
            <a:off x="4955200" y="2753022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오른쪽 화살표 28"/>
          <p:cNvSpPr/>
          <p:nvPr/>
        </p:nvSpPr>
        <p:spPr>
          <a:xfrm rot="10800000">
            <a:off x="5760557" y="2364957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오른쪽 화살표 29"/>
          <p:cNvSpPr/>
          <p:nvPr/>
        </p:nvSpPr>
        <p:spPr>
          <a:xfrm rot="10800000">
            <a:off x="3061514" y="4629042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225486" y="4592587"/>
            <a:ext cx="13265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Data dependency</a:t>
            </a:r>
            <a:endParaRPr lang="ko-KR" altLang="en-US" sz="1000" i="1"/>
          </a:p>
        </p:txBody>
      </p:sp>
      <p:sp>
        <p:nvSpPr>
          <p:cNvPr id="32" name="TextBox 31"/>
          <p:cNvSpPr txBox="1"/>
          <p:nvPr/>
        </p:nvSpPr>
        <p:spPr>
          <a:xfrm>
            <a:off x="3225485" y="4841268"/>
            <a:ext cx="2135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Blocks being encoded/decoded</a:t>
            </a:r>
            <a:endParaRPr lang="ko-KR" altLang="en-US" sz="1000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2982154" y="4855447"/>
            <a:ext cx="3098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/>
              <a:t>X</a:t>
            </a:r>
            <a:endParaRPr lang="ko-KR" altLang="en-US" sz="1000" b="1"/>
          </a:p>
        </p:txBody>
      </p:sp>
      <p:cxnSp>
        <p:nvCxnSpPr>
          <p:cNvPr id="34" name="구부러진 연결선 33"/>
          <p:cNvCxnSpPr/>
          <p:nvPr/>
        </p:nvCxnSpPr>
        <p:spPr>
          <a:xfrm rot="5400000">
            <a:off x="6933289" y="3114308"/>
            <a:ext cx="259474" cy="10519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구부러진 연결선 34"/>
          <p:cNvCxnSpPr/>
          <p:nvPr/>
        </p:nvCxnSpPr>
        <p:spPr>
          <a:xfrm rot="5400000">
            <a:off x="6933289" y="2739588"/>
            <a:ext cx="259474" cy="10519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구부러진 연결선 35"/>
          <p:cNvCxnSpPr/>
          <p:nvPr/>
        </p:nvCxnSpPr>
        <p:spPr>
          <a:xfrm rot="5400000">
            <a:off x="6933289" y="2397554"/>
            <a:ext cx="259474" cy="10519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구부러진 연결선 36"/>
          <p:cNvCxnSpPr/>
          <p:nvPr/>
        </p:nvCxnSpPr>
        <p:spPr>
          <a:xfrm rot="5400000">
            <a:off x="2912258" y="3527394"/>
            <a:ext cx="259474" cy="10519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구부러진 연결선 37"/>
          <p:cNvCxnSpPr/>
          <p:nvPr/>
        </p:nvCxnSpPr>
        <p:spPr>
          <a:xfrm rot="5400000">
            <a:off x="2912258" y="3172937"/>
            <a:ext cx="259474" cy="10519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구부러진 연결선 38"/>
          <p:cNvCxnSpPr/>
          <p:nvPr/>
        </p:nvCxnSpPr>
        <p:spPr>
          <a:xfrm rot="5400000">
            <a:off x="2920704" y="2761251"/>
            <a:ext cx="259474" cy="10519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타원 39"/>
          <p:cNvSpPr/>
          <p:nvPr/>
        </p:nvSpPr>
        <p:spPr>
          <a:xfrm>
            <a:off x="3078752" y="3410834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타원 40"/>
          <p:cNvSpPr/>
          <p:nvPr/>
        </p:nvSpPr>
        <p:spPr>
          <a:xfrm>
            <a:off x="3078752" y="3048884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타원 41"/>
          <p:cNvSpPr/>
          <p:nvPr/>
        </p:nvSpPr>
        <p:spPr>
          <a:xfrm>
            <a:off x="3088277" y="2667884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/>
        </p:nvSpPr>
        <p:spPr>
          <a:xfrm>
            <a:off x="6964952" y="3277484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4" name="타원 43"/>
          <p:cNvSpPr/>
          <p:nvPr/>
        </p:nvSpPr>
        <p:spPr>
          <a:xfrm>
            <a:off x="6974477" y="2906009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타원 44"/>
          <p:cNvSpPr/>
          <p:nvPr/>
        </p:nvSpPr>
        <p:spPr>
          <a:xfrm>
            <a:off x="6984002" y="2553584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6" name="타원 45"/>
          <p:cNvSpPr/>
          <p:nvPr/>
        </p:nvSpPr>
        <p:spPr>
          <a:xfrm>
            <a:off x="3107327" y="5192009"/>
            <a:ext cx="59017" cy="5344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3207598" y="5087634"/>
            <a:ext cx="2471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New data dependency caused by HMVP</a:t>
            </a:r>
            <a:endParaRPr lang="ko-KR" alt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34642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Two schemes are proposed to resolve the dependency problem caused by HMVP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#1 : Initialize the HMVP buffer on CTU row bases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#2 : Initialize the HMVP buffer on CTU bases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84928" y="2501380"/>
            <a:ext cx="3163985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784927" y="2872000"/>
            <a:ext cx="2370967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784927" y="3243792"/>
            <a:ext cx="1561764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773854" y="3615584"/>
            <a:ext cx="763633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930533"/>
              </p:ext>
            </p:extLst>
          </p:nvPr>
        </p:nvGraphicFramePr>
        <p:xfrm>
          <a:off x="761550" y="2473075"/>
          <a:ext cx="403703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2538337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Thread1</a:t>
            </a:r>
            <a:endParaRPr lang="ko-KR" altLang="en-US" sz="1000" i="1"/>
          </a:p>
        </p:txBody>
      </p:sp>
      <p:sp>
        <p:nvSpPr>
          <p:cNvPr id="13" name="TextBox 12"/>
          <p:cNvSpPr txBox="1"/>
          <p:nvPr/>
        </p:nvSpPr>
        <p:spPr>
          <a:xfrm>
            <a:off x="0" y="2918662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Thread2</a:t>
            </a:r>
            <a:endParaRPr lang="ko-KR" altLang="en-US" sz="1000" i="1"/>
          </a:p>
        </p:txBody>
      </p:sp>
      <p:sp>
        <p:nvSpPr>
          <p:cNvPr id="14" name="TextBox 13"/>
          <p:cNvSpPr txBox="1"/>
          <p:nvPr/>
        </p:nvSpPr>
        <p:spPr>
          <a:xfrm>
            <a:off x="0" y="3298987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Thread3</a:t>
            </a:r>
            <a:endParaRPr lang="ko-KR" altLang="en-US" sz="1000" i="1"/>
          </a:p>
        </p:txBody>
      </p:sp>
      <p:sp>
        <p:nvSpPr>
          <p:cNvPr id="15" name="TextBox 14"/>
          <p:cNvSpPr txBox="1"/>
          <p:nvPr/>
        </p:nvSpPr>
        <p:spPr>
          <a:xfrm>
            <a:off x="0" y="3679312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Thread4</a:t>
            </a:r>
            <a:endParaRPr lang="ko-KR" altLang="en-US" sz="1000" i="1"/>
          </a:p>
        </p:txBody>
      </p:sp>
      <p:sp>
        <p:nvSpPr>
          <p:cNvPr id="16" name="TextBox 15"/>
          <p:cNvSpPr txBox="1"/>
          <p:nvPr/>
        </p:nvSpPr>
        <p:spPr>
          <a:xfrm>
            <a:off x="0" y="4059637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Thread1</a:t>
            </a:r>
            <a:endParaRPr lang="ko-KR" altLang="en-US" sz="1000" i="1"/>
          </a:p>
        </p:txBody>
      </p:sp>
      <p:sp>
        <p:nvSpPr>
          <p:cNvPr id="17" name="TextBox 16"/>
          <p:cNvSpPr txBox="1"/>
          <p:nvPr/>
        </p:nvSpPr>
        <p:spPr>
          <a:xfrm>
            <a:off x="0" y="4435328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Thread2</a:t>
            </a:r>
            <a:endParaRPr lang="ko-KR" altLang="en-US" sz="1000" i="1"/>
          </a:p>
        </p:txBody>
      </p:sp>
      <p:sp>
        <p:nvSpPr>
          <p:cNvPr id="18" name="오른쪽 화살표 17"/>
          <p:cNvSpPr/>
          <p:nvPr/>
        </p:nvSpPr>
        <p:spPr>
          <a:xfrm rot="16200000">
            <a:off x="1297661" y="3470609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오른쪽 화살표 18"/>
          <p:cNvSpPr/>
          <p:nvPr/>
        </p:nvSpPr>
        <p:spPr>
          <a:xfrm rot="18665181">
            <a:off x="1487116" y="3479842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오른쪽 화살표 19"/>
          <p:cNvSpPr/>
          <p:nvPr/>
        </p:nvSpPr>
        <p:spPr>
          <a:xfrm rot="13744068">
            <a:off x="1074607" y="3483190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오른쪽 화살표 20"/>
          <p:cNvSpPr/>
          <p:nvPr/>
        </p:nvSpPr>
        <p:spPr>
          <a:xfrm rot="10800000">
            <a:off x="1042622" y="3699582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오른쪽 화살표 21"/>
          <p:cNvSpPr/>
          <p:nvPr/>
        </p:nvSpPr>
        <p:spPr>
          <a:xfrm rot="16200000">
            <a:off x="2125117" y="3101132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오른쪽 화살표 22"/>
          <p:cNvSpPr/>
          <p:nvPr/>
        </p:nvSpPr>
        <p:spPr>
          <a:xfrm rot="18665181">
            <a:off x="2314572" y="3110365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오른쪽 화살표 23"/>
          <p:cNvSpPr/>
          <p:nvPr/>
        </p:nvSpPr>
        <p:spPr>
          <a:xfrm rot="13744068">
            <a:off x="1902063" y="3113713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오른쪽 화살표 24"/>
          <p:cNvSpPr/>
          <p:nvPr/>
        </p:nvSpPr>
        <p:spPr>
          <a:xfrm rot="10800000">
            <a:off x="1870078" y="3330105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오른쪽 화살표 25"/>
          <p:cNvSpPr/>
          <p:nvPr/>
        </p:nvSpPr>
        <p:spPr>
          <a:xfrm rot="16200000">
            <a:off x="2933652" y="2714047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오른쪽 화살표 26"/>
          <p:cNvSpPr/>
          <p:nvPr/>
        </p:nvSpPr>
        <p:spPr>
          <a:xfrm rot="18665181">
            <a:off x="3123107" y="2723280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오른쪽 화살표 27"/>
          <p:cNvSpPr/>
          <p:nvPr/>
        </p:nvSpPr>
        <p:spPr>
          <a:xfrm rot="13744068">
            <a:off x="2710598" y="2726628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오른쪽 화살표 28"/>
          <p:cNvSpPr/>
          <p:nvPr/>
        </p:nvSpPr>
        <p:spPr>
          <a:xfrm rot="10800000">
            <a:off x="2678613" y="2967296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오른쪽 화살표 29"/>
          <p:cNvSpPr/>
          <p:nvPr/>
        </p:nvSpPr>
        <p:spPr>
          <a:xfrm rot="10800000">
            <a:off x="3483970" y="2579231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오른쪽 화살표 30"/>
          <p:cNvSpPr/>
          <p:nvPr/>
        </p:nvSpPr>
        <p:spPr>
          <a:xfrm rot="10800000">
            <a:off x="784927" y="4843316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948899" y="4806861"/>
            <a:ext cx="13265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Data dependency</a:t>
            </a:r>
            <a:endParaRPr lang="ko-KR" altLang="en-US" sz="1000" i="1"/>
          </a:p>
        </p:txBody>
      </p:sp>
      <p:sp>
        <p:nvSpPr>
          <p:cNvPr id="33" name="TextBox 32"/>
          <p:cNvSpPr txBox="1"/>
          <p:nvPr/>
        </p:nvSpPr>
        <p:spPr>
          <a:xfrm>
            <a:off x="948898" y="5055542"/>
            <a:ext cx="2135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Blocks being encoded/decoded</a:t>
            </a:r>
            <a:endParaRPr lang="ko-KR" altLang="en-US" sz="10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705567" y="5069721"/>
            <a:ext cx="3098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/>
              <a:t>X</a:t>
            </a:r>
            <a:endParaRPr lang="ko-KR" altLang="en-US" sz="1000" b="1"/>
          </a:p>
        </p:txBody>
      </p:sp>
      <p:sp>
        <p:nvSpPr>
          <p:cNvPr id="46" name="Ellipse 162"/>
          <p:cNvSpPr/>
          <p:nvPr/>
        </p:nvSpPr>
        <p:spPr>
          <a:xfrm>
            <a:off x="794146" y="2879172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47" name="Ellipse 163"/>
          <p:cNvSpPr/>
          <p:nvPr/>
        </p:nvSpPr>
        <p:spPr>
          <a:xfrm>
            <a:off x="794146" y="3249377"/>
            <a:ext cx="71437" cy="71437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48" name="ZoneTexte 164"/>
          <p:cNvSpPr txBox="1">
            <a:spLocks noChangeArrowheads="1"/>
          </p:cNvSpPr>
          <p:nvPr/>
        </p:nvSpPr>
        <p:spPr bwMode="auto">
          <a:xfrm>
            <a:off x="1293459" y="2326838"/>
            <a:ext cx="2760382" cy="276225"/>
          </a:xfrm>
          <a:prstGeom prst="rect">
            <a:avLst/>
          </a:prstGeom>
          <a:solidFill>
            <a:schemeClr val="accent2">
              <a:alpha val="90979"/>
            </a:schemeClr>
          </a:solidFill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 smtClean="0">
                <a:solidFill>
                  <a:srgbClr val="000000"/>
                </a:solidFill>
              </a:rPr>
              <a:t>HMVP Buffer Initialization Position</a:t>
            </a:r>
            <a:endParaRPr kumimoji="0" lang="fr-FR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45 Light" pitchFamily="34" charset="0"/>
            </a:endParaRPr>
          </a:p>
        </p:txBody>
      </p:sp>
      <p:sp>
        <p:nvSpPr>
          <p:cNvPr id="50" name="Ellipse 183"/>
          <p:cNvSpPr/>
          <p:nvPr/>
        </p:nvSpPr>
        <p:spPr>
          <a:xfrm>
            <a:off x="794146" y="3598309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61" name="Ellipse 162"/>
          <p:cNvSpPr/>
          <p:nvPr/>
        </p:nvSpPr>
        <p:spPr>
          <a:xfrm>
            <a:off x="783684" y="2509380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cxnSp>
        <p:nvCxnSpPr>
          <p:cNvPr id="62" name="Connecteur droit avec flèche 226"/>
          <p:cNvCxnSpPr>
            <a:stCxn id="48" idx="1"/>
            <a:endCxn id="61" idx="7"/>
          </p:cNvCxnSpPr>
          <p:nvPr/>
        </p:nvCxnSpPr>
        <p:spPr>
          <a:xfrm flipH="1">
            <a:off x="844659" y="2464951"/>
            <a:ext cx="448800" cy="55123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71" name="직사각형 70"/>
          <p:cNvSpPr/>
          <p:nvPr/>
        </p:nvSpPr>
        <p:spPr>
          <a:xfrm rot="5400000">
            <a:off x="716147" y="3906550"/>
            <a:ext cx="34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b="1" dirty="0" smtClean="0"/>
              <a:t>…</a:t>
            </a:r>
            <a:endParaRPr lang="ko-KR" altLang="en-US" b="1"/>
          </a:p>
        </p:txBody>
      </p:sp>
      <p:sp>
        <p:nvSpPr>
          <p:cNvPr id="76" name="직사각형 75"/>
          <p:cNvSpPr/>
          <p:nvPr/>
        </p:nvSpPr>
        <p:spPr>
          <a:xfrm>
            <a:off x="1694327" y="5488241"/>
            <a:ext cx="21196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[Proposed Test </a:t>
            </a:r>
            <a:r>
              <a:rPr lang="en-US" altLang="ko-KR" sz="1400" dirty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#</a:t>
            </a:r>
            <a:r>
              <a:rPr lang="en-US" altLang="ko-KR" sz="14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1 scheme]</a:t>
            </a:r>
            <a:endParaRPr lang="ko-KR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5779370" y="2489009"/>
            <a:ext cx="3163985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8" name="직사각형 77"/>
          <p:cNvSpPr/>
          <p:nvPr/>
        </p:nvSpPr>
        <p:spPr>
          <a:xfrm>
            <a:off x="5779369" y="2859629"/>
            <a:ext cx="2370967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9" name="직사각형 78"/>
          <p:cNvSpPr/>
          <p:nvPr/>
        </p:nvSpPr>
        <p:spPr>
          <a:xfrm>
            <a:off x="5779369" y="3231421"/>
            <a:ext cx="1561764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0" name="직사각형 79"/>
          <p:cNvSpPr/>
          <p:nvPr/>
        </p:nvSpPr>
        <p:spPr>
          <a:xfrm>
            <a:off x="5768296" y="3603213"/>
            <a:ext cx="763633" cy="304303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aphicFrame>
        <p:nvGraphicFramePr>
          <p:cNvPr id="81" name="표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79299"/>
              </p:ext>
            </p:extLst>
          </p:nvPr>
        </p:nvGraphicFramePr>
        <p:xfrm>
          <a:off x="5755992" y="2460704"/>
          <a:ext cx="403703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  <a:gridCol w="403703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ko-KR" altLang="en-US" sz="1000" b="1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2" name="TextBox 81"/>
          <p:cNvSpPr txBox="1"/>
          <p:nvPr/>
        </p:nvSpPr>
        <p:spPr>
          <a:xfrm>
            <a:off x="4994442" y="2525966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Thread1</a:t>
            </a:r>
            <a:endParaRPr lang="ko-KR" altLang="en-US" sz="1000" i="1"/>
          </a:p>
        </p:txBody>
      </p:sp>
      <p:sp>
        <p:nvSpPr>
          <p:cNvPr id="83" name="TextBox 82"/>
          <p:cNvSpPr txBox="1"/>
          <p:nvPr/>
        </p:nvSpPr>
        <p:spPr>
          <a:xfrm>
            <a:off x="4994442" y="2906291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Thread2</a:t>
            </a:r>
            <a:endParaRPr lang="ko-KR" altLang="en-US" sz="1000" i="1"/>
          </a:p>
        </p:txBody>
      </p:sp>
      <p:sp>
        <p:nvSpPr>
          <p:cNvPr id="84" name="TextBox 83"/>
          <p:cNvSpPr txBox="1"/>
          <p:nvPr/>
        </p:nvSpPr>
        <p:spPr>
          <a:xfrm>
            <a:off x="4994442" y="3286616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Thread3</a:t>
            </a:r>
            <a:endParaRPr lang="ko-KR" altLang="en-US" sz="1000" i="1"/>
          </a:p>
        </p:txBody>
      </p:sp>
      <p:sp>
        <p:nvSpPr>
          <p:cNvPr id="85" name="TextBox 84"/>
          <p:cNvSpPr txBox="1"/>
          <p:nvPr/>
        </p:nvSpPr>
        <p:spPr>
          <a:xfrm>
            <a:off x="4994442" y="3666941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Thread4</a:t>
            </a:r>
            <a:endParaRPr lang="ko-KR" altLang="en-US" sz="1000" i="1"/>
          </a:p>
        </p:txBody>
      </p:sp>
      <p:sp>
        <p:nvSpPr>
          <p:cNvPr id="86" name="TextBox 85"/>
          <p:cNvSpPr txBox="1"/>
          <p:nvPr/>
        </p:nvSpPr>
        <p:spPr>
          <a:xfrm>
            <a:off x="4994442" y="4047266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Thread1</a:t>
            </a:r>
            <a:endParaRPr lang="ko-KR" altLang="en-US" sz="1000" i="1"/>
          </a:p>
        </p:txBody>
      </p:sp>
      <p:sp>
        <p:nvSpPr>
          <p:cNvPr id="87" name="TextBox 86"/>
          <p:cNvSpPr txBox="1"/>
          <p:nvPr/>
        </p:nvSpPr>
        <p:spPr>
          <a:xfrm>
            <a:off x="4994442" y="4422957"/>
            <a:ext cx="75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Thread2</a:t>
            </a:r>
            <a:endParaRPr lang="ko-KR" altLang="en-US" sz="1000" i="1"/>
          </a:p>
        </p:txBody>
      </p:sp>
      <p:sp>
        <p:nvSpPr>
          <p:cNvPr id="88" name="오른쪽 화살표 87"/>
          <p:cNvSpPr/>
          <p:nvPr/>
        </p:nvSpPr>
        <p:spPr>
          <a:xfrm rot="16200000">
            <a:off x="6292103" y="3458238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9" name="오른쪽 화살표 88"/>
          <p:cNvSpPr/>
          <p:nvPr/>
        </p:nvSpPr>
        <p:spPr>
          <a:xfrm rot="18665181">
            <a:off x="6481558" y="3467471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0" name="오른쪽 화살표 89"/>
          <p:cNvSpPr/>
          <p:nvPr/>
        </p:nvSpPr>
        <p:spPr>
          <a:xfrm rot="13744068">
            <a:off x="6069049" y="3470819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1" name="오른쪽 화살표 90"/>
          <p:cNvSpPr/>
          <p:nvPr/>
        </p:nvSpPr>
        <p:spPr>
          <a:xfrm rot="10800000">
            <a:off x="6037064" y="3687211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2" name="오른쪽 화살표 91"/>
          <p:cNvSpPr/>
          <p:nvPr/>
        </p:nvSpPr>
        <p:spPr>
          <a:xfrm rot="16200000">
            <a:off x="7119559" y="3088761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3" name="오른쪽 화살표 92"/>
          <p:cNvSpPr/>
          <p:nvPr/>
        </p:nvSpPr>
        <p:spPr>
          <a:xfrm rot="18665181">
            <a:off x="7309014" y="3097994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4" name="오른쪽 화살표 93"/>
          <p:cNvSpPr/>
          <p:nvPr/>
        </p:nvSpPr>
        <p:spPr>
          <a:xfrm rot="13744068">
            <a:off x="6896505" y="3101342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5" name="오른쪽 화살표 94"/>
          <p:cNvSpPr/>
          <p:nvPr/>
        </p:nvSpPr>
        <p:spPr>
          <a:xfrm rot="10800000">
            <a:off x="6864520" y="3317734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6" name="오른쪽 화살표 95"/>
          <p:cNvSpPr/>
          <p:nvPr/>
        </p:nvSpPr>
        <p:spPr>
          <a:xfrm rot="16200000">
            <a:off x="7928094" y="2701676"/>
            <a:ext cx="135241" cy="16538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7" name="오른쪽 화살표 96"/>
          <p:cNvSpPr/>
          <p:nvPr/>
        </p:nvSpPr>
        <p:spPr>
          <a:xfrm rot="18665181">
            <a:off x="8117549" y="2710909"/>
            <a:ext cx="135241" cy="165379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8" name="오른쪽 화살표 97"/>
          <p:cNvSpPr/>
          <p:nvPr/>
        </p:nvSpPr>
        <p:spPr>
          <a:xfrm rot="13744068">
            <a:off x="7705040" y="2714257"/>
            <a:ext cx="137341" cy="1640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9" name="오른쪽 화살표 98"/>
          <p:cNvSpPr/>
          <p:nvPr/>
        </p:nvSpPr>
        <p:spPr>
          <a:xfrm rot="10800000">
            <a:off x="7673055" y="2954925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0" name="오른쪽 화살표 99"/>
          <p:cNvSpPr/>
          <p:nvPr/>
        </p:nvSpPr>
        <p:spPr>
          <a:xfrm rot="10800000">
            <a:off x="8478412" y="2566860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1" name="오른쪽 화살표 100"/>
          <p:cNvSpPr/>
          <p:nvPr/>
        </p:nvSpPr>
        <p:spPr>
          <a:xfrm rot="10800000">
            <a:off x="5779369" y="4830945"/>
            <a:ext cx="151114" cy="173311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5943341" y="4794490"/>
            <a:ext cx="13265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Data dependency</a:t>
            </a:r>
            <a:endParaRPr lang="ko-KR" altLang="en-US" sz="1000" i="1"/>
          </a:p>
        </p:txBody>
      </p:sp>
      <p:sp>
        <p:nvSpPr>
          <p:cNvPr id="103" name="TextBox 102"/>
          <p:cNvSpPr txBox="1"/>
          <p:nvPr/>
        </p:nvSpPr>
        <p:spPr>
          <a:xfrm>
            <a:off x="5943340" y="5043171"/>
            <a:ext cx="2135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i="1" dirty="0" smtClean="0"/>
              <a:t>Blocks being encoded/decoded</a:t>
            </a:r>
            <a:endParaRPr lang="ko-KR" altLang="en-US" sz="1000" i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5700009" y="5057350"/>
            <a:ext cx="3098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/>
              <a:t>X</a:t>
            </a:r>
            <a:endParaRPr lang="ko-KR" altLang="en-US" sz="1000" b="1"/>
          </a:p>
        </p:txBody>
      </p:sp>
      <p:sp>
        <p:nvSpPr>
          <p:cNvPr id="105" name="Ellipse 162"/>
          <p:cNvSpPr/>
          <p:nvPr/>
        </p:nvSpPr>
        <p:spPr>
          <a:xfrm>
            <a:off x="5788588" y="2866801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06" name="Ellipse 163"/>
          <p:cNvSpPr/>
          <p:nvPr/>
        </p:nvSpPr>
        <p:spPr>
          <a:xfrm>
            <a:off x="5788588" y="3237006"/>
            <a:ext cx="71437" cy="71437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08" name="Ellipse 183"/>
          <p:cNvSpPr/>
          <p:nvPr/>
        </p:nvSpPr>
        <p:spPr>
          <a:xfrm>
            <a:off x="5788588" y="3585938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12" name="Ellipse 162"/>
          <p:cNvSpPr/>
          <p:nvPr/>
        </p:nvSpPr>
        <p:spPr>
          <a:xfrm>
            <a:off x="5778126" y="2497009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14" name="직사각형 113"/>
          <p:cNvSpPr/>
          <p:nvPr/>
        </p:nvSpPr>
        <p:spPr>
          <a:xfrm rot="5400000">
            <a:off x="5710589" y="3894179"/>
            <a:ext cx="34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b="1" dirty="0" smtClean="0"/>
              <a:t>…</a:t>
            </a:r>
            <a:endParaRPr lang="ko-KR" altLang="en-US" b="1"/>
          </a:p>
        </p:txBody>
      </p:sp>
      <p:sp>
        <p:nvSpPr>
          <p:cNvPr id="115" name="직사각형 114"/>
          <p:cNvSpPr/>
          <p:nvPr/>
        </p:nvSpPr>
        <p:spPr>
          <a:xfrm>
            <a:off x="6713868" y="5488242"/>
            <a:ext cx="21196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[Proposed Test #2 scheme]</a:t>
            </a:r>
            <a:endParaRPr lang="ko-KR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Ellipse 162"/>
          <p:cNvSpPr/>
          <p:nvPr/>
        </p:nvSpPr>
        <p:spPr>
          <a:xfrm>
            <a:off x="6177381" y="2859676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21" name="Ellipse 163"/>
          <p:cNvSpPr/>
          <p:nvPr/>
        </p:nvSpPr>
        <p:spPr>
          <a:xfrm>
            <a:off x="6177381" y="3229881"/>
            <a:ext cx="71437" cy="71437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23" name="Ellipse 162"/>
          <p:cNvSpPr/>
          <p:nvPr/>
        </p:nvSpPr>
        <p:spPr>
          <a:xfrm>
            <a:off x="6166919" y="2489884"/>
            <a:ext cx="71437" cy="7302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45 Light"/>
            </a:endParaRPr>
          </a:p>
        </p:txBody>
      </p:sp>
      <p:sp>
        <p:nvSpPr>
          <p:cNvPr id="124" name="직사각형 123"/>
          <p:cNvSpPr/>
          <p:nvPr/>
        </p:nvSpPr>
        <p:spPr>
          <a:xfrm>
            <a:off x="6578656" y="2279843"/>
            <a:ext cx="34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b="1" dirty="0" smtClean="0"/>
              <a:t>…</a:t>
            </a:r>
            <a:endParaRPr lang="ko-KR" altLang="en-US" b="1"/>
          </a:p>
        </p:txBody>
      </p:sp>
      <p:cxnSp>
        <p:nvCxnSpPr>
          <p:cNvPr id="134" name="Connecteur droit avec flèche 226"/>
          <p:cNvCxnSpPr>
            <a:stCxn id="48" idx="1"/>
            <a:endCxn id="46" idx="7"/>
          </p:cNvCxnSpPr>
          <p:nvPr/>
        </p:nvCxnSpPr>
        <p:spPr>
          <a:xfrm flipH="1">
            <a:off x="855121" y="2464951"/>
            <a:ext cx="438338" cy="424915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137" name="Connecteur droit avec flèche 226"/>
          <p:cNvCxnSpPr>
            <a:stCxn id="48" idx="1"/>
            <a:endCxn id="47" idx="6"/>
          </p:cNvCxnSpPr>
          <p:nvPr/>
        </p:nvCxnSpPr>
        <p:spPr>
          <a:xfrm flipH="1">
            <a:off x="865583" y="2464951"/>
            <a:ext cx="427876" cy="820145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140" name="Connecteur droit avec flèche 226"/>
          <p:cNvCxnSpPr>
            <a:stCxn id="48" idx="1"/>
            <a:endCxn id="50" idx="7"/>
          </p:cNvCxnSpPr>
          <p:nvPr/>
        </p:nvCxnSpPr>
        <p:spPr>
          <a:xfrm flipH="1">
            <a:off x="855121" y="2464951"/>
            <a:ext cx="438338" cy="1144052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Anchor : JVET-L0226 (CE4.4.7a : on MERGE)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#1 : Initialize the HMVP buffer on CTU row bases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#2 : Initialize the HMVP buffer on CTU bases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97" y="4179670"/>
            <a:ext cx="7270397" cy="21053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96" y="1367904"/>
            <a:ext cx="7270397" cy="210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solidFill>
                  <a:srgbClr val="FF0000"/>
                </a:solidFill>
                <a:ea typeface="LG스마트체 Regular" panose="020B0600000101010101" pitchFamily="50" charset="-127"/>
              </a:rPr>
              <a:t>Anchor : JVET-L0226 (CE4.4.7c : on MERGE &amp; AMVP)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#1 : Initialize the HMVP buffer on CTU row bases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#2 : Initialize the HMVP buffer on CTU bases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859" y="1397397"/>
            <a:ext cx="7219998" cy="20907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859" y="4168562"/>
            <a:ext cx="7219998" cy="209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In this proposal, </a:t>
            </a:r>
            <a:r>
              <a:rPr lang="en-CA" altLang="ko-KR" sz="1600" dirty="0" smtClean="0"/>
              <a:t>two solutions are proposed </a:t>
            </a:r>
            <a:r>
              <a:rPr lang="en-CA" altLang="ko-KR" sz="1600" dirty="0"/>
              <a:t>to support compatibility with parallel processing implementation algorithms. </a:t>
            </a:r>
            <a:endParaRPr lang="en-CA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#1 : Initialize the HMVP buffer on CTU Row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basis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#2 : Initialize the HMVP buffer on CTU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basis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Simulation results show the marginal coding loss on HMVP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Recommended </a:t>
            </a:r>
            <a:r>
              <a:rPr lang="en-CA" altLang="ko-KR" sz="1600" dirty="0"/>
              <a:t>to consider this method </a:t>
            </a:r>
            <a:r>
              <a:rPr lang="en-CA" altLang="ko-KR" sz="1600" dirty="0" smtClean="0"/>
              <a:t>for </a:t>
            </a:r>
            <a:r>
              <a:rPr lang="en-CA" altLang="ko-KR" sz="1600" dirty="0"/>
              <a:t>next VTM. 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Thanks </a:t>
            </a:r>
            <a:r>
              <a:rPr lang="en-US" altLang="ko-KR" sz="1600" dirty="0"/>
              <a:t>to </a:t>
            </a:r>
            <a:r>
              <a:rPr lang="en-US" altLang="ko-KR" sz="1600" dirty="0" smtClean="0"/>
              <a:t>Sharp </a:t>
            </a:r>
            <a:r>
              <a:rPr lang="en-US" altLang="ko-KR" sz="1600" dirty="0"/>
              <a:t>for </a:t>
            </a:r>
            <a:r>
              <a:rPr lang="en-US" altLang="ko-KR" sz="1600" dirty="0" smtClean="0"/>
              <a:t>crosscheck (JVET-K0525)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067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2839</TotalTime>
  <Words>308</Words>
  <Application>Microsoft Office PowerPoint</Application>
  <PresentationFormat>A4 용지(210x297mm)</PresentationFormat>
  <Paragraphs>97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7" baseType="lpstr">
      <vt:lpstr>Helvetica 45 Light</vt:lpstr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JVET-L0158 CE4-related: History-Based Motion Vector Prediction  considering parallel processing</vt:lpstr>
      <vt:lpstr>Introduction</vt:lpstr>
      <vt:lpstr>Proposed methods</vt:lpstr>
      <vt:lpstr>Experimental results</vt:lpstr>
      <vt:lpstr>Experimental results</vt:lpstr>
      <vt:lpstr>Conclusion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박내리/선임연구원/차세대표준(연)ABM팀(naeri.park@lge.com)</cp:lastModifiedBy>
  <cp:revision>183</cp:revision>
  <dcterms:created xsi:type="dcterms:W3CDTF">2016-10-06T06:23:02Z</dcterms:created>
  <dcterms:modified xsi:type="dcterms:W3CDTF">2018-10-06T00:54:39Z</dcterms:modified>
</cp:coreProperties>
</file>