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378" r:id="rId3"/>
    <p:sldId id="377" r:id="rId4"/>
    <p:sldId id="379" r:id="rId5"/>
    <p:sldId id="374" r:id="rId6"/>
    <p:sldId id="373" r:id="rId7"/>
    <p:sldId id="380" r:id="rId8"/>
    <p:sldId id="381" r:id="rId9"/>
    <p:sldId id="382" r:id="rId10"/>
    <p:sldId id="383" r:id="rId11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378"/>
            <p14:sldId id="377"/>
            <p14:sldId id="379"/>
            <p14:sldId id="374"/>
            <p14:sldId id="373"/>
            <p14:sldId id="380"/>
            <p14:sldId id="381"/>
            <p14:sldId id="382"/>
            <p14:sldId id="3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36699"/>
    <a:srgbClr val="FF7C80"/>
    <a:srgbClr val="99CCFF"/>
    <a:srgbClr val="CCCCFF"/>
    <a:srgbClr val="FFFFCC"/>
    <a:srgbClr val="CCFF99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50DA73-F209-43E2-A229-2DB1A35CB82F}" v="840" dt="2018-10-01T11:16:30.9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3677" autoAdjust="0"/>
  </p:normalViewPr>
  <p:slideViewPr>
    <p:cSldViewPr snapToGrid="0">
      <p:cViewPr varScale="1">
        <p:scale>
          <a:sx n="103" d="100"/>
          <a:sy n="103" d="100"/>
        </p:scale>
        <p:origin x="204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2018-10-01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2018-10-01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9280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7287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8381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7159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2326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5778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0312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691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029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7688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335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2286000"/>
          <a:ext cx="9144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0"/>
                        <a:ext cx="91440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8" name="그림 35" descr="ui_3_0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4339" y="6186433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2335EB72-9D2F-4C55-B88A-FE7E180F0AA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85998"/>
            <a:ext cx="2281561" cy="1752602"/>
          </a:xfrm>
          <a:prstGeom prst="rect">
            <a:avLst/>
          </a:prstGeom>
        </p:spPr>
      </p:pic>
      <p:pic>
        <p:nvPicPr>
          <p:cNvPr id="9" name="Picture 2" descr="E:\각종양식\연구원CI\ci_jpg\wordmark.jp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903" y="6257786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2018-10-01</a:t>
            </a:fld>
            <a:endParaRPr lang="ko-KR" altLang="en-US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01" y="6569876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61487" y="6638842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66164" y="2459591"/>
            <a:ext cx="69182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MPM Modifications</a:t>
            </a:r>
            <a:r>
              <a:rPr lang="ko-KR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 </a:t>
            </a:r>
            <a:endParaRPr lang="en-US" altLang="ko-KR" sz="44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algn="ctr"/>
            <a:r>
              <a:rPr lang="en-US" altLang="ko-KR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for</a:t>
            </a:r>
            <a:r>
              <a:rPr lang="ko-KR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Intra</a:t>
            </a:r>
            <a:r>
              <a:rPr lang="ko-KR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mode</a:t>
            </a:r>
            <a:r>
              <a:rPr lang="ko-KR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4400" b="1" dirty="0">
                <a:solidFill>
                  <a:schemeClr val="bg1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coding</a:t>
            </a:r>
            <a:endParaRPr lang="ko-KR" altLang="en-US" sz="4400" b="1" dirty="0">
              <a:solidFill>
                <a:schemeClr val="bg1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847B1F-7E48-489B-8E6C-269F5918B25B}"/>
              </a:ext>
            </a:extLst>
          </p:cNvPr>
          <p:cNvSpPr txBox="1"/>
          <p:nvPr/>
        </p:nvSpPr>
        <p:spPr>
          <a:xfrm>
            <a:off x="2225798" y="1923691"/>
            <a:ext cx="1454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JVET-L0154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 dirty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Oct. 2018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Yong-</a:t>
            </a:r>
            <a:r>
              <a:rPr lang="en-US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Uk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Yoon, Do-</a:t>
            </a:r>
            <a:r>
              <a:rPr lang="en-US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Hyeon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Park, Jae-</a:t>
            </a:r>
            <a:r>
              <a:rPr lang="en-US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Gon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Kim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CA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Jinho</a:t>
            </a: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Lee, </a:t>
            </a:r>
            <a:r>
              <a:rPr lang="en-CA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Jungwon</a:t>
            </a: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Kang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4BA3939-E3EB-41CE-85B8-E30A3F28F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12</a:t>
            </a:r>
            <a:r>
              <a:rPr lang="en-US" altLang="ko-KR" sz="1600" b="1" kern="0" baseline="3000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Conclusions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ko-KR" dirty="0"/>
              <a:t>Proposed two MPM modifications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MPM candidate derivation positions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Context model of MPM index</a:t>
            </a:r>
          </a:p>
          <a:p>
            <a:pPr>
              <a:spcBef>
                <a:spcPts val="300"/>
              </a:spcBef>
            </a:pPr>
            <a:r>
              <a:rPr lang="en-US" altLang="ko-KR" dirty="0"/>
              <a:t>Coding gain in BD-rate for AI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MPM candidate derivation positions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Test 1: 0.07% gains, 99%/100% encoding/decoding time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Context model of MPM_IDX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Test 2: 0.08% gains, 98%/101% encoding/decoding time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Test 3: 0.10% gains, 98%/99% encoding/decoding time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Combination of both modifications</a:t>
            </a:r>
          </a:p>
          <a:p>
            <a:pPr lvl="2">
              <a:spcBef>
                <a:spcPts val="300"/>
              </a:spcBef>
            </a:pPr>
            <a:r>
              <a:rPr lang="en-US" altLang="ko-KR" dirty="0"/>
              <a:t>Test 4: 0.15% gains, 98%/99% encoding/decoding time</a:t>
            </a:r>
          </a:p>
          <a:p>
            <a:pPr>
              <a:spcBef>
                <a:spcPts val="300"/>
              </a:spcBef>
            </a:pPr>
            <a:r>
              <a:rPr lang="en-US" altLang="ko-KR" dirty="0"/>
              <a:t>Suggest to adopt the</a:t>
            </a:r>
            <a:r>
              <a:rPr lang="ko-KR" altLang="en-US" dirty="0"/>
              <a:t> </a:t>
            </a:r>
            <a:r>
              <a:rPr lang="en-US" altLang="ko-KR" dirty="0"/>
              <a:t>proposed</a:t>
            </a:r>
            <a:r>
              <a:rPr lang="ko-KR" altLang="en-US" dirty="0"/>
              <a:t> </a:t>
            </a:r>
            <a:r>
              <a:rPr lang="en-US" altLang="ko-KR" dirty="0"/>
              <a:t>modifications to VTM</a:t>
            </a:r>
          </a:p>
          <a:p>
            <a:pPr lvl="1">
              <a:spcBef>
                <a:spcPts val="300"/>
              </a:spcBef>
            </a:pPr>
            <a:r>
              <a:rPr lang="en-US" altLang="ko-KR" dirty="0"/>
              <a:t>Meaningful coding gain without encoding/decoding run time increase</a:t>
            </a:r>
          </a:p>
          <a:p>
            <a:pPr lvl="1">
              <a:spcBef>
                <a:spcPts val="300"/>
              </a:spcBef>
            </a:pPr>
            <a:endParaRPr lang="en-US" altLang="ko-KR" dirty="0"/>
          </a:p>
          <a:p>
            <a:pPr lvl="1">
              <a:spcBef>
                <a:spcPts val="300"/>
              </a:spcBef>
            </a:pPr>
            <a:endParaRPr lang="en-US" altLang="ko-KR" dirty="0"/>
          </a:p>
          <a:p>
            <a:pPr lvl="1">
              <a:spcBef>
                <a:spcPts val="300"/>
              </a:spcBef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82503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JVET-L0154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971" y="2637497"/>
            <a:ext cx="5561661" cy="1788543"/>
          </a:xfrm>
        </p:spPr>
        <p:txBody>
          <a:bodyPr/>
          <a:lstStyle/>
          <a:p>
            <a:r>
              <a:rPr lang="en-US" altLang="ko-KR" sz="2400" dirty="0"/>
              <a:t>Two MPM Modifications</a:t>
            </a:r>
          </a:p>
          <a:p>
            <a:pPr lvl="1"/>
            <a:r>
              <a:rPr lang="en-US" altLang="ko-KR" sz="2000" dirty="0"/>
              <a:t>MPM candidates derivation positions</a:t>
            </a:r>
          </a:p>
          <a:p>
            <a:pPr lvl="1"/>
            <a:r>
              <a:rPr lang="en-US" altLang="ko-KR" sz="2000" dirty="0"/>
              <a:t>Context model for MPM index</a:t>
            </a:r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83964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76" y="457200"/>
            <a:ext cx="8100225" cy="762000"/>
          </a:xfrm>
        </p:spPr>
        <p:txBody>
          <a:bodyPr/>
          <a:lstStyle/>
          <a:p>
            <a:r>
              <a:rPr lang="en-US" altLang="ko-KR" sz="2800" dirty="0"/>
              <a:t>1. Modification of MPM Candidates Derivation</a:t>
            </a:r>
            <a:endParaRPr lang="ko-KR" altLang="en-US" sz="28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24000"/>
            <a:ext cx="8715249" cy="4954438"/>
          </a:xfrm>
        </p:spPr>
        <p:txBody>
          <a:bodyPr/>
          <a:lstStyle/>
          <a:p>
            <a:r>
              <a:rPr lang="en-US" altLang="ko-KR" dirty="0"/>
              <a:t>MPM candidates derivation positions</a:t>
            </a:r>
          </a:p>
          <a:p>
            <a:pPr lvl="1"/>
            <a:r>
              <a:rPr lang="en-US" altLang="ko-KR" dirty="0"/>
              <a:t>In VTM 2.0</a:t>
            </a:r>
          </a:p>
          <a:p>
            <a:pPr lvl="2"/>
            <a:r>
              <a:rPr lang="en-US" altLang="ko-KR" dirty="0"/>
              <a:t>3 MPM candidates are derived from neighboring blocks which are adjacent to above-left corner</a:t>
            </a:r>
          </a:p>
          <a:p>
            <a:pPr lvl="2"/>
            <a:r>
              <a:rPr lang="en-US" altLang="ko-KR" dirty="0"/>
              <a:t>While the 6 MPM candidates are derived from neighbors of three corners</a:t>
            </a:r>
          </a:p>
          <a:p>
            <a:pPr lvl="1"/>
            <a:r>
              <a:rPr lang="en-US" altLang="ko-KR" dirty="0"/>
              <a:t>The MPM candidates derived from the current positions may not be diverse</a:t>
            </a:r>
          </a:p>
          <a:p>
            <a:pPr lvl="2"/>
            <a:r>
              <a:rPr lang="en-US" altLang="ko-KR" dirty="0"/>
              <a:t>Since both positions are close to each other</a:t>
            </a:r>
          </a:p>
          <a:p>
            <a:pPr marL="914400" lvl="2" indent="0">
              <a:buNone/>
            </a:pPr>
            <a:r>
              <a:rPr lang="en-US" altLang="ko-KR" i="1" dirty="0">
                <a:solidFill>
                  <a:srgbClr val="0070C0"/>
                </a:solidFill>
              </a:rPr>
              <a:t>→ which results in the default intra modes are set as MPM</a:t>
            </a:r>
          </a:p>
          <a:p>
            <a:pPr lvl="2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6C2E3B-F5C8-475C-A76E-E701BDB949B1}"/>
              </a:ext>
            </a:extLst>
          </p:cNvPr>
          <p:cNvSpPr txBox="1"/>
          <p:nvPr/>
        </p:nvSpPr>
        <p:spPr>
          <a:xfrm>
            <a:off x="1555685" y="6235400"/>
            <a:ext cx="2366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Current VTM for 3 MPM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00BAC45-B98E-4C97-A00F-B2F838516DBF}"/>
              </a:ext>
            </a:extLst>
          </p:cNvPr>
          <p:cNvGrpSpPr/>
          <p:nvPr/>
        </p:nvGrpSpPr>
        <p:grpSpPr>
          <a:xfrm>
            <a:off x="1929421" y="4465401"/>
            <a:ext cx="1586135" cy="1586135"/>
            <a:chOff x="2590233" y="2478090"/>
            <a:chExt cx="1800000" cy="1800000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9721FADB-955C-47E9-9705-8A6020DD45B0}"/>
                </a:ext>
              </a:extLst>
            </p:cNvPr>
            <p:cNvSpPr/>
            <p:nvPr/>
          </p:nvSpPr>
          <p:spPr bwMode="auto">
            <a:xfrm>
              <a:off x="2950233" y="2838090"/>
              <a:ext cx="1440000" cy="144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dirty="0"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Current block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6F315B62-D211-4467-BED6-F9AE7052CF19}"/>
                </a:ext>
              </a:extLst>
            </p:cNvPr>
            <p:cNvSpPr/>
            <p:nvPr/>
          </p:nvSpPr>
          <p:spPr bwMode="auto">
            <a:xfrm>
              <a:off x="2950233" y="2478090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A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468A7389-1905-420F-9527-8DBF40C7DBE3}"/>
                </a:ext>
              </a:extLst>
            </p:cNvPr>
            <p:cNvSpPr/>
            <p:nvPr/>
          </p:nvSpPr>
          <p:spPr bwMode="auto">
            <a:xfrm>
              <a:off x="2590233" y="2838090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L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37926F7F-D48A-456A-BA43-93428ADB5F96}"/>
              </a:ext>
            </a:extLst>
          </p:cNvPr>
          <p:cNvGrpSpPr/>
          <p:nvPr/>
        </p:nvGrpSpPr>
        <p:grpSpPr>
          <a:xfrm>
            <a:off x="5318527" y="4434540"/>
            <a:ext cx="1903362" cy="1900060"/>
            <a:chOff x="5920641" y="4196751"/>
            <a:chExt cx="2160000" cy="2156253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0BC183B9-0090-4851-ACBD-63ACE47E8697}"/>
                </a:ext>
              </a:extLst>
            </p:cNvPr>
            <p:cNvSpPr/>
            <p:nvPr/>
          </p:nvSpPr>
          <p:spPr bwMode="auto">
            <a:xfrm>
              <a:off x="6280641" y="4556751"/>
              <a:ext cx="1440000" cy="144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dirty="0"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Current block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56249452-0B9C-4F9A-83B9-803CD78E9875}"/>
                </a:ext>
              </a:extLst>
            </p:cNvPr>
            <p:cNvSpPr/>
            <p:nvPr/>
          </p:nvSpPr>
          <p:spPr bwMode="auto">
            <a:xfrm>
              <a:off x="7360641" y="4196751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A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DB50A270-E41D-4208-AF9E-19B988DBD508}"/>
                </a:ext>
              </a:extLst>
            </p:cNvPr>
            <p:cNvSpPr/>
            <p:nvPr/>
          </p:nvSpPr>
          <p:spPr bwMode="auto">
            <a:xfrm>
              <a:off x="5920641" y="5636751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L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617759F2-942B-46D7-91BD-54A974895EFE}"/>
                </a:ext>
              </a:extLst>
            </p:cNvPr>
            <p:cNvSpPr/>
            <p:nvPr/>
          </p:nvSpPr>
          <p:spPr bwMode="auto">
            <a:xfrm>
              <a:off x="5920641" y="4196751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6800" rIns="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AL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0A26B3BE-B7C5-441C-9DAF-35BB93CB1B5E}"/>
                </a:ext>
              </a:extLst>
            </p:cNvPr>
            <p:cNvSpPr/>
            <p:nvPr/>
          </p:nvSpPr>
          <p:spPr bwMode="auto">
            <a:xfrm>
              <a:off x="7720641" y="4196751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6800" rIns="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AR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538CC042-09C9-449B-A1EB-C4B589A5F7BA}"/>
                </a:ext>
              </a:extLst>
            </p:cNvPr>
            <p:cNvSpPr/>
            <p:nvPr/>
          </p:nvSpPr>
          <p:spPr bwMode="auto">
            <a:xfrm>
              <a:off x="5920641" y="5993004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6800" rIns="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LB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4D4C007-A36D-4C0C-8741-BE3A1429744A}"/>
              </a:ext>
            </a:extLst>
          </p:cNvPr>
          <p:cNvSpPr txBox="1"/>
          <p:nvPr/>
        </p:nvSpPr>
        <p:spPr>
          <a:xfrm>
            <a:off x="5777636" y="6235400"/>
            <a:ext cx="1635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BMS for 6 MPM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B9FA97F2-C2D8-4BFB-8BAB-5C56CBD50A74}"/>
              </a:ext>
            </a:extLst>
          </p:cNvPr>
          <p:cNvSpPr/>
          <p:nvPr/>
        </p:nvSpPr>
        <p:spPr bwMode="auto">
          <a:xfrm>
            <a:off x="2378597" y="4907666"/>
            <a:ext cx="81023" cy="8102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lackadder ITC" pitchFamily="82" charset="0"/>
              <a:ea typeface="굴림" pitchFamily="50" charset="-127"/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F1BA0B04-8B06-40D2-ABCE-EC663733AE7C}"/>
              </a:ext>
            </a:extLst>
          </p:cNvPr>
          <p:cNvSpPr/>
          <p:nvPr/>
        </p:nvSpPr>
        <p:spPr bwMode="auto">
          <a:xfrm>
            <a:off x="6705536" y="4907666"/>
            <a:ext cx="81023" cy="8102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lackadder ITC" pitchFamily="82" charset="0"/>
              <a:ea typeface="굴림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AF381485-1316-4576-B604-EA7A3AE4523C}"/>
              </a:ext>
            </a:extLst>
          </p:cNvPr>
          <p:cNvSpPr/>
          <p:nvPr/>
        </p:nvSpPr>
        <p:spPr bwMode="auto">
          <a:xfrm>
            <a:off x="5753856" y="5821549"/>
            <a:ext cx="81023" cy="8102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lackadder ITC" pitchFamily="82" charset="0"/>
              <a:ea typeface="굴림" pitchFamily="50" charset="-127"/>
            </a:endParaRP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7EF5A890-8641-4A76-A467-CEE09EB76B1C}"/>
              </a:ext>
            </a:extLst>
          </p:cNvPr>
          <p:cNvSpPr/>
          <p:nvPr/>
        </p:nvSpPr>
        <p:spPr bwMode="auto">
          <a:xfrm>
            <a:off x="5753856" y="4907666"/>
            <a:ext cx="81023" cy="8102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lackadder ITC" pitchFamily="82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465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951" y="457200"/>
            <a:ext cx="8104850" cy="762000"/>
          </a:xfrm>
        </p:spPr>
        <p:txBody>
          <a:bodyPr/>
          <a:lstStyle/>
          <a:p>
            <a:r>
              <a:rPr lang="en-US" altLang="ko-KR" dirty="0"/>
              <a:t>Modification of MPM Candidates Derivation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24000"/>
            <a:ext cx="8695601" cy="4954438"/>
          </a:xfrm>
        </p:spPr>
        <p:txBody>
          <a:bodyPr/>
          <a:lstStyle/>
          <a:p>
            <a:r>
              <a:rPr lang="en-US" altLang="ko-KR" dirty="0"/>
              <a:t>Proposed modification</a:t>
            </a:r>
          </a:p>
          <a:p>
            <a:pPr lvl="1"/>
            <a:r>
              <a:rPr lang="en-US" altLang="ko-KR" dirty="0"/>
              <a:t>The positions for MPM candidate derivation are changed</a:t>
            </a:r>
          </a:p>
          <a:p>
            <a:pPr lvl="2"/>
            <a:r>
              <a:rPr lang="en-US" altLang="ko-KR" dirty="0"/>
              <a:t>From neighbors of the above-left corner to neighbors of two corners</a:t>
            </a:r>
          </a:p>
          <a:p>
            <a:pPr lvl="2"/>
            <a:r>
              <a:rPr lang="en-US" altLang="ko-KR" dirty="0"/>
              <a:t>Which are subset of the derivation positions for 6 MPM</a:t>
            </a:r>
          </a:p>
          <a:p>
            <a:pPr lvl="1"/>
            <a:r>
              <a:rPr lang="en-US" altLang="ko-KR" dirty="0"/>
              <a:t>This modification may allow more diverse MPM candidates to be derived and match with the MERGE candidates derivation position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381AA69-C4B9-4CBE-BD54-F01BEB57B2A3}"/>
              </a:ext>
            </a:extLst>
          </p:cNvPr>
          <p:cNvGrpSpPr/>
          <p:nvPr/>
        </p:nvGrpSpPr>
        <p:grpSpPr>
          <a:xfrm>
            <a:off x="5421322" y="3889705"/>
            <a:ext cx="1800000" cy="1800000"/>
            <a:chOff x="2590233" y="2478090"/>
            <a:chExt cx="1800000" cy="1800000"/>
          </a:xfrm>
        </p:grpSpPr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40F59652-23F9-4006-B0F7-1306CD90A61B}"/>
                </a:ext>
              </a:extLst>
            </p:cNvPr>
            <p:cNvSpPr/>
            <p:nvPr/>
          </p:nvSpPr>
          <p:spPr bwMode="auto">
            <a:xfrm>
              <a:off x="2950233" y="2838090"/>
              <a:ext cx="1440000" cy="144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dirty="0"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Current block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D5FC8AC2-11A1-412C-A916-163D5001B75B}"/>
                </a:ext>
              </a:extLst>
            </p:cNvPr>
            <p:cNvSpPr/>
            <p:nvPr/>
          </p:nvSpPr>
          <p:spPr bwMode="auto">
            <a:xfrm>
              <a:off x="4030233" y="2478090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A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D316A095-E7BB-4C47-A9C4-B57CAE11660D}"/>
                </a:ext>
              </a:extLst>
            </p:cNvPr>
            <p:cNvSpPr/>
            <p:nvPr/>
          </p:nvSpPr>
          <p:spPr bwMode="auto">
            <a:xfrm>
              <a:off x="2590233" y="3918090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L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7E81393B-1569-438A-8A28-BEB8F2AD41BF}"/>
              </a:ext>
            </a:extLst>
          </p:cNvPr>
          <p:cNvGrpSpPr/>
          <p:nvPr/>
        </p:nvGrpSpPr>
        <p:grpSpPr>
          <a:xfrm>
            <a:off x="1840259" y="3889705"/>
            <a:ext cx="1800000" cy="1800000"/>
            <a:chOff x="2590233" y="2478090"/>
            <a:chExt cx="1800000" cy="1800000"/>
          </a:xfrm>
        </p:grpSpPr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EEAAC32B-5585-4534-A59C-FE2ECC05E673}"/>
                </a:ext>
              </a:extLst>
            </p:cNvPr>
            <p:cNvSpPr/>
            <p:nvPr/>
          </p:nvSpPr>
          <p:spPr bwMode="auto">
            <a:xfrm>
              <a:off x="2950233" y="2838090"/>
              <a:ext cx="1440000" cy="144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dirty="0"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Current block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A05CF2AA-9B5A-423F-BA16-30213F408EA0}"/>
                </a:ext>
              </a:extLst>
            </p:cNvPr>
            <p:cNvSpPr/>
            <p:nvPr/>
          </p:nvSpPr>
          <p:spPr bwMode="auto">
            <a:xfrm>
              <a:off x="2950233" y="2478090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A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A9BC1040-7848-44FD-A025-A98F25222FA1}"/>
                </a:ext>
              </a:extLst>
            </p:cNvPr>
            <p:cNvSpPr/>
            <p:nvPr/>
          </p:nvSpPr>
          <p:spPr bwMode="auto">
            <a:xfrm>
              <a:off x="2590233" y="2838090"/>
              <a:ext cx="360000" cy="3600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굴림" pitchFamily="50" charset="-127"/>
                  <a:cs typeface="Arial" panose="020B0604020202020204" pitchFamily="34" charset="0"/>
                </a:rPr>
                <a:t>L</a:t>
              </a:r>
              <a:endParaRPr kumimoji="1" lang="ko-KR" altLang="en-US" sz="14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32243DB-C0FE-4843-8618-4CA91A68F33F}"/>
              </a:ext>
            </a:extLst>
          </p:cNvPr>
          <p:cNvSpPr txBox="1"/>
          <p:nvPr/>
        </p:nvSpPr>
        <p:spPr>
          <a:xfrm>
            <a:off x="2057848" y="5877336"/>
            <a:ext cx="1734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Current positions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B6D1672-741D-4F30-BBE9-67F9565101BC}"/>
              </a:ext>
            </a:extLst>
          </p:cNvPr>
          <p:cNvSpPr txBox="1"/>
          <p:nvPr/>
        </p:nvSpPr>
        <p:spPr>
          <a:xfrm>
            <a:off x="5421322" y="5877336"/>
            <a:ext cx="22124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Proposed modification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30A454B4-2FA7-48F9-91AC-6D777B6371A1}"/>
              </a:ext>
            </a:extLst>
          </p:cNvPr>
          <p:cNvSpPr/>
          <p:nvPr/>
        </p:nvSpPr>
        <p:spPr bwMode="auto">
          <a:xfrm>
            <a:off x="4306140" y="4789705"/>
            <a:ext cx="726792" cy="360000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lackadder ITC" pitchFamily="82" charset="0"/>
              <a:ea typeface="굴림" pitchFamily="50" charset="-127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438331A4-265E-4D88-B653-2215DC4B0FED}"/>
              </a:ext>
            </a:extLst>
          </p:cNvPr>
          <p:cNvSpPr/>
          <p:nvPr/>
        </p:nvSpPr>
        <p:spPr bwMode="auto">
          <a:xfrm>
            <a:off x="2339747" y="4389193"/>
            <a:ext cx="81023" cy="8102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lackadder ITC" pitchFamily="82" charset="0"/>
              <a:ea typeface="굴림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32B8E073-FA33-4119-B2E5-7DC0635F5914}"/>
              </a:ext>
            </a:extLst>
          </p:cNvPr>
          <p:cNvSpPr/>
          <p:nvPr/>
        </p:nvSpPr>
        <p:spPr bwMode="auto">
          <a:xfrm>
            <a:off x="7000810" y="4389193"/>
            <a:ext cx="81023" cy="8102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lackadder ITC" pitchFamily="82" charset="0"/>
              <a:ea typeface="굴림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F8057F0-2CF6-4D05-A4E5-ACFD8B8E3400}"/>
              </a:ext>
            </a:extLst>
          </p:cNvPr>
          <p:cNvSpPr/>
          <p:nvPr/>
        </p:nvSpPr>
        <p:spPr bwMode="auto">
          <a:xfrm>
            <a:off x="5901215" y="5451428"/>
            <a:ext cx="81023" cy="8102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Blackadder ITC" pitchFamily="82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7017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r>
              <a:rPr lang="en-US" altLang="ko-KR" dirty="0"/>
              <a:t>Experimental results</a:t>
            </a:r>
          </a:p>
          <a:p>
            <a:pPr lvl="1"/>
            <a:r>
              <a:rPr lang="en-US" altLang="ko-KR" dirty="0"/>
              <a:t>VTM configuration over BMS 2.0.1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Test 1</a:t>
            </a:r>
            <a:r>
              <a:rPr lang="en-US" altLang="ko-KR" dirty="0"/>
              <a:t>: Modified positions for MPM candidates derivation 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15CEB5E-DB61-406C-9840-3B1EBE665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919910"/>
              </p:ext>
            </p:extLst>
          </p:nvPr>
        </p:nvGraphicFramePr>
        <p:xfrm>
          <a:off x="2114549" y="3115394"/>
          <a:ext cx="5103114" cy="1990785"/>
        </p:xfrm>
        <a:graphic>
          <a:graphicData uri="http://schemas.openxmlformats.org/drawingml/2006/table">
            <a:tbl>
              <a:tblPr/>
              <a:tblGrid>
                <a:gridCol w="1211744">
                  <a:extLst>
                    <a:ext uri="{9D8B030D-6E8A-4147-A177-3AD203B41FA5}">
                      <a16:colId xmlns:a16="http://schemas.microsoft.com/office/drawing/2014/main" val="3523414320"/>
                    </a:ext>
                  </a:extLst>
                </a:gridCol>
                <a:gridCol w="778274">
                  <a:extLst>
                    <a:ext uri="{9D8B030D-6E8A-4147-A177-3AD203B41FA5}">
                      <a16:colId xmlns:a16="http://schemas.microsoft.com/office/drawing/2014/main" val="632827556"/>
                    </a:ext>
                  </a:extLst>
                </a:gridCol>
                <a:gridCol w="778274">
                  <a:extLst>
                    <a:ext uri="{9D8B030D-6E8A-4147-A177-3AD203B41FA5}">
                      <a16:colId xmlns:a16="http://schemas.microsoft.com/office/drawing/2014/main" val="3216190346"/>
                    </a:ext>
                  </a:extLst>
                </a:gridCol>
                <a:gridCol w="778274">
                  <a:extLst>
                    <a:ext uri="{9D8B030D-6E8A-4147-A177-3AD203B41FA5}">
                      <a16:colId xmlns:a16="http://schemas.microsoft.com/office/drawing/2014/main" val="2557110385"/>
                    </a:ext>
                  </a:extLst>
                </a:gridCol>
                <a:gridCol w="778274">
                  <a:extLst>
                    <a:ext uri="{9D8B030D-6E8A-4147-A177-3AD203B41FA5}">
                      <a16:colId xmlns:a16="http://schemas.microsoft.com/office/drawing/2014/main" val="3686412110"/>
                    </a:ext>
                  </a:extLst>
                </a:gridCol>
                <a:gridCol w="778274">
                  <a:extLst>
                    <a:ext uri="{9D8B030D-6E8A-4147-A177-3AD203B41FA5}">
                      <a16:colId xmlns:a16="http://schemas.microsoft.com/office/drawing/2014/main" val="4264333689"/>
                    </a:ext>
                  </a:extLst>
                </a:gridCol>
              </a:tblGrid>
              <a:tr h="199820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9321492"/>
                  </a:ext>
                </a:extLst>
              </a:tr>
              <a:tr h="199820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862694"/>
                  </a:ext>
                </a:extLst>
              </a:tr>
              <a:tr h="199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311101"/>
                  </a:ext>
                </a:extLst>
              </a:tr>
              <a:tr h="199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339745"/>
                  </a:ext>
                </a:extLst>
              </a:tr>
              <a:tr h="199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43250"/>
                  </a:ext>
                </a:extLst>
              </a:tr>
              <a:tr h="199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946231"/>
                  </a:ext>
                </a:extLst>
              </a:tr>
              <a:tr h="199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48847"/>
                  </a:ext>
                </a:extLst>
              </a:tr>
              <a:tr h="199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998757"/>
                  </a:ext>
                </a:extLst>
              </a:tr>
              <a:tr h="199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187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427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9462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FF08E608-10D7-402F-B0BF-D34A63ACD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/>
              <a:t>2. Modification of Context Model for MPM Index</a:t>
            </a:r>
            <a:endParaRPr lang="ko-KR" altLang="en-US" sz="28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411771CA-6953-443C-AF63-568E07EA2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MPM signaling</a:t>
            </a:r>
          </a:p>
          <a:p>
            <a:pPr lvl="1"/>
            <a:r>
              <a:rPr lang="en-US" altLang="ko-KR" dirty="0"/>
              <a:t>3 MPMs are signaled with MPM_FLAG and MPM_IDX</a:t>
            </a:r>
          </a:p>
          <a:p>
            <a:pPr lvl="2"/>
            <a:r>
              <a:rPr lang="en-US" altLang="ko-KR" dirty="0"/>
              <a:t>MPM_FLAG (1 bin) is encoded using the regular coding mode</a:t>
            </a:r>
          </a:p>
          <a:p>
            <a:pPr lvl="2"/>
            <a:r>
              <a:rPr lang="en-US" altLang="ko-KR" dirty="0"/>
              <a:t>MPM_IDX (2 bins) is encoded using the bypass coding mode</a:t>
            </a:r>
          </a:p>
          <a:p>
            <a:pPr lvl="3"/>
            <a:r>
              <a:rPr lang="en-US" altLang="ko-KR" dirty="0"/>
              <a:t>The first three bins of MPM_IDX are coded by regular coding in the case of 6 MPM</a:t>
            </a:r>
          </a:p>
          <a:p>
            <a:pPr lvl="1"/>
            <a:r>
              <a:rPr lang="en-US" altLang="ko-KR" dirty="0"/>
              <a:t>Since the intra mode of the current block tends to be similar to neighboring modes,</a:t>
            </a:r>
          </a:p>
          <a:p>
            <a:pPr lvl="2"/>
            <a:r>
              <a:rPr lang="en-US" altLang="ko-KR" dirty="0"/>
              <a:t>If the neighboring intra modes are the same, the current block may have MPM mode</a:t>
            </a:r>
          </a:p>
          <a:p>
            <a:pPr lvl="2"/>
            <a:r>
              <a:rPr lang="en-US" altLang="ko-KR" dirty="0"/>
              <a:t>So, the bypass coding mode may not be efficient for the encoding of the first bin</a:t>
            </a:r>
            <a:endParaRPr lang="ko-KR" altLang="en-US" dirty="0"/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13C6946A-E640-43EB-9089-8EC01731F0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265967"/>
              </p:ext>
            </p:extLst>
          </p:nvPr>
        </p:nvGraphicFramePr>
        <p:xfrm>
          <a:off x="1843173" y="5449831"/>
          <a:ext cx="5929078" cy="784344"/>
        </p:xfrm>
        <a:graphic>
          <a:graphicData uri="http://schemas.openxmlformats.org/drawingml/2006/table">
            <a:tbl>
              <a:tblPr firstRow="1" firstCol="1" bandRow="1"/>
              <a:tblGrid>
                <a:gridCol w="1889186">
                  <a:extLst>
                    <a:ext uri="{9D8B030D-6E8A-4147-A177-3AD203B41FA5}">
                      <a16:colId xmlns:a16="http://schemas.microsoft.com/office/drawing/2014/main" val="1634162632"/>
                    </a:ext>
                  </a:extLst>
                </a:gridCol>
                <a:gridCol w="2019946">
                  <a:extLst>
                    <a:ext uri="{9D8B030D-6E8A-4147-A177-3AD203B41FA5}">
                      <a16:colId xmlns:a16="http://schemas.microsoft.com/office/drawing/2014/main" val="3154742698"/>
                    </a:ext>
                  </a:extLst>
                </a:gridCol>
                <a:gridCol w="2019946">
                  <a:extLst>
                    <a:ext uri="{9D8B030D-6E8A-4147-A177-3AD203B41FA5}">
                      <a16:colId xmlns:a16="http://schemas.microsoft.com/office/drawing/2014/main" val="3547213307"/>
                    </a:ext>
                  </a:extLst>
                </a:gridCol>
              </a:tblGrid>
              <a:tr h="26144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Syntax element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Idx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3355224"/>
                  </a:ext>
                </a:extLst>
              </a:tr>
              <a:tr h="26144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000319"/>
                  </a:ext>
                </a:extLst>
              </a:tr>
              <a:tr h="26144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mpm_idx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[][]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bypass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bypass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617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86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FF08E608-10D7-402F-B0BF-D34A63ACD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048" y="457200"/>
            <a:ext cx="7806943" cy="762000"/>
          </a:xfrm>
        </p:spPr>
        <p:txBody>
          <a:bodyPr/>
          <a:lstStyle/>
          <a:p>
            <a:r>
              <a:rPr lang="en-US" altLang="ko-KR" sz="2800" dirty="0"/>
              <a:t>Modification of Context Model for MPM_IDX</a:t>
            </a:r>
            <a:endParaRPr lang="ko-KR" altLang="en-US" sz="2800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411771CA-6953-443C-AF63-568E07EA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478953"/>
          </a:xfrm>
        </p:spPr>
        <p:txBody>
          <a:bodyPr/>
          <a:lstStyle/>
          <a:p>
            <a:r>
              <a:rPr lang="en-US" altLang="ko-KR" dirty="0"/>
              <a:t>The proposed modification</a:t>
            </a:r>
          </a:p>
          <a:p>
            <a:pPr lvl="1"/>
            <a:r>
              <a:rPr lang="en-US" altLang="ko-KR" dirty="0"/>
              <a:t>For encoding the first bin of MPM_IDX, the regular coding mode is used instead of the bypass coding mode</a:t>
            </a:r>
          </a:p>
          <a:p>
            <a:pPr lvl="1"/>
            <a:r>
              <a:rPr lang="en-US" altLang="ko-KR" dirty="0"/>
              <a:t>Adaptively use one or two context models for the first bin</a:t>
            </a:r>
          </a:p>
          <a:p>
            <a:pPr lvl="2"/>
            <a:r>
              <a:rPr lang="en-US" altLang="ko-KR" dirty="0"/>
              <a:t>According to the intra mode condition</a:t>
            </a:r>
          </a:p>
          <a:p>
            <a:pPr lvl="3"/>
            <a:r>
              <a:rPr lang="en-US" altLang="ko-KR" dirty="0"/>
              <a:t>left intra mode == above intra mode</a:t>
            </a:r>
            <a:endParaRPr lang="ko-KR" altLang="en-US" dirty="0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0070ECAE-1658-45EC-8DF8-B3F59BD9C8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01893"/>
              </p:ext>
            </p:extLst>
          </p:nvPr>
        </p:nvGraphicFramePr>
        <p:xfrm>
          <a:off x="877525" y="4297287"/>
          <a:ext cx="7349705" cy="1187928"/>
        </p:xfrm>
        <a:graphic>
          <a:graphicData uri="http://schemas.openxmlformats.org/drawingml/2006/table">
            <a:tbl>
              <a:tblPr firstRow="1" firstCol="1" bandRow="1"/>
              <a:tblGrid>
                <a:gridCol w="839746">
                  <a:extLst>
                    <a:ext uri="{9D8B030D-6E8A-4147-A177-3AD203B41FA5}">
                      <a16:colId xmlns:a16="http://schemas.microsoft.com/office/drawing/2014/main" val="1048076011"/>
                    </a:ext>
                  </a:extLst>
                </a:gridCol>
                <a:gridCol w="1325483">
                  <a:extLst>
                    <a:ext uri="{9D8B030D-6E8A-4147-A177-3AD203B41FA5}">
                      <a16:colId xmlns:a16="http://schemas.microsoft.com/office/drawing/2014/main" val="1387131343"/>
                    </a:ext>
                  </a:extLst>
                </a:gridCol>
                <a:gridCol w="3640347">
                  <a:extLst>
                    <a:ext uri="{9D8B030D-6E8A-4147-A177-3AD203B41FA5}">
                      <a16:colId xmlns:a16="http://schemas.microsoft.com/office/drawing/2014/main" val="1352543602"/>
                    </a:ext>
                  </a:extLst>
                </a:gridCol>
                <a:gridCol w="1544129">
                  <a:extLst>
                    <a:ext uri="{9D8B030D-6E8A-4147-A177-3AD203B41FA5}">
                      <a16:colId xmlns:a16="http://schemas.microsoft.com/office/drawing/2014/main" val="540947121"/>
                    </a:ext>
                  </a:extLst>
                </a:gridCol>
              </a:tblGrid>
              <a:tr h="293289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Test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Syntax element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 Idx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19797"/>
                  </a:ext>
                </a:extLst>
              </a:tr>
              <a:tr h="298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404018"/>
                  </a:ext>
                </a:extLst>
              </a:tr>
              <a:tr h="2982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Test 2</a:t>
                      </a:r>
                      <a:endParaRPr lang="ko-KR" sz="14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mpm_idx[][]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(left intra mode == above intra mode) ? 0:1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bypass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0694"/>
                  </a:ext>
                </a:extLst>
              </a:tr>
              <a:tr h="2982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Test 3</a:t>
                      </a:r>
                      <a:endParaRPr lang="ko-KR" sz="14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mpm_idx[][]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(left intra mode == above intra mode) ? 0:bypass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bypass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185" marR="681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7131635"/>
                  </a:ext>
                </a:extLst>
              </a:tr>
            </a:tbl>
          </a:graphicData>
        </a:graphic>
      </p:graphicFrame>
      <p:sp>
        <p:nvSpPr>
          <p:cNvPr id="2" name="직사각형 1"/>
          <p:cNvSpPr/>
          <p:nvPr/>
        </p:nvSpPr>
        <p:spPr>
          <a:xfrm>
            <a:off x="877525" y="3932705"/>
            <a:ext cx="67358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Table. assignments of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ctxInc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mpm_idx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syntax with context coded bin  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883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r>
              <a:rPr lang="en-US" altLang="ko-KR" dirty="0"/>
              <a:t>Experimental results</a:t>
            </a:r>
          </a:p>
          <a:p>
            <a:pPr lvl="1"/>
            <a:r>
              <a:rPr lang="en-US" altLang="ko-KR" dirty="0"/>
              <a:t>VTM configuration over BMS 2.0.1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Test 2</a:t>
            </a:r>
            <a:r>
              <a:rPr lang="en-US" altLang="ko-KR" dirty="0"/>
              <a:t>: Modified context model of MPM_IDX with two context modes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15CEB5E-DB61-406C-9840-3B1EBE665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448001"/>
              </p:ext>
            </p:extLst>
          </p:nvPr>
        </p:nvGraphicFramePr>
        <p:xfrm>
          <a:off x="1712214" y="3021922"/>
          <a:ext cx="5627369" cy="2064270"/>
        </p:xfrm>
        <a:graphic>
          <a:graphicData uri="http://schemas.openxmlformats.org/drawingml/2006/table">
            <a:tbl>
              <a:tblPr/>
              <a:tblGrid>
                <a:gridCol w="1336229">
                  <a:extLst>
                    <a:ext uri="{9D8B030D-6E8A-4147-A177-3AD203B41FA5}">
                      <a16:colId xmlns:a16="http://schemas.microsoft.com/office/drawing/2014/main" val="3523414320"/>
                    </a:ext>
                  </a:extLst>
                </a:gridCol>
                <a:gridCol w="858228">
                  <a:extLst>
                    <a:ext uri="{9D8B030D-6E8A-4147-A177-3AD203B41FA5}">
                      <a16:colId xmlns:a16="http://schemas.microsoft.com/office/drawing/2014/main" val="632827556"/>
                    </a:ext>
                  </a:extLst>
                </a:gridCol>
                <a:gridCol w="858228">
                  <a:extLst>
                    <a:ext uri="{9D8B030D-6E8A-4147-A177-3AD203B41FA5}">
                      <a16:colId xmlns:a16="http://schemas.microsoft.com/office/drawing/2014/main" val="3216190346"/>
                    </a:ext>
                  </a:extLst>
                </a:gridCol>
                <a:gridCol w="858228">
                  <a:extLst>
                    <a:ext uri="{9D8B030D-6E8A-4147-A177-3AD203B41FA5}">
                      <a16:colId xmlns:a16="http://schemas.microsoft.com/office/drawing/2014/main" val="2557110385"/>
                    </a:ext>
                  </a:extLst>
                </a:gridCol>
                <a:gridCol w="858228">
                  <a:extLst>
                    <a:ext uri="{9D8B030D-6E8A-4147-A177-3AD203B41FA5}">
                      <a16:colId xmlns:a16="http://schemas.microsoft.com/office/drawing/2014/main" val="3686412110"/>
                    </a:ext>
                  </a:extLst>
                </a:gridCol>
                <a:gridCol w="858228">
                  <a:extLst>
                    <a:ext uri="{9D8B030D-6E8A-4147-A177-3AD203B41FA5}">
                      <a16:colId xmlns:a16="http://schemas.microsoft.com/office/drawing/2014/main" val="4264333689"/>
                    </a:ext>
                  </a:extLst>
                </a:gridCol>
              </a:tblGrid>
              <a:tr h="20798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9321492"/>
                  </a:ext>
                </a:extLst>
              </a:tr>
              <a:tr h="20798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862694"/>
                  </a:ext>
                </a:extLst>
              </a:tr>
              <a:tr h="207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311101"/>
                  </a:ext>
                </a:extLst>
              </a:tr>
              <a:tr h="207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339745"/>
                  </a:ext>
                </a:extLst>
              </a:tr>
              <a:tr h="207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43250"/>
                  </a:ext>
                </a:extLst>
              </a:tr>
              <a:tr h="207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946231"/>
                  </a:ext>
                </a:extLst>
              </a:tr>
              <a:tr h="207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48847"/>
                  </a:ext>
                </a:extLst>
              </a:tr>
              <a:tr h="207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998757"/>
                  </a:ext>
                </a:extLst>
              </a:tr>
              <a:tr h="2079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187902"/>
                  </a:ext>
                </a:extLst>
              </a:tr>
              <a:tr h="491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427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00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4D5A28-99F5-45D4-8E0C-98D213AD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4" y="457200"/>
            <a:ext cx="8104850" cy="762000"/>
          </a:xfrm>
        </p:spPr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649335C-EC59-491A-A018-81928113B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600536" cy="4954438"/>
          </a:xfrm>
        </p:spPr>
        <p:txBody>
          <a:bodyPr/>
          <a:lstStyle/>
          <a:p>
            <a:pPr lvl="1"/>
            <a:r>
              <a:rPr lang="en-US" altLang="ko-KR" dirty="0">
                <a:solidFill>
                  <a:srgbClr val="0070C0"/>
                </a:solidFill>
              </a:rPr>
              <a:t>Test 3</a:t>
            </a:r>
            <a:r>
              <a:rPr lang="en-US" altLang="ko-KR" dirty="0"/>
              <a:t>: Modified context model of MPM_IDX with a single context model and bypass coding mode</a:t>
            </a:r>
            <a:endParaRPr lang="en-US" altLang="ko-KR" dirty="0">
              <a:solidFill>
                <a:srgbClr val="FF0000"/>
              </a:solidFill>
            </a:endParaRP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Test 4</a:t>
            </a:r>
            <a:r>
              <a:rPr lang="en-US" altLang="ko-KR" dirty="0"/>
              <a:t>: TEST 2 with TEST 1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48A0723B-0BA8-4114-85B5-D6D7D2A5B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701619"/>
              </p:ext>
            </p:extLst>
          </p:nvPr>
        </p:nvGraphicFramePr>
        <p:xfrm>
          <a:off x="2134427" y="2158007"/>
          <a:ext cx="5470997" cy="1924050"/>
        </p:xfrm>
        <a:graphic>
          <a:graphicData uri="http://schemas.openxmlformats.org/drawingml/2006/table">
            <a:tbl>
              <a:tblPr/>
              <a:tblGrid>
                <a:gridCol w="1299097">
                  <a:extLst>
                    <a:ext uri="{9D8B030D-6E8A-4147-A177-3AD203B41FA5}">
                      <a16:colId xmlns:a16="http://schemas.microsoft.com/office/drawing/2014/main" val="2874832565"/>
                    </a:ext>
                  </a:extLst>
                </a:gridCol>
                <a:gridCol w="834380">
                  <a:extLst>
                    <a:ext uri="{9D8B030D-6E8A-4147-A177-3AD203B41FA5}">
                      <a16:colId xmlns:a16="http://schemas.microsoft.com/office/drawing/2014/main" val="737914137"/>
                    </a:ext>
                  </a:extLst>
                </a:gridCol>
                <a:gridCol w="834380">
                  <a:extLst>
                    <a:ext uri="{9D8B030D-6E8A-4147-A177-3AD203B41FA5}">
                      <a16:colId xmlns:a16="http://schemas.microsoft.com/office/drawing/2014/main" val="3308141883"/>
                    </a:ext>
                  </a:extLst>
                </a:gridCol>
                <a:gridCol w="834380">
                  <a:extLst>
                    <a:ext uri="{9D8B030D-6E8A-4147-A177-3AD203B41FA5}">
                      <a16:colId xmlns:a16="http://schemas.microsoft.com/office/drawing/2014/main" val="1923102955"/>
                    </a:ext>
                  </a:extLst>
                </a:gridCol>
                <a:gridCol w="834380">
                  <a:extLst>
                    <a:ext uri="{9D8B030D-6E8A-4147-A177-3AD203B41FA5}">
                      <a16:colId xmlns:a16="http://schemas.microsoft.com/office/drawing/2014/main" val="709469095"/>
                    </a:ext>
                  </a:extLst>
                </a:gridCol>
                <a:gridCol w="834380">
                  <a:extLst>
                    <a:ext uri="{9D8B030D-6E8A-4147-A177-3AD203B41FA5}">
                      <a16:colId xmlns:a16="http://schemas.microsoft.com/office/drawing/2014/main" val="32302126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450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45366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116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341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798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08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716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062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246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8460797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B1BBBA6F-A380-49D8-AF2B-494081D708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553020"/>
              </p:ext>
            </p:extLst>
          </p:nvPr>
        </p:nvGraphicFramePr>
        <p:xfrm>
          <a:off x="2122499" y="4446270"/>
          <a:ext cx="5526655" cy="1924050"/>
        </p:xfrm>
        <a:graphic>
          <a:graphicData uri="http://schemas.openxmlformats.org/drawingml/2006/table">
            <a:tbl>
              <a:tblPr/>
              <a:tblGrid>
                <a:gridCol w="1312315">
                  <a:extLst>
                    <a:ext uri="{9D8B030D-6E8A-4147-A177-3AD203B41FA5}">
                      <a16:colId xmlns:a16="http://schemas.microsoft.com/office/drawing/2014/main" val="3029078317"/>
                    </a:ext>
                  </a:extLst>
                </a:gridCol>
                <a:gridCol w="842868">
                  <a:extLst>
                    <a:ext uri="{9D8B030D-6E8A-4147-A177-3AD203B41FA5}">
                      <a16:colId xmlns:a16="http://schemas.microsoft.com/office/drawing/2014/main" val="389336014"/>
                    </a:ext>
                  </a:extLst>
                </a:gridCol>
                <a:gridCol w="842868">
                  <a:extLst>
                    <a:ext uri="{9D8B030D-6E8A-4147-A177-3AD203B41FA5}">
                      <a16:colId xmlns:a16="http://schemas.microsoft.com/office/drawing/2014/main" val="1522967091"/>
                    </a:ext>
                  </a:extLst>
                </a:gridCol>
                <a:gridCol w="842868">
                  <a:extLst>
                    <a:ext uri="{9D8B030D-6E8A-4147-A177-3AD203B41FA5}">
                      <a16:colId xmlns:a16="http://schemas.microsoft.com/office/drawing/2014/main" val="2298148299"/>
                    </a:ext>
                  </a:extLst>
                </a:gridCol>
                <a:gridCol w="842868">
                  <a:extLst>
                    <a:ext uri="{9D8B030D-6E8A-4147-A177-3AD203B41FA5}">
                      <a16:colId xmlns:a16="http://schemas.microsoft.com/office/drawing/2014/main" val="1908026433"/>
                    </a:ext>
                  </a:extLst>
                </a:gridCol>
                <a:gridCol w="842868">
                  <a:extLst>
                    <a:ext uri="{9D8B030D-6E8A-4147-A177-3AD203B41FA5}">
                      <a16:colId xmlns:a16="http://schemas.microsoft.com/office/drawing/2014/main" val="8657465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1781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906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24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58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432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961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536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598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995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1768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923290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1149</Words>
  <Application>Microsoft Office PowerPoint</Application>
  <PresentationFormat>화면 슬라이드 쇼(4:3)</PresentationFormat>
  <Paragraphs>339</Paragraphs>
  <Slides>10</Slides>
  <Notes>10</Notes>
  <HiddenSlides>0</HiddenSlides>
  <MMClips>0</MMClips>
  <ScaleCrop>false</ScaleCrop>
  <HeadingPairs>
    <vt:vector size="8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2" baseType="lpstr">
      <vt:lpstr>Meiryo UI</vt:lpstr>
      <vt:lpstr>굴림</vt:lpstr>
      <vt:lpstr>맑은 고딕</vt:lpstr>
      <vt:lpstr>휴먼견출고딕</vt:lpstr>
      <vt:lpstr>Arial</vt:lpstr>
      <vt:lpstr>Blackadder ITC</vt:lpstr>
      <vt:lpstr>Symbol</vt:lpstr>
      <vt:lpstr>Tahoma</vt:lpstr>
      <vt:lpstr>Times New Roman</vt:lpstr>
      <vt:lpstr>Wingdings</vt:lpstr>
      <vt:lpstr>1_모자이크</vt:lpstr>
      <vt:lpstr>Image</vt:lpstr>
      <vt:lpstr>PowerPoint 프레젠테이션</vt:lpstr>
      <vt:lpstr>JVET-L0154</vt:lpstr>
      <vt:lpstr>1. Modification of MPM Candidates Derivation</vt:lpstr>
      <vt:lpstr>Modification of MPM Candidates Derivation</vt:lpstr>
      <vt:lpstr>Experimental Results</vt:lpstr>
      <vt:lpstr>2. Modification of Context Model for MPM Index</vt:lpstr>
      <vt:lpstr>Modification of Context Model for MPM_IDX</vt:lpstr>
      <vt:lpstr>Experimental Results</vt:lpstr>
      <vt:lpstr>Experimental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2018-10-01T11:16:31Z</dcterms:modified>
</cp:coreProperties>
</file>