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5" r:id="rId7"/>
    <p:sldId id="262" r:id="rId8"/>
    <p:sldId id="263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2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4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61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48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20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00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5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06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20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430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91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902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44B4E-98E7-4BDB-B187-AA5E02EA72DE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D2772-A803-49A4-8C66-9384B0503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348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CE4-related: Composite merge candidate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Jaeho Lee (LGE)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71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Merge candidate list </a:t>
            </a:r>
            <a:r>
              <a:rPr lang="en-CA" dirty="0" smtClean="0"/>
              <a:t>construction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{</a:t>
            </a:r>
            <a:r>
              <a:rPr lang="en-CA" dirty="0"/>
              <a:t>A1, B1, B0, A0} candidates</a:t>
            </a:r>
            <a:endParaRPr lang="en-US" dirty="0"/>
          </a:p>
          <a:p>
            <a:r>
              <a:rPr lang="en-CA" dirty="0"/>
              <a:t>ATMVP</a:t>
            </a:r>
            <a:endParaRPr lang="en-US" dirty="0"/>
          </a:p>
          <a:p>
            <a:r>
              <a:rPr lang="en-CA" dirty="0"/>
              <a:t>{B2} candidate</a:t>
            </a:r>
            <a:endParaRPr lang="en-US" dirty="0"/>
          </a:p>
          <a:p>
            <a:r>
              <a:rPr lang="en-CA" dirty="0"/>
              <a:t>TMVP {T}</a:t>
            </a:r>
            <a:endParaRPr lang="en-US" dirty="0"/>
          </a:p>
          <a:p>
            <a:r>
              <a:rPr lang="en-CA" dirty="0"/>
              <a:t>Combined bi-predictive </a:t>
            </a:r>
            <a:endParaRPr lang="en-US" dirty="0"/>
          </a:p>
          <a:p>
            <a:r>
              <a:rPr lang="en-CA" dirty="0"/>
              <a:t>Zero</a:t>
            </a:r>
            <a:endParaRPr lang="en-US" dirty="0"/>
          </a:p>
          <a:p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455" y="2217183"/>
            <a:ext cx="3577345" cy="35682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408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A-candidate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A-candidate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if A1 and B1 are available in the merge list and the reference indices of A1 and B1 are same, 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average MV of A1 and B1, and reference index of A1 or B1 is used.</a:t>
            </a:r>
            <a:endParaRPr lang="en-US" dirty="0" smtClean="0"/>
          </a:p>
          <a:p>
            <a:r>
              <a:rPr lang="en-CA" dirty="0" smtClean="0"/>
              <a:t>Merge candidate list construction	</a:t>
            </a:r>
          </a:p>
          <a:p>
            <a:pPr lvl="1"/>
            <a:r>
              <a:rPr lang="en-CA" dirty="0" smtClean="0"/>
              <a:t>{A1, B1} candidates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A-candidate</a:t>
            </a:r>
          </a:p>
          <a:p>
            <a:pPr lvl="1"/>
            <a:r>
              <a:rPr lang="en-CA" dirty="0" smtClean="0"/>
              <a:t>{B0, A0} candidates</a:t>
            </a:r>
            <a:endParaRPr lang="en-US" dirty="0" smtClean="0"/>
          </a:p>
          <a:p>
            <a:pPr lvl="1"/>
            <a:r>
              <a:rPr lang="en-CA" dirty="0" smtClean="0"/>
              <a:t>ATMVP</a:t>
            </a:r>
            <a:endParaRPr lang="en-US" dirty="0" smtClean="0"/>
          </a:p>
          <a:p>
            <a:pPr lvl="1"/>
            <a:r>
              <a:rPr lang="en-CA" dirty="0" smtClean="0"/>
              <a:t>{B2} candidate</a:t>
            </a:r>
            <a:endParaRPr lang="en-US" dirty="0" smtClean="0"/>
          </a:p>
          <a:p>
            <a:pPr lvl="1"/>
            <a:r>
              <a:rPr lang="en-CA" dirty="0" smtClean="0"/>
              <a:t>TMVP {T}</a:t>
            </a:r>
            <a:endParaRPr lang="en-US" dirty="0" smtClean="0"/>
          </a:p>
          <a:p>
            <a:pPr lvl="1"/>
            <a:r>
              <a:rPr lang="en-CA" dirty="0" smtClean="0"/>
              <a:t>Combined bi-predictive </a:t>
            </a:r>
            <a:endParaRPr lang="en-US" dirty="0" smtClean="0"/>
          </a:p>
          <a:p>
            <a:pPr lvl="1"/>
            <a:r>
              <a:rPr lang="en-CA" dirty="0" smtClean="0"/>
              <a:t>Zero</a:t>
            </a:r>
            <a:endParaRPr lang="en-US" dirty="0" smtClean="0"/>
          </a:p>
          <a:p>
            <a:pPr lvl="2"/>
            <a:endParaRPr lang="en-CA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136" y="3282381"/>
            <a:ext cx="3037265" cy="30295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1430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B-candidate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1</a:t>
            </a:r>
            <a:r>
              <a:rPr lang="en-CA" baseline="30000" dirty="0" smtClean="0">
                <a:solidFill>
                  <a:srgbClr val="FF0000"/>
                </a:solidFill>
              </a:rPr>
              <a:t>st</a:t>
            </a:r>
            <a:r>
              <a:rPr lang="en-CA" dirty="0" smtClean="0">
                <a:solidFill>
                  <a:srgbClr val="FF0000"/>
                </a:solidFill>
              </a:rPr>
              <a:t> B-candidate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if A1 and T are available in the merge list and the reference indices are same, 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average MV of A1 and T, and reference index of A1 or T is used.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en-US" baseline="30000" dirty="0" smtClean="0">
                <a:solidFill>
                  <a:srgbClr val="FF0000"/>
                </a:solidFill>
              </a:rPr>
              <a:t>nd</a:t>
            </a:r>
            <a:r>
              <a:rPr lang="en-US" dirty="0" smtClean="0">
                <a:solidFill>
                  <a:srgbClr val="FF0000"/>
                </a:solidFill>
              </a:rPr>
              <a:t> B-candidate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if </a:t>
            </a:r>
            <a:r>
              <a:rPr lang="en-CA" dirty="0" smtClean="0">
                <a:solidFill>
                  <a:srgbClr val="FF0000"/>
                </a:solidFill>
              </a:rPr>
              <a:t>B1</a:t>
            </a:r>
            <a:r>
              <a:rPr lang="en-CA" dirty="0" smtClean="0">
                <a:solidFill>
                  <a:srgbClr val="FF0000"/>
                </a:solidFill>
              </a:rPr>
              <a:t> </a:t>
            </a:r>
            <a:r>
              <a:rPr lang="en-CA" dirty="0" smtClean="0">
                <a:solidFill>
                  <a:srgbClr val="FF0000"/>
                </a:solidFill>
              </a:rPr>
              <a:t>and T are available in the merge list and the reference indices are same, 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average MV of </a:t>
            </a:r>
            <a:r>
              <a:rPr lang="en-CA" dirty="0" smtClean="0">
                <a:solidFill>
                  <a:srgbClr val="FF0000"/>
                </a:solidFill>
              </a:rPr>
              <a:t>B1 </a:t>
            </a:r>
            <a:r>
              <a:rPr lang="en-CA" dirty="0" smtClean="0">
                <a:solidFill>
                  <a:srgbClr val="FF0000"/>
                </a:solidFill>
              </a:rPr>
              <a:t>and T, and reference index of </a:t>
            </a:r>
            <a:r>
              <a:rPr lang="en-CA" dirty="0" smtClean="0">
                <a:solidFill>
                  <a:srgbClr val="FF0000"/>
                </a:solidFill>
              </a:rPr>
              <a:t>B1 </a:t>
            </a:r>
            <a:r>
              <a:rPr lang="en-CA" dirty="0" smtClean="0">
                <a:solidFill>
                  <a:srgbClr val="FF0000"/>
                </a:solidFill>
              </a:rPr>
              <a:t>or T is used.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CA" dirty="0" smtClean="0"/>
              <a:t>Merge candidate list construction	</a:t>
            </a:r>
          </a:p>
          <a:p>
            <a:pPr lvl="1"/>
            <a:r>
              <a:rPr lang="en-CA" dirty="0" smtClean="0"/>
              <a:t>{A1, B1, B0, A0} candidates</a:t>
            </a:r>
            <a:endParaRPr lang="en-US" dirty="0" smtClean="0"/>
          </a:p>
          <a:p>
            <a:pPr lvl="1"/>
            <a:r>
              <a:rPr lang="en-CA" dirty="0" smtClean="0"/>
              <a:t>ATMVP</a:t>
            </a:r>
            <a:endParaRPr lang="en-US" dirty="0" smtClean="0"/>
          </a:p>
          <a:p>
            <a:pPr lvl="1"/>
            <a:r>
              <a:rPr lang="en-CA" dirty="0" smtClean="0"/>
              <a:t>{B2} candidate</a:t>
            </a:r>
            <a:endParaRPr lang="en-US" dirty="0" smtClean="0"/>
          </a:p>
          <a:p>
            <a:pPr lvl="1"/>
            <a:r>
              <a:rPr lang="en-CA" dirty="0" smtClean="0"/>
              <a:t>TMVP {T}</a:t>
            </a:r>
          </a:p>
          <a:p>
            <a:pPr lvl="1"/>
            <a:r>
              <a:rPr lang="en-CA" dirty="0" smtClean="0">
                <a:solidFill>
                  <a:srgbClr val="FF0000"/>
                </a:solidFill>
              </a:rPr>
              <a:t>{1</a:t>
            </a:r>
            <a:r>
              <a:rPr lang="en-CA" baseline="30000" dirty="0" smtClean="0">
                <a:solidFill>
                  <a:srgbClr val="FF0000"/>
                </a:solidFill>
              </a:rPr>
              <a:t>st</a:t>
            </a:r>
            <a:r>
              <a:rPr lang="en-CA" dirty="0" smtClean="0">
                <a:solidFill>
                  <a:srgbClr val="FF0000"/>
                </a:solidFill>
              </a:rPr>
              <a:t> B-candidate, 2</a:t>
            </a:r>
            <a:r>
              <a:rPr lang="en-CA" baseline="30000" dirty="0" smtClean="0">
                <a:solidFill>
                  <a:srgbClr val="FF0000"/>
                </a:solidFill>
              </a:rPr>
              <a:t>nd</a:t>
            </a:r>
            <a:r>
              <a:rPr lang="en-CA" dirty="0" smtClean="0">
                <a:solidFill>
                  <a:srgbClr val="FF0000"/>
                </a:solidFill>
              </a:rPr>
              <a:t> B-candidate}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CA" dirty="0" smtClean="0"/>
              <a:t>Combined bi-predictive </a:t>
            </a:r>
            <a:endParaRPr lang="en-US" dirty="0" smtClean="0"/>
          </a:p>
          <a:p>
            <a:pPr lvl="1"/>
            <a:r>
              <a:rPr lang="en-CA" dirty="0" smtClean="0"/>
              <a:t>Zero</a:t>
            </a:r>
            <a:endParaRPr lang="en-US" dirty="0" smtClean="0"/>
          </a:p>
          <a:p>
            <a:pPr lvl="2"/>
            <a:endParaRPr lang="en-CA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094" y="3571062"/>
            <a:ext cx="2899242" cy="2891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2080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C-candidates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C-candidates</a:t>
            </a:r>
          </a:p>
          <a:p>
            <a:pPr lvl="1"/>
            <a:r>
              <a:rPr lang="en-CA" dirty="0"/>
              <a:t>after TMVP, the maximum six C-candidates are generated and inserted into the candidate list. The first 4 candidates in the merge list is used to generate C-candidates. If two candidates in the merge list have same reference indices, the average candidates are considered as C-candidate. </a:t>
            </a:r>
            <a:endParaRPr lang="en-CA" dirty="0" smtClean="0">
              <a:solidFill>
                <a:srgbClr val="FF0000"/>
              </a:solidFill>
            </a:endParaRPr>
          </a:p>
          <a:p>
            <a:r>
              <a:rPr lang="en-CA" dirty="0"/>
              <a:t>Merge candidate list construction	</a:t>
            </a:r>
          </a:p>
          <a:p>
            <a:pPr lvl="1"/>
            <a:r>
              <a:rPr lang="en-CA" dirty="0"/>
              <a:t>{A1, B1, B0, A0} candidates</a:t>
            </a:r>
            <a:endParaRPr lang="en-US" dirty="0"/>
          </a:p>
          <a:p>
            <a:pPr lvl="1"/>
            <a:r>
              <a:rPr lang="en-CA" dirty="0"/>
              <a:t>ATMVP</a:t>
            </a:r>
            <a:endParaRPr lang="en-US" dirty="0"/>
          </a:p>
          <a:p>
            <a:pPr lvl="1"/>
            <a:r>
              <a:rPr lang="en-CA" dirty="0"/>
              <a:t>{B2} candidate</a:t>
            </a:r>
            <a:endParaRPr lang="en-US" dirty="0"/>
          </a:p>
          <a:p>
            <a:pPr lvl="1"/>
            <a:r>
              <a:rPr lang="en-CA" dirty="0"/>
              <a:t>TMVP {T}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C-candidates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CA" dirty="0" smtClean="0"/>
              <a:t>Combined </a:t>
            </a:r>
            <a:r>
              <a:rPr lang="en-CA" dirty="0"/>
              <a:t>bi-predictive </a:t>
            </a:r>
            <a:endParaRPr lang="en-US" dirty="0"/>
          </a:p>
          <a:p>
            <a:pPr lvl="1"/>
            <a:r>
              <a:rPr lang="en-CA" dirty="0"/>
              <a:t>Zero</a:t>
            </a:r>
            <a:endParaRPr lang="en-US" dirty="0"/>
          </a:p>
          <a:p>
            <a:pPr lvl="2"/>
            <a:endParaRPr lang="en-CA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857" y="3615850"/>
            <a:ext cx="2702943" cy="2696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3821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Specification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</a:t>
            </a:r>
            <a:r>
              <a:rPr lang="en-US" dirty="0" smtClean="0"/>
              <a:t>1: </a:t>
            </a:r>
            <a:r>
              <a:rPr lang="en-US" dirty="0" smtClean="0"/>
              <a:t>A-candidate</a:t>
            </a:r>
          </a:p>
          <a:p>
            <a:r>
              <a:rPr lang="en-US" dirty="0" smtClean="0"/>
              <a:t>Test 2: B-candidate</a:t>
            </a:r>
          </a:p>
          <a:p>
            <a:r>
              <a:rPr lang="en-US" dirty="0" smtClean="0"/>
              <a:t>Test 3: Test 1 + Test 2</a:t>
            </a:r>
          </a:p>
          <a:p>
            <a:r>
              <a:rPr lang="en-US" dirty="0" smtClean="0"/>
              <a:t>Test 4: C-candidate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97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99" y="716938"/>
            <a:ext cx="11979177" cy="2398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99" y="3977004"/>
            <a:ext cx="11915745" cy="23856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직사각형 1"/>
          <p:cNvSpPr/>
          <p:nvPr/>
        </p:nvSpPr>
        <p:spPr>
          <a:xfrm>
            <a:off x="101599" y="73919"/>
            <a:ext cx="2956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Test 1: A-candidate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76361" y="3453784"/>
            <a:ext cx="2956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Test </a:t>
            </a:r>
            <a:r>
              <a:rPr lang="en-US" sz="2800" dirty="0" smtClean="0"/>
              <a:t>2: B-candidate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1493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85" y="1287239"/>
            <a:ext cx="10647100" cy="2131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4434193"/>
            <a:ext cx="10637585" cy="21297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직사각형 3"/>
          <p:cNvSpPr/>
          <p:nvPr/>
        </p:nvSpPr>
        <p:spPr>
          <a:xfrm>
            <a:off x="711200" y="469115"/>
            <a:ext cx="5179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Test 3</a:t>
            </a:r>
            <a:r>
              <a:rPr lang="en-US" sz="2800" dirty="0" smtClean="0"/>
              <a:t>: A-candidate + B-candidates</a:t>
            </a:r>
            <a:endParaRPr lang="en-US" sz="2800" dirty="0"/>
          </a:p>
        </p:txBody>
      </p:sp>
      <p:sp>
        <p:nvSpPr>
          <p:cNvPr id="5" name="직사각형 4"/>
          <p:cNvSpPr/>
          <p:nvPr/>
        </p:nvSpPr>
        <p:spPr>
          <a:xfrm>
            <a:off x="711199" y="3664953"/>
            <a:ext cx="3080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Test 4</a:t>
            </a:r>
            <a:r>
              <a:rPr lang="en-US" sz="2800" dirty="0" smtClean="0"/>
              <a:t>: C-candidates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46763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Average candidates achieves the coding performance improvement.</a:t>
            </a:r>
          </a:p>
          <a:p>
            <a:r>
              <a:rPr lang="en-US" dirty="0" smtClean="0"/>
              <a:t>Especially, A-candidate achieves -0.3% gain in RA, with only one additional candidate without pruning check and scaling process.</a:t>
            </a:r>
          </a:p>
          <a:p>
            <a:r>
              <a:rPr lang="en-US" dirty="0" smtClean="0"/>
              <a:t>Recommend to </a:t>
            </a:r>
            <a:r>
              <a:rPr lang="en-US" smtClean="0"/>
              <a:t>study further </a:t>
            </a:r>
            <a:r>
              <a:rPr lang="en-US" dirty="0" smtClean="0"/>
              <a:t>in 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47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291</Words>
  <Application>Microsoft Office PowerPoint</Application>
  <PresentationFormat>와이드스크린</PresentationFormat>
  <Paragraphs>62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맑은 고딕</vt:lpstr>
      <vt:lpstr>Arial</vt:lpstr>
      <vt:lpstr>Calibri</vt:lpstr>
      <vt:lpstr>Calibri Light</vt:lpstr>
      <vt:lpstr>Office 테마</vt:lpstr>
      <vt:lpstr>CE4-related: Composite merge candidate</vt:lpstr>
      <vt:lpstr>Merge candidate list construction</vt:lpstr>
      <vt:lpstr>A-candidate</vt:lpstr>
      <vt:lpstr>B-candidate</vt:lpstr>
      <vt:lpstr>C-candidates</vt:lpstr>
      <vt:lpstr>Test Specification</vt:lpstr>
      <vt:lpstr>PowerPoint 프레젠테이션</vt:lpstr>
      <vt:lpstr>PowerPoint 프레젠테이션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CE4-related: Composite merge candidate</dc:title>
  <dc:creator>이재호/선임연구원/차세대표준(연)ABM팀(jhlee.lee@lge.com)</dc:creator>
  <cp:lastModifiedBy>이재호/선임연구원/차세대표준(연)ABM팀(jhlee.lee@lge.com)</cp:lastModifiedBy>
  <cp:revision>4</cp:revision>
  <dcterms:created xsi:type="dcterms:W3CDTF">2018-10-01T15:14:32Z</dcterms:created>
  <dcterms:modified xsi:type="dcterms:W3CDTF">2018-10-05T03:43:37Z</dcterms:modified>
</cp:coreProperties>
</file>