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8"/>
  </p:notesMasterIdLst>
  <p:handoutMasterIdLst>
    <p:handoutMasterId r:id="rId29"/>
  </p:handoutMasterIdLst>
  <p:sldIdLst>
    <p:sldId id="418" r:id="rId16"/>
    <p:sldId id="420" r:id="rId17"/>
    <p:sldId id="421" r:id="rId18"/>
    <p:sldId id="422" r:id="rId19"/>
    <p:sldId id="427" r:id="rId20"/>
    <p:sldId id="428" r:id="rId21"/>
    <p:sldId id="426" r:id="rId22"/>
    <p:sldId id="423" r:id="rId23"/>
    <p:sldId id="429" r:id="rId24"/>
    <p:sldId id="424" r:id="rId25"/>
    <p:sldId id="425" r:id="rId26"/>
    <p:sldId id="430" r:id="rId27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0000"/>
    <a:srgbClr val="124191"/>
    <a:srgbClr val="7B4DFF"/>
    <a:srgbClr val="00FA00"/>
    <a:srgbClr val="FF9300"/>
    <a:srgbClr val="92D050"/>
    <a:srgbClr val="FA2200"/>
    <a:srgbClr val="FF2F92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9" autoAdjust="0"/>
    <p:restoredTop sz="95500" autoAdjust="0"/>
  </p:normalViewPr>
  <p:slideViewPr>
    <p:cSldViewPr snapToGrid="0">
      <p:cViewPr varScale="1">
        <p:scale>
          <a:sx n="169" d="100"/>
          <a:sy n="169" d="100"/>
        </p:scale>
        <p:origin x="3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4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0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>
                <a:solidFill>
                  <a:schemeClr val="bg2"/>
                </a:solidFill>
                <a:latin typeface="+mn-l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+mn-lt"/>
                <a:cs typeface="Arial" charset="0"/>
              </a:rPr>
              <a:t>© Nokia 2018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3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2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2928303"/>
          </a:xfrm>
        </p:spPr>
        <p:txBody>
          <a:bodyPr/>
          <a:lstStyle/>
          <a:p>
            <a:pPr algn="ctr"/>
            <a:r>
              <a:rPr lang="en-US" sz="4000" dirty="0"/>
              <a:t>CE6-related: </a:t>
            </a:r>
          </a:p>
          <a:p>
            <a:pPr algn="ctr"/>
            <a:r>
              <a:rPr lang="en-US" sz="4000" dirty="0"/>
              <a:t>Shape adaptive transform selection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JVET-L0134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on)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3C5AC96-E746-DE4A-8ED4-35C1BE975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334759"/>
              </p:ext>
            </p:extLst>
          </p:nvPr>
        </p:nvGraphicFramePr>
        <p:xfrm>
          <a:off x="2222429" y="1459775"/>
          <a:ext cx="4408170" cy="2300416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837358201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1966741071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3986887475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3308751682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761059493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34296421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8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 Intra Main10 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701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8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999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8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56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-0.23 %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1.05 %</a:t>
                      </a:r>
                      <a:endParaRPr lang="fi-FI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504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-0.14 %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0.58 %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0.37 %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197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0.62 %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0.82 %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722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0.48 %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0.81 %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0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-0.14 %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0.87 %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13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 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0.72 %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0.75 %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957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-0.07 %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0.61 %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0.56 %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738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0.08 %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0.29 %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628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576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on, tool used in all slices)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DD5B91-FFC9-2745-95CC-12D33B552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86435"/>
              </p:ext>
            </p:extLst>
          </p:nvPr>
        </p:nvGraphicFramePr>
        <p:xfrm>
          <a:off x="123774" y="1719539"/>
          <a:ext cx="4408170" cy="1819023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577403755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1408478052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727425532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839846387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1442246426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31460666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 Access Main 10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468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09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960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54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7790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34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564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436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12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90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 (optional)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20962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A7242D-ABEA-A64B-B125-D500C61C1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671339"/>
              </p:ext>
            </p:extLst>
          </p:nvPr>
        </p:nvGraphicFramePr>
        <p:xfrm>
          <a:off x="4648235" y="1719539"/>
          <a:ext cx="4408170" cy="1819023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07333248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111371997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167778807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737993317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3726432479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7496036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Low delay B Main10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719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6296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379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520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788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326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816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539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761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14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 (optional)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910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514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on, tool used in I-slices)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3589FBD-57CA-C34B-AF9D-8482D2499D4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2734" y="1424816"/>
          <a:ext cx="3731872" cy="2005967"/>
        </p:xfrm>
        <a:graphic>
          <a:graphicData uri="http://schemas.openxmlformats.org/drawingml/2006/table">
            <a:tbl>
              <a:tblPr firstRow="1" firstCol="1" bandRow="1"/>
              <a:tblGrid>
                <a:gridCol w="881883">
                  <a:extLst>
                    <a:ext uri="{9D8B030D-6E8A-4147-A177-3AD203B41FA5}">
                      <a16:colId xmlns:a16="http://schemas.microsoft.com/office/drawing/2014/main" val="1170944550"/>
                    </a:ext>
                  </a:extLst>
                </a:gridCol>
                <a:gridCol w="654422">
                  <a:extLst>
                    <a:ext uri="{9D8B030D-6E8A-4147-A177-3AD203B41FA5}">
                      <a16:colId xmlns:a16="http://schemas.microsoft.com/office/drawing/2014/main" val="2087093906"/>
                    </a:ext>
                  </a:extLst>
                </a:gridCol>
                <a:gridCol w="594196">
                  <a:extLst>
                    <a:ext uri="{9D8B030D-6E8A-4147-A177-3AD203B41FA5}">
                      <a16:colId xmlns:a16="http://schemas.microsoft.com/office/drawing/2014/main" val="3667330298"/>
                    </a:ext>
                  </a:extLst>
                </a:gridCol>
                <a:gridCol w="594196">
                  <a:extLst>
                    <a:ext uri="{9D8B030D-6E8A-4147-A177-3AD203B41FA5}">
                      <a16:colId xmlns:a16="http://schemas.microsoft.com/office/drawing/2014/main" val="1420419786"/>
                    </a:ext>
                  </a:extLst>
                </a:gridCol>
                <a:gridCol w="543649">
                  <a:extLst>
                    <a:ext uri="{9D8B030D-6E8A-4147-A177-3AD203B41FA5}">
                      <a16:colId xmlns:a16="http://schemas.microsoft.com/office/drawing/2014/main" val="1799149082"/>
                    </a:ext>
                  </a:extLst>
                </a:gridCol>
                <a:gridCol w="463526">
                  <a:extLst>
                    <a:ext uri="{9D8B030D-6E8A-4147-A177-3AD203B41FA5}">
                      <a16:colId xmlns:a16="http://schemas.microsoft.com/office/drawing/2014/main" val="19142245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Access Main 10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929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668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74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0.37 %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197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-0.02 %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0.16 %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595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70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0.25 %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772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164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362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168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78415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81A93D-9F18-AE4B-8DE9-4C9A40BA3D4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592401" y="1424815"/>
          <a:ext cx="3731871" cy="2005967"/>
        </p:xfrm>
        <a:graphic>
          <a:graphicData uri="http://schemas.openxmlformats.org/drawingml/2006/table">
            <a:tbl>
              <a:tblPr firstRow="1" firstCol="1" bandRow="1"/>
              <a:tblGrid>
                <a:gridCol w="881755">
                  <a:extLst>
                    <a:ext uri="{9D8B030D-6E8A-4147-A177-3AD203B41FA5}">
                      <a16:colId xmlns:a16="http://schemas.microsoft.com/office/drawing/2014/main" val="1623115455"/>
                    </a:ext>
                  </a:extLst>
                </a:gridCol>
                <a:gridCol w="623681">
                  <a:extLst>
                    <a:ext uri="{9D8B030D-6E8A-4147-A177-3AD203B41FA5}">
                      <a16:colId xmlns:a16="http://schemas.microsoft.com/office/drawing/2014/main" val="1211320998"/>
                    </a:ext>
                  </a:extLst>
                </a:gridCol>
                <a:gridCol w="566152">
                  <a:extLst>
                    <a:ext uri="{9D8B030D-6E8A-4147-A177-3AD203B41FA5}">
                      <a16:colId xmlns:a16="http://schemas.microsoft.com/office/drawing/2014/main" val="3915853115"/>
                    </a:ext>
                  </a:extLst>
                </a:gridCol>
                <a:gridCol w="623681">
                  <a:extLst>
                    <a:ext uri="{9D8B030D-6E8A-4147-A177-3AD203B41FA5}">
                      <a16:colId xmlns:a16="http://schemas.microsoft.com/office/drawing/2014/main" val="2144746763"/>
                    </a:ext>
                  </a:extLst>
                </a:gridCol>
                <a:gridCol w="518301">
                  <a:extLst>
                    <a:ext uri="{9D8B030D-6E8A-4147-A177-3AD203B41FA5}">
                      <a16:colId xmlns:a16="http://schemas.microsoft.com/office/drawing/2014/main" val="2861500217"/>
                    </a:ext>
                  </a:extLst>
                </a:gridCol>
                <a:gridCol w="518301">
                  <a:extLst>
                    <a:ext uri="{9D8B030D-6E8A-4147-A177-3AD203B41FA5}">
                      <a16:colId xmlns:a16="http://schemas.microsoft.com/office/drawing/2014/main" val="40182859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Low</a:t>
                      </a: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i-FI" sz="105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delay</a:t>
                      </a: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 Main10 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550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385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568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301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747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0.02 %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0.25 %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257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0.05 %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23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1206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212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0.23 %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934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-0.08 %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0.11 %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102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56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-US" sz="2400" dirty="0"/>
              <a:t>Proposal:</a:t>
            </a:r>
          </a:p>
          <a:p>
            <a:pPr lvl="1"/>
            <a:r>
              <a:rPr lang="en-US" sz="2000" dirty="0"/>
              <a:t>Select horizontal and vertical transforms based on shape of the block</a:t>
            </a:r>
          </a:p>
          <a:p>
            <a:pPr lvl="2"/>
            <a:r>
              <a:rPr lang="en-US" sz="1800" dirty="0"/>
              <a:t>Use DST-7 for the shorter dimension</a:t>
            </a:r>
          </a:p>
          <a:p>
            <a:pPr lvl="2"/>
            <a:r>
              <a:rPr lang="en-US" sz="1800" dirty="0"/>
              <a:t>Use DCT-2 for the longer dimension or if block is square</a:t>
            </a:r>
          </a:p>
          <a:p>
            <a:r>
              <a:rPr lang="en-US" sz="2400" dirty="0"/>
              <a:t>Applied for intra blocks if MTS flag is off (or if MTS is disabled)</a:t>
            </a:r>
          </a:p>
          <a:p>
            <a:pPr lvl="1"/>
            <a:r>
              <a:rPr lang="en-US" sz="2000" dirty="0"/>
              <a:t>That is, when DCT-2 / DCT-2 is currently used</a:t>
            </a:r>
          </a:p>
          <a:p>
            <a:r>
              <a:rPr lang="en-US" sz="2400" dirty="0"/>
              <a:t>Using the existing VTM-2 transforms</a:t>
            </a:r>
          </a:p>
          <a:p>
            <a:pPr lvl="1"/>
            <a:r>
              <a:rPr lang="en-US" sz="2000" dirty="0"/>
              <a:t>Switching to DST-7 if a transform between 4 and 32 points can be used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adaptive transform selection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adaptive transform selection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B22CA64-5F48-AB47-BDDA-DB2E5908D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573091"/>
              </p:ext>
            </p:extLst>
          </p:nvPr>
        </p:nvGraphicFramePr>
        <p:xfrm>
          <a:off x="533141" y="1438929"/>
          <a:ext cx="7997605" cy="2519429"/>
        </p:xfrm>
        <a:graphic>
          <a:graphicData uri="http://schemas.openxmlformats.org/drawingml/2006/table">
            <a:tbl>
              <a:tblPr firstRow="1" firstCol="1" bandRow="1"/>
              <a:tblGrid>
                <a:gridCol w="1301021">
                  <a:extLst>
                    <a:ext uri="{9D8B030D-6E8A-4147-A177-3AD203B41FA5}">
                      <a16:colId xmlns:a16="http://schemas.microsoft.com/office/drawing/2014/main" val="250789387"/>
                    </a:ext>
                  </a:extLst>
                </a:gridCol>
                <a:gridCol w="1342115">
                  <a:extLst>
                    <a:ext uri="{9D8B030D-6E8A-4147-A177-3AD203B41FA5}">
                      <a16:colId xmlns:a16="http://schemas.microsoft.com/office/drawing/2014/main" val="2804815989"/>
                    </a:ext>
                  </a:extLst>
                </a:gridCol>
                <a:gridCol w="1342115">
                  <a:extLst>
                    <a:ext uri="{9D8B030D-6E8A-4147-A177-3AD203B41FA5}">
                      <a16:colId xmlns:a16="http://schemas.microsoft.com/office/drawing/2014/main" val="2275021282"/>
                    </a:ext>
                  </a:extLst>
                </a:gridCol>
                <a:gridCol w="1022980">
                  <a:extLst>
                    <a:ext uri="{9D8B030D-6E8A-4147-A177-3AD203B41FA5}">
                      <a16:colId xmlns:a16="http://schemas.microsoft.com/office/drawing/2014/main" val="15597972"/>
                    </a:ext>
                  </a:extLst>
                </a:gridCol>
                <a:gridCol w="1022980">
                  <a:extLst>
                    <a:ext uri="{9D8B030D-6E8A-4147-A177-3AD203B41FA5}">
                      <a16:colId xmlns:a16="http://schemas.microsoft.com/office/drawing/2014/main" val="3415186398"/>
                    </a:ext>
                  </a:extLst>
                </a:gridCol>
                <a:gridCol w="1001121">
                  <a:extLst>
                    <a:ext uri="{9D8B030D-6E8A-4147-A177-3AD203B41FA5}">
                      <a16:colId xmlns:a16="http://schemas.microsoft.com/office/drawing/2014/main" val="1677133190"/>
                    </a:ext>
                  </a:extLst>
                </a:gridCol>
                <a:gridCol w="965273">
                  <a:extLst>
                    <a:ext uri="{9D8B030D-6E8A-4147-A177-3AD203B41FA5}">
                      <a16:colId xmlns:a16="http://schemas.microsoft.com/office/drawing/2014/main" val="27487745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MTS_CU_flag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 dirty="0" err="1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MTS_Hor_flag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MTS_Ver_flag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Inter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426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Horizontal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Vertical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Horizontal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Vertical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0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fi-FI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 if width &lt; height, else DCT2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 if height &lt; width, else DCT2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DCT2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83838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6230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3928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4211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DCT8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i-FI" sz="1600" dirty="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DST7</a:t>
                      </a:r>
                      <a:endParaRPr lang="fi-FI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932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6494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5F5E29-7F72-6C43-A27D-6E7EA2C0B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5990"/>
              </p:ext>
            </p:extLst>
          </p:nvPr>
        </p:nvGraphicFramePr>
        <p:xfrm>
          <a:off x="1901587" y="942851"/>
          <a:ext cx="5096220" cy="3615254"/>
        </p:xfrm>
        <a:graphic>
          <a:graphicData uri="http://schemas.openxmlformats.org/drawingml/2006/table">
            <a:tbl>
              <a:tblPr firstRow="1" firstCol="1" bandRow="1"/>
              <a:tblGrid>
                <a:gridCol w="590395">
                  <a:extLst>
                    <a:ext uri="{9D8B030D-6E8A-4147-A177-3AD203B41FA5}">
                      <a16:colId xmlns:a16="http://schemas.microsoft.com/office/drawing/2014/main" val="1540357313"/>
                    </a:ext>
                  </a:extLst>
                </a:gridCol>
                <a:gridCol w="708641">
                  <a:extLst>
                    <a:ext uri="{9D8B030D-6E8A-4147-A177-3AD203B41FA5}">
                      <a16:colId xmlns:a16="http://schemas.microsoft.com/office/drawing/2014/main" val="3895768519"/>
                    </a:ext>
                  </a:extLst>
                </a:gridCol>
                <a:gridCol w="949296">
                  <a:extLst>
                    <a:ext uri="{9D8B030D-6E8A-4147-A177-3AD203B41FA5}">
                      <a16:colId xmlns:a16="http://schemas.microsoft.com/office/drawing/2014/main" val="3301815488"/>
                    </a:ext>
                  </a:extLst>
                </a:gridCol>
                <a:gridCol w="949296">
                  <a:extLst>
                    <a:ext uri="{9D8B030D-6E8A-4147-A177-3AD203B41FA5}">
                      <a16:colId xmlns:a16="http://schemas.microsoft.com/office/drawing/2014/main" val="3909693730"/>
                    </a:ext>
                  </a:extLst>
                </a:gridCol>
                <a:gridCol w="949296">
                  <a:extLst>
                    <a:ext uri="{9D8B030D-6E8A-4147-A177-3AD203B41FA5}">
                      <a16:colId xmlns:a16="http://schemas.microsoft.com/office/drawing/2014/main" val="3414586098"/>
                    </a:ext>
                  </a:extLst>
                </a:gridCol>
                <a:gridCol w="949296">
                  <a:extLst>
                    <a:ext uri="{9D8B030D-6E8A-4147-A177-3AD203B41FA5}">
                      <a16:colId xmlns:a16="http://schemas.microsoft.com/office/drawing/2014/main" val="10744486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MTS: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603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Tool in: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 slices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I-slices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 slices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I-slices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238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-1.17 %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-1.17 %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4098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229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AI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-0.65 %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725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962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8399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511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355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10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902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373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189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LB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870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647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95 %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557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241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-US" sz="2400" dirty="0"/>
              <a:t>Summary:</a:t>
            </a:r>
          </a:p>
          <a:p>
            <a:pPr lvl="1"/>
            <a:r>
              <a:rPr lang="en-US" sz="2000" dirty="0"/>
              <a:t>Very simple switching rule between DCT-2 and DST-7</a:t>
            </a:r>
          </a:p>
          <a:p>
            <a:pPr lvl="1"/>
            <a:r>
              <a:rPr lang="en-US" sz="2000" dirty="0"/>
              <a:t>Nice coding efficiency, especially for practical encoders without the need to check additional transform modes</a:t>
            </a:r>
          </a:p>
          <a:p>
            <a:pPr lvl="2"/>
            <a:r>
              <a:rPr lang="en-US" sz="2000" dirty="0"/>
              <a:t>-1.17 % AI / -0.47 % RA bitrate impact when MTS is off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adaptive transform selection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</p:spTree>
    <p:extLst>
      <p:ext uri="{BB962C8B-B14F-4D97-AF65-F5344CB8AC3E}">
        <p14:creationId xmlns:p14="http://schemas.microsoft.com/office/powerpoint/2010/main" val="3167917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2138638"/>
            <a:ext cx="8061470" cy="2592060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results</a:t>
            </a:r>
          </a:p>
        </p:txBody>
      </p:sp>
    </p:spTree>
    <p:extLst>
      <p:ext uri="{BB962C8B-B14F-4D97-AF65-F5344CB8AC3E}">
        <p14:creationId xmlns:p14="http://schemas.microsoft.com/office/powerpoint/2010/main" val="1384937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off)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67CA260-7557-B143-AA37-9413D281488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86199" y="1361533"/>
          <a:ext cx="5387176" cy="2636270"/>
        </p:xfrm>
        <a:graphic>
          <a:graphicData uri="http://schemas.openxmlformats.org/drawingml/2006/table">
            <a:tbl>
              <a:tblPr firstRow="1" firstCol="1" bandRow="1"/>
              <a:tblGrid>
                <a:gridCol w="1272867">
                  <a:extLst>
                    <a:ext uri="{9D8B030D-6E8A-4147-A177-3AD203B41FA5}">
                      <a16:colId xmlns:a16="http://schemas.microsoft.com/office/drawing/2014/main" val="2039793948"/>
                    </a:ext>
                  </a:extLst>
                </a:gridCol>
                <a:gridCol w="882469">
                  <a:extLst>
                    <a:ext uri="{9D8B030D-6E8A-4147-A177-3AD203B41FA5}">
                      <a16:colId xmlns:a16="http://schemas.microsoft.com/office/drawing/2014/main" val="1071640846"/>
                    </a:ext>
                  </a:extLst>
                </a:gridCol>
                <a:gridCol w="882469">
                  <a:extLst>
                    <a:ext uri="{9D8B030D-6E8A-4147-A177-3AD203B41FA5}">
                      <a16:colId xmlns:a16="http://schemas.microsoft.com/office/drawing/2014/main" val="742554365"/>
                    </a:ext>
                  </a:extLst>
                </a:gridCol>
                <a:gridCol w="882469">
                  <a:extLst>
                    <a:ext uri="{9D8B030D-6E8A-4147-A177-3AD203B41FA5}">
                      <a16:colId xmlns:a16="http://schemas.microsoft.com/office/drawing/2014/main" val="1677877510"/>
                    </a:ext>
                  </a:extLst>
                </a:gridCol>
                <a:gridCol w="733451">
                  <a:extLst>
                    <a:ext uri="{9D8B030D-6E8A-4147-A177-3AD203B41FA5}">
                      <a16:colId xmlns:a16="http://schemas.microsoft.com/office/drawing/2014/main" val="1458145696"/>
                    </a:ext>
                  </a:extLst>
                </a:gridCol>
                <a:gridCol w="733451">
                  <a:extLst>
                    <a:ext uri="{9D8B030D-6E8A-4147-A177-3AD203B41FA5}">
                      <a16:colId xmlns:a16="http://schemas.microsoft.com/office/drawing/2014/main" val="12520652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2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fi-FI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Intra Main10 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89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2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969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2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141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-1.43 %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880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-1.15 %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-0.73 %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-0.91 %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985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-1.16 %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-0.73 %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053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-0.80 %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7269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-1.45 %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-0.76 %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-0.93 %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255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 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-1.17 %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-0.62 %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-0.65 %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394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-0.64 %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995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-0.51 %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-0.33 %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-0.47 %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68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85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off, tool used in all slices)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798FF24-1972-2049-AC3F-8E42A2E63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386446"/>
              </p:ext>
            </p:extLst>
          </p:nvPr>
        </p:nvGraphicFramePr>
        <p:xfrm>
          <a:off x="123774" y="1606184"/>
          <a:ext cx="4408170" cy="1819023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833144772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3571705345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120325483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633240126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4158592980"/>
                    </a:ext>
                  </a:extLst>
                </a:gridCol>
                <a:gridCol w="624840">
                  <a:extLst>
                    <a:ext uri="{9D8B030D-6E8A-4147-A177-3AD203B41FA5}">
                      <a16:colId xmlns:a16="http://schemas.microsoft.com/office/drawing/2014/main" val="25156570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 Access Main 10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062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1904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396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-0.50 %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352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167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-0.54 %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26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1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62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623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300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 (optional)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4356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48E7A0-ED61-264F-B104-E091B981B2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05144"/>
              </p:ext>
            </p:extLst>
          </p:nvPr>
        </p:nvGraphicFramePr>
        <p:xfrm>
          <a:off x="4595653" y="1606183"/>
          <a:ext cx="4407535" cy="1819023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073856250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020005280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61461532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38861758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656207618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42125617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Low delay B Main10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184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342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539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725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1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954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94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059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321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313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359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 (optional)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577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20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(MTS off, tool used in I-slices)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JVET-L0134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0642C82-F1A6-E144-91D1-D6A296D57B5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3201" y="1470158"/>
          <a:ext cx="4049949" cy="2166943"/>
        </p:xfrm>
        <a:graphic>
          <a:graphicData uri="http://schemas.openxmlformats.org/drawingml/2006/table">
            <a:tbl>
              <a:tblPr firstRow="1" firstCol="1" bandRow="1"/>
              <a:tblGrid>
                <a:gridCol w="956912">
                  <a:extLst>
                    <a:ext uri="{9D8B030D-6E8A-4147-A177-3AD203B41FA5}">
                      <a16:colId xmlns:a16="http://schemas.microsoft.com/office/drawing/2014/main" val="2279852565"/>
                    </a:ext>
                  </a:extLst>
                </a:gridCol>
                <a:gridCol w="663419">
                  <a:extLst>
                    <a:ext uri="{9D8B030D-6E8A-4147-A177-3AD203B41FA5}">
                      <a16:colId xmlns:a16="http://schemas.microsoft.com/office/drawing/2014/main" val="547905672"/>
                    </a:ext>
                  </a:extLst>
                </a:gridCol>
                <a:gridCol w="663419">
                  <a:extLst>
                    <a:ext uri="{9D8B030D-6E8A-4147-A177-3AD203B41FA5}">
                      <a16:colId xmlns:a16="http://schemas.microsoft.com/office/drawing/2014/main" val="1002659634"/>
                    </a:ext>
                  </a:extLst>
                </a:gridCol>
                <a:gridCol w="663419">
                  <a:extLst>
                    <a:ext uri="{9D8B030D-6E8A-4147-A177-3AD203B41FA5}">
                      <a16:colId xmlns:a16="http://schemas.microsoft.com/office/drawing/2014/main" val="32262057"/>
                    </a:ext>
                  </a:extLst>
                </a:gridCol>
                <a:gridCol w="551390">
                  <a:extLst>
                    <a:ext uri="{9D8B030D-6E8A-4147-A177-3AD203B41FA5}">
                      <a16:colId xmlns:a16="http://schemas.microsoft.com/office/drawing/2014/main" val="1873826597"/>
                    </a:ext>
                  </a:extLst>
                </a:gridCol>
                <a:gridCol w="551390">
                  <a:extLst>
                    <a:ext uri="{9D8B030D-6E8A-4147-A177-3AD203B41FA5}">
                      <a16:colId xmlns:a16="http://schemas.microsoft.com/office/drawing/2014/main" val="26647311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Access Main 10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368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404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257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-0.30 %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0.19 %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847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1099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-0.24 %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02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496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927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42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53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105 %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14900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340AB8-A76C-F443-AD6D-E569F28B25A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595816" y="1470157"/>
          <a:ext cx="4049953" cy="2166943"/>
        </p:xfrm>
        <a:graphic>
          <a:graphicData uri="http://schemas.openxmlformats.org/drawingml/2006/table">
            <a:tbl>
              <a:tblPr firstRow="1" firstCol="1" bandRow="1"/>
              <a:tblGrid>
                <a:gridCol w="956911">
                  <a:extLst>
                    <a:ext uri="{9D8B030D-6E8A-4147-A177-3AD203B41FA5}">
                      <a16:colId xmlns:a16="http://schemas.microsoft.com/office/drawing/2014/main" val="2886111844"/>
                    </a:ext>
                  </a:extLst>
                </a:gridCol>
                <a:gridCol w="663420">
                  <a:extLst>
                    <a:ext uri="{9D8B030D-6E8A-4147-A177-3AD203B41FA5}">
                      <a16:colId xmlns:a16="http://schemas.microsoft.com/office/drawing/2014/main" val="428147483"/>
                    </a:ext>
                  </a:extLst>
                </a:gridCol>
                <a:gridCol w="663420">
                  <a:extLst>
                    <a:ext uri="{9D8B030D-6E8A-4147-A177-3AD203B41FA5}">
                      <a16:colId xmlns:a16="http://schemas.microsoft.com/office/drawing/2014/main" val="3938954126"/>
                    </a:ext>
                  </a:extLst>
                </a:gridCol>
                <a:gridCol w="663420">
                  <a:extLst>
                    <a:ext uri="{9D8B030D-6E8A-4147-A177-3AD203B41FA5}">
                      <a16:colId xmlns:a16="http://schemas.microsoft.com/office/drawing/2014/main" val="1636115131"/>
                    </a:ext>
                  </a:extLst>
                </a:gridCol>
                <a:gridCol w="551391">
                  <a:extLst>
                    <a:ext uri="{9D8B030D-6E8A-4147-A177-3AD203B41FA5}">
                      <a16:colId xmlns:a16="http://schemas.microsoft.com/office/drawing/2014/main" val="2530841783"/>
                    </a:ext>
                  </a:extLst>
                </a:gridCol>
                <a:gridCol w="551391">
                  <a:extLst>
                    <a:ext uri="{9D8B030D-6E8A-4147-A177-3AD203B41FA5}">
                      <a16:colId xmlns:a16="http://schemas.microsoft.com/office/drawing/2014/main" val="29855165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Low</a:t>
                      </a: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i-FI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delay</a:t>
                      </a: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 Main10 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288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 VTM-2.0.1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648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813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292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i-FI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464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758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-0.17 %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583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557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273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685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 F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160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7979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1457</Words>
  <Application>Microsoft Macintosh PowerPoint</Application>
  <PresentationFormat>On-screen Show (16:9)</PresentationFormat>
  <Paragraphs>726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35" baseType="lpstr">
      <vt:lpstr>Malgun Gothic</vt:lpstr>
      <vt:lpstr>PMingLiU</vt:lpstr>
      <vt:lpstr>ヒラギノ角ゴ Pro W3</vt:lpstr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Shape adaptive transform selection </vt:lpstr>
      <vt:lpstr>Shape adaptive transform selection </vt:lpstr>
      <vt:lpstr>Summary of results </vt:lpstr>
      <vt:lpstr>Shape adaptive transform selection </vt:lpstr>
      <vt:lpstr>PowerPoint Presentation</vt:lpstr>
      <vt:lpstr>Results (MTS off) </vt:lpstr>
      <vt:lpstr>Results (MTS off, tool used in all slices) </vt:lpstr>
      <vt:lpstr>Results (MTS off, tool used in I-slices) </vt:lpstr>
      <vt:lpstr>Results (MTS on) </vt:lpstr>
      <vt:lpstr>Results (MTS on, tool used in all slices) </vt:lpstr>
      <vt:lpstr>Results (MTS on, tool used in I-slices) </vt:lpstr>
    </vt:vector>
  </TitlesOfParts>
  <Manager/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2018-10-07T04:08:27Z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