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257" r:id="rId4"/>
    <p:sldId id="314" r:id="rId5"/>
    <p:sldId id="315" r:id="rId6"/>
    <p:sldId id="316" r:id="rId7"/>
    <p:sldId id="317" r:id="rId8"/>
    <p:sldId id="318" r:id="rId9"/>
    <p:sldId id="319" r:id="rId10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DA0000"/>
    <a:srgbClr val="0041C0"/>
    <a:srgbClr val="6BA14D"/>
    <a:srgbClr val="003EEE"/>
    <a:srgbClr val="1356DB"/>
    <a:srgbClr val="00299E"/>
    <a:srgbClr val="0B2B93"/>
    <a:srgbClr val="0035CC"/>
    <a:srgbClr val="000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>
      <p:cViewPr>
        <p:scale>
          <a:sx n="100" d="100"/>
          <a:sy n="100" d="100"/>
        </p:scale>
        <p:origin x="-293" y="-643"/>
      </p:cViewPr>
      <p:guideLst>
        <p:guide orient="horz" pos="996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03.10.2018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=""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=""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=""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=""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=""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=""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=""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=""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JVET-L0121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CE7-related</a:t>
            </a: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: </a:t>
            </a: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Support of quantization matrices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</a:t>
            </a:r>
            <a:r>
              <a:rPr kumimoji="0" lang="en-US" altLang="ja-JP" sz="2000" u="sng" kern="0" dirty="0" err="1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Toma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K. Abe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2316093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Propose to support quantization matrices for VVC</a:t>
            </a:r>
          </a:p>
          <a:p>
            <a:pPr lvl="1"/>
            <a:r>
              <a:rPr lang="en-US" sz="1700" dirty="0" smtClean="0"/>
              <a:t>HEVC based method</a:t>
            </a:r>
          </a:p>
          <a:p>
            <a:pPr lvl="1"/>
            <a:r>
              <a:rPr lang="en-US" sz="1700" dirty="0" smtClean="0"/>
              <a:t>Quantization matrices for a rectangular CU is created from those for a square CU</a:t>
            </a:r>
          </a:p>
          <a:p>
            <a:pPr lvl="1"/>
            <a:r>
              <a:rPr lang="en-US" sz="1700" dirty="0" smtClean="0"/>
              <a:t>Implemented in VTM 2.0.1</a:t>
            </a:r>
          </a:p>
          <a:p>
            <a:pPr lvl="1"/>
            <a:endParaRPr lang="en-US" sz="1700" dirty="0"/>
          </a:p>
          <a:p>
            <a:endParaRPr lang="en-US" sz="2000" dirty="0" smtClean="0"/>
          </a:p>
          <a:p>
            <a:pPr lvl="1"/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Proposed Method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3824199"/>
          </a:xfrm>
        </p:spPr>
        <p:txBody>
          <a:bodyPr wrap="square">
            <a:spAutoFit/>
          </a:bodyPr>
          <a:lstStyle/>
          <a:p>
            <a:r>
              <a:rPr lang="en-US" altLang="ja-JP" sz="2000" dirty="0" smtClean="0"/>
              <a:t>For square CU, </a:t>
            </a:r>
            <a:r>
              <a:rPr lang="en-US" sz="2000" dirty="0" smtClean="0"/>
              <a:t>HEVC’s </a:t>
            </a:r>
            <a:r>
              <a:rPr lang="en-US" sz="2000" dirty="0" smtClean="0"/>
              <a:t>quantization matrices implementation </a:t>
            </a:r>
            <a:r>
              <a:rPr lang="en-US" sz="2000" dirty="0" smtClean="0"/>
              <a:t>that </a:t>
            </a:r>
            <a:r>
              <a:rPr lang="en-US" sz="2000" dirty="0" smtClean="0"/>
              <a:t>was available in JEM is used and ported to VTM 2.0.1.</a:t>
            </a:r>
          </a:p>
          <a:p>
            <a:pPr lvl="1"/>
            <a:r>
              <a:rPr lang="en-US" sz="1700" dirty="0"/>
              <a:t>O</a:t>
            </a:r>
            <a:r>
              <a:rPr lang="en-US" sz="1700" dirty="0" smtClean="0"/>
              <a:t>nly modification for square CU is adding matrices for 2x2 </a:t>
            </a:r>
            <a:r>
              <a:rPr lang="en-US" sz="1700" dirty="0" err="1" smtClean="0"/>
              <a:t>chroma</a:t>
            </a:r>
            <a:r>
              <a:rPr lang="en-US" sz="1700" dirty="0" smtClean="0"/>
              <a:t> and 64x64 </a:t>
            </a:r>
            <a:r>
              <a:rPr lang="en-US" sz="1700" dirty="0" err="1" smtClean="0"/>
              <a:t>luma</a:t>
            </a:r>
            <a:r>
              <a:rPr lang="en-US" sz="1700" dirty="0" smtClean="0"/>
              <a:t>.</a:t>
            </a:r>
          </a:p>
          <a:p>
            <a:pPr lvl="1"/>
            <a:r>
              <a:rPr lang="en-US" sz="1700" dirty="0" smtClean="0"/>
              <a:t>2x2, 4x4, 8x8 quantization matrices are explicitly signaled. 16x16, 32x32, and 64x64 matrices are created from 8x8 matrices using nearest neighbor.</a:t>
            </a:r>
          </a:p>
          <a:p>
            <a:endParaRPr lang="en-US" sz="2000" dirty="0" smtClean="0"/>
          </a:p>
          <a:p>
            <a:r>
              <a:rPr lang="en-US" sz="2000" dirty="0" smtClean="0"/>
              <a:t>Quantization matrices for rectangular CU are created from the matrices of  square CU.</a:t>
            </a:r>
          </a:p>
          <a:p>
            <a:pPr lvl="1"/>
            <a:r>
              <a:rPr lang="en-US" sz="1700" dirty="0" smtClean="0"/>
              <a:t>Matrices for </a:t>
            </a:r>
            <a:r>
              <a:rPr lang="en-US" sz="1700" dirty="0" err="1" smtClean="0"/>
              <a:t>MxN</a:t>
            </a:r>
            <a:r>
              <a:rPr lang="en-US" sz="1700" dirty="0" smtClean="0"/>
              <a:t> or </a:t>
            </a:r>
            <a:r>
              <a:rPr lang="en-US" sz="1700" dirty="0" err="1" smtClean="0"/>
              <a:t>NxM</a:t>
            </a:r>
            <a:r>
              <a:rPr lang="en-US" sz="1700" dirty="0" smtClean="0"/>
              <a:t> (M&lt;N) CU is created by down-sampling from matrices of </a:t>
            </a:r>
            <a:r>
              <a:rPr lang="en-US" sz="1700" dirty="0" err="1" smtClean="0"/>
              <a:t>NxN</a:t>
            </a:r>
            <a:r>
              <a:rPr lang="en-US" sz="1700" dirty="0" smtClean="0"/>
              <a:t> CU.</a:t>
            </a:r>
          </a:p>
          <a:p>
            <a:pPr lvl="1"/>
            <a:endParaRPr lang="en-US" sz="1700" dirty="0" smtClean="0"/>
          </a:p>
          <a:p>
            <a:pPr lvl="1"/>
            <a:endParaRPr lang="en-US" sz="1700" dirty="0" smtClean="0"/>
          </a:p>
        </p:txBody>
      </p:sp>
    </p:spTree>
    <p:extLst>
      <p:ext uri="{BB962C8B-B14F-4D97-AF65-F5344CB8AC3E}">
        <p14:creationId xmlns:p14="http://schemas.microsoft.com/office/powerpoint/2010/main" val="4086036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Matrices creation of a rectangular CU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251643" y="2295620"/>
            <a:ext cx="23775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INTRA8X8_LUMA =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16, 16, 16, 16, 17, 18, 21, 24,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16, 16, 16, 16, 17, 19, 22, 25,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16, 16, 17, 18, 20, 22, 25, 29,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16, 16, 18, 21, 24, 27, 31, 36,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17, 17, 20, 24, 30, 35, 41, 47,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18, 19, 22, 27, 35, 44, 54, 65,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21, 22, 25, 31, 41, 54, 70, 88,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24, 25, 29, 36, 47, 65, 88,115,</a:t>
            </a:r>
            <a:endParaRPr lang="ja-JP" altLang="en-US" sz="140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931784" y="2295620"/>
            <a:ext cx="157543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ja-JP" sz="140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INTRA4X8_LUMA </a:t>
            </a:r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=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16, 16, 17, 21,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16, 16, 17, 22,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16, 17, 20, 25,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16, 18, 24, 31,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17, 20, 30, 41,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18, 22, 35, 54,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21, 25, 41, 70,</a:t>
            </a:r>
          </a:p>
          <a:p>
            <a:pPr defTabSz="457200"/>
            <a:r>
              <a:rPr lang="en-US" altLang="ja-JP" sz="140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24, 29, 47, 88,</a:t>
            </a:r>
          </a:p>
        </p:txBody>
      </p:sp>
      <p:sp>
        <p:nvSpPr>
          <p:cNvPr id="17" name="角丸四角形 16"/>
          <p:cNvSpPr/>
          <p:nvPr/>
        </p:nvSpPr>
        <p:spPr>
          <a:xfrm>
            <a:off x="2355647" y="254326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8" name="角丸四角形 17"/>
          <p:cNvSpPr/>
          <p:nvPr/>
        </p:nvSpPr>
        <p:spPr>
          <a:xfrm>
            <a:off x="2873809" y="254326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19" name="角丸四角形 18"/>
          <p:cNvSpPr/>
          <p:nvPr/>
        </p:nvSpPr>
        <p:spPr>
          <a:xfrm>
            <a:off x="3413869" y="254326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3908924" y="2543269"/>
            <a:ext cx="291928" cy="1720481"/>
          </a:xfrm>
          <a:prstGeom prst="roundRect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21" name="フリーフォーム 20"/>
          <p:cNvSpPr/>
          <p:nvPr/>
        </p:nvSpPr>
        <p:spPr>
          <a:xfrm>
            <a:off x="4149023" y="2293821"/>
            <a:ext cx="811530" cy="232434"/>
          </a:xfrm>
          <a:custGeom>
            <a:avLst/>
            <a:gdLst>
              <a:gd name="connsiteX0" fmla="*/ 0 w 811530"/>
              <a:gd name="connsiteY0" fmla="*/ 232434 h 232434"/>
              <a:gd name="connsiteX1" fmla="*/ 369570 w 811530"/>
              <a:gd name="connsiteY1" fmla="*/ 24 h 232434"/>
              <a:gd name="connsiteX2" fmla="*/ 811530 w 811530"/>
              <a:gd name="connsiteY2" fmla="*/ 221004 h 23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1530" h="232434">
                <a:moveTo>
                  <a:pt x="0" y="232434"/>
                </a:moveTo>
                <a:cubicBezTo>
                  <a:pt x="117157" y="117181"/>
                  <a:pt x="234315" y="1929"/>
                  <a:pt x="369570" y="24"/>
                </a:cubicBezTo>
                <a:cubicBezTo>
                  <a:pt x="504825" y="-1881"/>
                  <a:pt x="658177" y="109561"/>
                  <a:pt x="811530" y="221004"/>
                </a:cubicBezTo>
              </a:path>
            </a:pathLst>
          </a:custGeom>
          <a:noFill/>
          <a:ln w="25400" cap="flat" cmpd="sng" algn="ctr">
            <a:solidFill>
              <a:srgbClr val="C0504D"/>
            </a:solidFill>
            <a:prstDash val="solid"/>
            <a:headEnd type="none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5010942" y="2543270"/>
            <a:ext cx="1144319" cy="1720480"/>
          </a:xfrm>
          <a:prstGeom prst="roundRect">
            <a:avLst>
              <a:gd name="adj" fmla="val 7265"/>
            </a:avLst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1626674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If width and height ratio of a CU is M, every M samples from lower frequency is selected.</a:t>
            </a:r>
          </a:p>
          <a:p>
            <a:pPr lvl="1"/>
            <a:r>
              <a:rPr lang="en-US" sz="1700" dirty="0" smtClean="0"/>
              <a:t>For 4x8 CU, every two columns is sampled </a:t>
            </a:r>
            <a:r>
              <a:rPr lang="en-US" sz="1700" dirty="0" smtClean="0">
                <a:sym typeface="Wingdings" panose="05000000000000000000" pitchFamily="2" charset="2"/>
              </a:rPr>
              <a:t></a:t>
            </a:r>
            <a:r>
              <a:rPr lang="en-US" sz="1700" dirty="0" smtClean="0"/>
              <a:t> ½ down-sampling.</a:t>
            </a:r>
          </a:p>
          <a:p>
            <a:pPr lvl="1"/>
            <a:endParaRPr lang="en-US" sz="1700" dirty="0" smtClean="0"/>
          </a:p>
          <a:p>
            <a:pPr lvl="1"/>
            <a:endParaRPr lang="en-US" sz="1700" dirty="0" smtClean="0"/>
          </a:p>
        </p:txBody>
      </p:sp>
    </p:spTree>
    <p:extLst>
      <p:ext uri="{BB962C8B-B14F-4D97-AF65-F5344CB8AC3E}">
        <p14:creationId xmlns:p14="http://schemas.microsoft.com/office/powerpoint/2010/main" val="332777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5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69674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Subjective quality improvement: </a:t>
            </a:r>
            <a:r>
              <a:rPr lang="en-US" altLang="ja-JP" sz="2000" dirty="0" smtClean="0">
                <a:solidFill>
                  <a:schemeClr val="bg1"/>
                </a:solidFill>
              </a:rPr>
              <a:t>Quantization matrices ON vs. OFF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01520"/>
            <a:ext cx="8895014" cy="644867"/>
          </a:xfrm>
        </p:spPr>
        <p:txBody>
          <a:bodyPr wrap="square">
            <a:spAutoFit/>
          </a:bodyPr>
          <a:lstStyle/>
          <a:p>
            <a:r>
              <a:rPr lang="en-US" sz="1700" dirty="0" smtClean="0"/>
              <a:t>Image gets sharper with enhanced low to medium frequency by quantization matrices</a:t>
            </a:r>
          </a:p>
          <a:p>
            <a:r>
              <a:rPr lang="en-US" sz="1700" dirty="0" smtClean="0"/>
              <a:t>Benefit can be seen both for square and rectangular CU</a:t>
            </a:r>
          </a:p>
        </p:txBody>
      </p:sp>
      <p:pic>
        <p:nvPicPr>
          <p:cNvPr id="1026" name="図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4" b="1778"/>
          <a:stretch>
            <a:fillRect/>
          </a:stretch>
        </p:blipFill>
        <p:spPr bwMode="auto">
          <a:xfrm>
            <a:off x="3967927" y="1490359"/>
            <a:ext cx="1954223" cy="304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" t="3050" r="4857"/>
          <a:stretch>
            <a:fillRect/>
          </a:stretch>
        </p:blipFill>
        <p:spPr bwMode="auto">
          <a:xfrm>
            <a:off x="6848247" y="1495348"/>
            <a:ext cx="1954223" cy="304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図 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" r="4724" b="4201"/>
          <a:stretch>
            <a:fillRect/>
          </a:stretch>
        </p:blipFill>
        <p:spPr bwMode="auto">
          <a:xfrm>
            <a:off x="386535" y="1495348"/>
            <a:ext cx="1963737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図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" t="1166" b="-2"/>
          <a:stretch>
            <a:fillRect/>
          </a:stretch>
        </p:blipFill>
        <p:spPr bwMode="auto">
          <a:xfrm>
            <a:off x="3347805" y="3276523"/>
            <a:ext cx="81915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図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" t="3819" b="1445"/>
          <a:stretch>
            <a:fillRect/>
          </a:stretch>
        </p:blipFill>
        <p:spPr bwMode="auto">
          <a:xfrm>
            <a:off x="6237598" y="3291495"/>
            <a:ext cx="808037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967491" y="4536998"/>
            <a:ext cx="8018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Original</a:t>
            </a:r>
            <a:endParaRPr lang="ja-JP" altLang="en-US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4752020" y="4530828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ON</a:t>
            </a:r>
            <a:endParaRPr lang="ja-JP" altLang="en-US" sz="1400" dirty="0"/>
          </a:p>
        </p:txBody>
      </p:sp>
      <p:sp>
        <p:nvSpPr>
          <p:cNvPr id="12" name="正方形/長方形 11"/>
          <p:cNvSpPr/>
          <p:nvPr/>
        </p:nvSpPr>
        <p:spPr>
          <a:xfrm>
            <a:off x="7632340" y="4550386"/>
            <a:ext cx="5421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OFF</a:t>
            </a:r>
            <a:endParaRPr lang="ja-JP" altLang="en-US" sz="1400" dirty="0"/>
          </a:p>
        </p:txBody>
      </p:sp>
      <p:sp>
        <p:nvSpPr>
          <p:cNvPr id="3" name="正方形/長方形 2"/>
          <p:cNvSpPr/>
          <p:nvPr/>
        </p:nvSpPr>
        <p:spPr>
          <a:xfrm>
            <a:off x="3176845" y="1491630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QP37</a:t>
            </a:r>
            <a:endParaRPr lang="en-US" altLang="ja-JP" sz="1600" dirty="0"/>
          </a:p>
        </p:txBody>
      </p:sp>
      <p:sp>
        <p:nvSpPr>
          <p:cNvPr id="14" name="正方形/長方形 13"/>
          <p:cNvSpPr/>
          <p:nvPr/>
        </p:nvSpPr>
        <p:spPr>
          <a:xfrm>
            <a:off x="6057165" y="1495348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QP37</a:t>
            </a:r>
            <a:endParaRPr lang="en-US" altLang="ja-JP" sz="1600" dirty="0"/>
          </a:p>
        </p:txBody>
      </p:sp>
      <p:sp>
        <p:nvSpPr>
          <p:cNvPr id="15" name="正方形/長方形 14"/>
          <p:cNvSpPr/>
          <p:nvPr/>
        </p:nvSpPr>
        <p:spPr>
          <a:xfrm>
            <a:off x="2231740" y="1864680"/>
            <a:ext cx="17361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1400" dirty="0" smtClean="0"/>
              <a:t>Custom </a:t>
            </a:r>
            <a:r>
              <a:rPr lang="en-US" altLang="ja-JP" sz="1400" dirty="0" smtClean="0"/>
              <a:t>matrices from </a:t>
            </a:r>
            <a:r>
              <a:rPr lang="en-US" altLang="ja-JP" sz="1400" dirty="0" smtClean="0"/>
              <a:t>JCTVC-F362</a:t>
            </a:r>
            <a:r>
              <a:rPr lang="en-US" altLang="ja-JP" sz="1400" dirty="0" smtClean="0"/>
              <a:t> </a:t>
            </a:r>
            <a:r>
              <a:rPr lang="en-US" altLang="ja-JP" sz="1400" dirty="0" smtClean="0"/>
              <a:t>are used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2503789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Simulation results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349784"/>
              </p:ext>
            </p:extLst>
          </p:nvPr>
        </p:nvGraphicFramePr>
        <p:xfrm>
          <a:off x="881591" y="1372154"/>
          <a:ext cx="3281777" cy="1068265"/>
        </p:xfrm>
        <a:graphic>
          <a:graphicData uri="http://schemas.openxmlformats.org/drawingml/2006/table">
            <a:tbl>
              <a:tblPr/>
              <a:tblGrid>
                <a:gridCol w="912222"/>
                <a:gridCol w="473911"/>
                <a:gridCol w="473911"/>
                <a:gridCol w="473911"/>
                <a:gridCol w="473911"/>
                <a:gridCol w="473911"/>
              </a:tblGrid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1.99%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0.42%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1.55%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1.11%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847349"/>
              </p:ext>
            </p:extLst>
          </p:nvPr>
        </p:nvGraphicFramePr>
        <p:xfrm>
          <a:off x="881590" y="2542284"/>
          <a:ext cx="3281777" cy="1068265"/>
        </p:xfrm>
        <a:graphic>
          <a:graphicData uri="http://schemas.openxmlformats.org/drawingml/2006/table">
            <a:tbl>
              <a:tblPr/>
              <a:tblGrid>
                <a:gridCol w="912222"/>
                <a:gridCol w="473911"/>
                <a:gridCol w="473911"/>
                <a:gridCol w="473911"/>
                <a:gridCol w="473911"/>
                <a:gridCol w="473911"/>
              </a:tblGrid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1.75%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0.47%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435391"/>
              </p:ext>
            </p:extLst>
          </p:nvPr>
        </p:nvGraphicFramePr>
        <p:xfrm>
          <a:off x="881591" y="3700559"/>
          <a:ext cx="3281777" cy="1068265"/>
        </p:xfrm>
        <a:graphic>
          <a:graphicData uri="http://schemas.openxmlformats.org/drawingml/2006/table">
            <a:tbl>
              <a:tblPr/>
              <a:tblGrid>
                <a:gridCol w="912222"/>
                <a:gridCol w="473911"/>
                <a:gridCol w="473911"/>
                <a:gridCol w="473911"/>
                <a:gridCol w="473911"/>
                <a:gridCol w="473911"/>
              </a:tblGrid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0.53%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1.85%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0.59%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0.99%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1.13%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508959"/>
              </p:ext>
            </p:extLst>
          </p:nvPr>
        </p:nvGraphicFramePr>
        <p:xfrm>
          <a:off x="4980633" y="1348428"/>
          <a:ext cx="3281777" cy="1068265"/>
        </p:xfrm>
        <a:graphic>
          <a:graphicData uri="http://schemas.openxmlformats.org/drawingml/2006/table">
            <a:tbl>
              <a:tblPr/>
              <a:tblGrid>
                <a:gridCol w="912222"/>
                <a:gridCol w="473911"/>
                <a:gridCol w="473911"/>
                <a:gridCol w="473911"/>
                <a:gridCol w="473911"/>
                <a:gridCol w="473911"/>
              </a:tblGrid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-0.91%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-0.75%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-0.15%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201825"/>
              </p:ext>
            </p:extLst>
          </p:nvPr>
        </p:nvGraphicFramePr>
        <p:xfrm>
          <a:off x="4980633" y="2537579"/>
          <a:ext cx="3281777" cy="1068265"/>
        </p:xfrm>
        <a:graphic>
          <a:graphicData uri="http://schemas.openxmlformats.org/drawingml/2006/table">
            <a:tbl>
              <a:tblPr/>
              <a:tblGrid>
                <a:gridCol w="912222"/>
                <a:gridCol w="473911"/>
                <a:gridCol w="473911"/>
                <a:gridCol w="473911"/>
                <a:gridCol w="473911"/>
                <a:gridCol w="473911"/>
              </a:tblGrid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-0.94%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-1.62%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-1.33%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-1.09%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-1.33%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59870"/>
              </p:ext>
            </p:extLst>
          </p:nvPr>
        </p:nvGraphicFramePr>
        <p:xfrm>
          <a:off x="4977045" y="3708730"/>
          <a:ext cx="3281777" cy="1068265"/>
        </p:xfrm>
        <a:graphic>
          <a:graphicData uri="http://schemas.openxmlformats.org/drawingml/2006/table">
            <a:tbl>
              <a:tblPr/>
              <a:tblGrid>
                <a:gridCol w="912222"/>
                <a:gridCol w="473911"/>
                <a:gridCol w="473911"/>
                <a:gridCol w="473911"/>
                <a:gridCol w="473911"/>
                <a:gridCol w="473911"/>
              </a:tblGrid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-1.21%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-1.06%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-1.38%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0.29%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-0.94%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00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-0.65%</a:t>
                      </a:r>
                    </a:p>
                  </a:txBody>
                  <a:tcPr marL="5675" marR="5675" marT="56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5675" marR="5675" marT="56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01520"/>
            <a:ext cx="8895014" cy="678722"/>
          </a:xfrm>
        </p:spPr>
        <p:txBody>
          <a:bodyPr wrap="square">
            <a:spAutoFit/>
          </a:bodyPr>
          <a:lstStyle/>
          <a:p>
            <a:r>
              <a:rPr lang="en-US" altLang="ja-JP" sz="1800" dirty="0" smtClean="0"/>
              <a:t>BD-rate loss is 0.47% for RA</a:t>
            </a:r>
          </a:p>
          <a:p>
            <a:r>
              <a:rPr lang="en-US" altLang="ja-JP" sz="1800" dirty="0" smtClean="0"/>
              <a:t>Additional results of MS-SSIM shows better gain </a:t>
            </a:r>
            <a:endParaRPr lang="en-US" altLang="ja-JP" sz="1600" dirty="0"/>
          </a:p>
        </p:txBody>
      </p:sp>
      <p:sp>
        <p:nvSpPr>
          <p:cNvPr id="10" name="正方形/長方形 9"/>
          <p:cNvSpPr/>
          <p:nvPr/>
        </p:nvSpPr>
        <p:spPr>
          <a:xfrm>
            <a:off x="656565" y="1316256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PSNR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4617005" y="1316256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MS-SSIM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5877145" y="636535"/>
            <a:ext cx="3150351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en-US" altLang="ja-JP" sz="1400" dirty="0"/>
              <a:t>Default matrices that are the same as HEVC for square CU are used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89447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Conclusions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2531537"/>
          </a:xfrm>
        </p:spPr>
        <p:txBody>
          <a:bodyPr wrap="square">
            <a:spAutoFit/>
          </a:bodyPr>
          <a:lstStyle/>
          <a:p>
            <a:r>
              <a:rPr lang="en-US" altLang="ja-JP" sz="2000" dirty="0" smtClean="0"/>
              <a:t>Quantization matrices based on HEVC’s design is proposed with extension to support rectangular CU.</a:t>
            </a:r>
          </a:p>
          <a:p>
            <a:r>
              <a:rPr lang="en-US" altLang="ja-JP" sz="2000" dirty="0" smtClean="0"/>
              <a:t>Matrices for rectangular CU is created from those for square CU.</a:t>
            </a:r>
          </a:p>
          <a:p>
            <a:endParaRPr lang="en-US" altLang="ja-JP" sz="2000" dirty="0"/>
          </a:p>
          <a:p>
            <a:r>
              <a:rPr lang="en-US" altLang="ja-JP" sz="2000" dirty="0" smtClean="0"/>
              <a:t>Subjective quality improvement both for square and rectangular block</a:t>
            </a:r>
          </a:p>
          <a:p>
            <a:endParaRPr lang="en-US" altLang="ja-JP" sz="2000" dirty="0" smtClean="0"/>
          </a:p>
          <a:p>
            <a:pPr marL="0" indent="0">
              <a:buNone/>
            </a:pPr>
            <a:r>
              <a:rPr lang="en-US" altLang="ja-JP" sz="2000" dirty="0" smtClean="0">
                <a:sym typeface="Wingdings" panose="05000000000000000000" pitchFamily="2" charset="2"/>
              </a:rPr>
              <a:t> </a:t>
            </a:r>
            <a:r>
              <a:rPr lang="en-US" altLang="ja-JP" sz="2000" dirty="0" smtClean="0"/>
              <a:t>Propose </a:t>
            </a:r>
            <a:r>
              <a:rPr lang="en-US" altLang="ja-JP" sz="2000" dirty="0"/>
              <a:t>to </a:t>
            </a:r>
            <a:r>
              <a:rPr lang="en-US" altLang="ja-JP" sz="2000" dirty="0" smtClean="0"/>
              <a:t>adopt </a:t>
            </a:r>
            <a:r>
              <a:rPr lang="en-US" altLang="ja-JP" sz="2000" dirty="0"/>
              <a:t>quantization matrices </a:t>
            </a:r>
            <a:r>
              <a:rPr lang="en-US" altLang="ja-JP" sz="2000" dirty="0" smtClean="0"/>
              <a:t>based on this design in VTM</a:t>
            </a:r>
          </a:p>
        </p:txBody>
      </p:sp>
    </p:spTree>
    <p:extLst>
      <p:ext uri="{BB962C8B-B14F-4D97-AF65-F5344CB8AC3E}">
        <p14:creationId xmlns:p14="http://schemas.microsoft.com/office/powerpoint/2010/main" val="2194536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880775"/>
            <a:ext cx="8895014" cy="56176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altLang="ja-JP" sz="3200" dirty="0" smtClean="0"/>
              <a:t>Thank Sony for cross-checking this proposal !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2043302511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1224</Words>
  <Application>Microsoft Office PowerPoint</Application>
  <PresentationFormat>画面に合わせる (16:9)</PresentationFormat>
  <Paragraphs>402</Paragraphs>
  <Slides>8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10" baseType="lpstr"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2018-10-02T23:48:14Z</dcterms:modified>
</cp:coreProperties>
</file>