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autoCompressPictures="0">
  <p:sldMasterIdLst>
    <p:sldMasterId id="2147483660" r:id="rId1"/>
  </p:sldMasterIdLst>
  <p:notesMasterIdLst>
    <p:notesMasterId r:id="rId8"/>
  </p:notesMasterIdLst>
  <p:handoutMasterIdLst>
    <p:handoutMasterId r:id="rId9"/>
  </p:handoutMasterIdLst>
  <p:sldIdLst>
    <p:sldId id="285" r:id="rId2"/>
    <p:sldId id="288" r:id="rId3"/>
    <p:sldId id="289" r:id="rId4"/>
    <p:sldId id="286" r:id="rId5"/>
    <p:sldId id="287" r:id="rId6"/>
    <p:sldId id="277" r:id="rId7"/>
  </p:sldIdLst>
  <p:sldSz cx="9144000" cy="6858000" type="screen4x3"/>
  <p:notesSz cx="6858000" cy="9144000"/>
  <p:custShowLst>
    <p:custShow name="재구성한 쇼 1" id="0">
      <p:sldLst>
        <p:sld r:id="rId7"/>
      </p:sldLst>
    </p:custShow>
  </p:custShowLst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1428A0"/>
    <a:srgbClr val="044EA2"/>
    <a:srgbClr val="007AC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32767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2D5ABB26-0587-4C30-8999-92F81FD0307C}" styleName="스타일 없음, 눈금 없음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00" autoAdjust="0"/>
    <p:restoredTop sz="94541"/>
  </p:normalViewPr>
  <p:slideViewPr>
    <p:cSldViewPr snapToGrid="0" snapToObjects="1">
      <p:cViewPr varScale="1">
        <p:scale>
          <a:sx n="85" d="100"/>
          <a:sy n="85" d="100"/>
        </p:scale>
        <p:origin x="-1230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 snapToObjects="1">
      <p:cViewPr varScale="1">
        <p:scale>
          <a:sx n="85" d="100"/>
          <a:sy n="85" d="100"/>
        </p:scale>
        <p:origin x="-3150" y="-72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6A68882-EA00-4941-ABE8-F6847D83E885}" type="datetimeFigureOut">
              <a:rPr kumimoji="1" lang="ko-KR" altLang="en-US" smtClean="0"/>
              <a:pPr/>
              <a:t>2018-10-06</a:t>
            </a:fld>
            <a:endParaRPr kumimoji="1" lang="ko-KR" alt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ko-KR" alt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C38553-8836-B24B-B2B1-A3512CBA3C99}" type="slidenum">
              <a:rPr kumimoji="1" lang="ko-KR" altLang="en-US" smtClean="0"/>
              <a:pPr/>
              <a:t>‹#›</a:t>
            </a:fld>
            <a:endParaRPr kumimoji="1"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2119188534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0D872DE-9A43-4C78-B019-274462DF4195}" type="datetimeFigureOut">
              <a:rPr lang="ko-KR" altLang="en-US" smtClean="0"/>
              <a:pPr/>
              <a:t>2018-10-06</a:t>
            </a:fld>
            <a:endParaRPr lang="ko-KR" alt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ko-KR" altLang="en-US" smtClean="0"/>
              <a:t>마스터 텍스트 스타일을 편집합니다</a:t>
            </a:r>
          </a:p>
          <a:p>
            <a:pPr lvl="1"/>
            <a:r>
              <a:rPr lang="ko-KR" altLang="en-US" smtClean="0"/>
              <a:t>둘째 수준</a:t>
            </a:r>
          </a:p>
          <a:p>
            <a:pPr lvl="2"/>
            <a:r>
              <a:rPr lang="ko-KR" altLang="en-US" smtClean="0"/>
              <a:t>셋째 수준</a:t>
            </a:r>
          </a:p>
          <a:p>
            <a:pPr lvl="3"/>
            <a:r>
              <a:rPr lang="ko-KR" altLang="en-US" smtClean="0"/>
              <a:t>넷째 수준</a:t>
            </a:r>
          </a:p>
          <a:p>
            <a:pPr lvl="4"/>
            <a:r>
              <a:rPr lang="ko-KR" altLang="en-US" smtClean="0"/>
              <a:t>다섯째 수준</a:t>
            </a:r>
            <a:endParaRPr lang="ko-KR" alt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C86427-EA13-4CA8-A136-C9881F9A7303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779655814"/>
      </p:ext>
    </p:extLst>
  </p:cSld>
  <p:clrMap bg1="lt1" tx1="dk1" bg2="lt2" tx2="dk2" accent1="accent1" accent2="accent2" accent3="accent3" accent4="accent4" accent5="accent5" accent6="accent6" hlink="hlink" folHlink="folHlink"/>
  <p:hf hdr="0" ftr="0" dt="0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pPr/>
              <a:t>1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947223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pPr/>
              <a:t>3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32689038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ko-KR" altLang="en-US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AC86427-EA13-4CA8-A136-C9881F9A7303}" type="slidenum">
              <a:rPr lang="ko-KR" altLang="en-US" smtClean="0"/>
              <a:pPr/>
              <a:t>4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xmlns="" val="417414835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8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635626" y="3645709"/>
            <a:ext cx="3508373" cy="187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/>
          <p:cNvPicPr>
            <a:picLocks noChangeAspect="1" noChangeArrowheads="1"/>
          </p:cNvPicPr>
          <p:nvPr userDrawn="1"/>
        </p:nvPicPr>
        <p:blipFill>
          <a:blip r:embed="rId3">
            <a:duotone>
              <a:prstClr val="black"/>
              <a:schemeClr val="tx2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5649912" y="3946974"/>
            <a:ext cx="3396109" cy="176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429684" y="529213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9" name="제목 18"/>
          <p:cNvSpPr>
            <a:spLocks noGrp="1"/>
          </p:cNvSpPr>
          <p:nvPr>
            <p:ph type="title"/>
          </p:nvPr>
        </p:nvSpPr>
        <p:spPr>
          <a:xfrm>
            <a:off x="567528" y="3426611"/>
            <a:ext cx="4993823" cy="520363"/>
          </a:xfrm>
          <a:prstGeom prst="rect">
            <a:avLst/>
          </a:prstGeom>
        </p:spPr>
        <p:txBody>
          <a:bodyPr/>
          <a:lstStyle>
            <a:lvl1pPr>
              <a:defRPr kumimoji="1" lang="ko-KR" altLang="en-US" sz="3300">
                <a:solidFill>
                  <a:schemeClr val="bg2">
                    <a:lumMod val="10000"/>
                  </a:schemeClr>
                </a:solidFill>
                <a:cs typeface="Exo 2" charset="0"/>
              </a:defRPr>
            </a:lvl1pPr>
          </a:lstStyle>
          <a:p>
            <a:pPr marL="0"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397492753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I:\YISSUE\삼성\그래픽 모티브\아이콘\브랜딩4-1(아이콘)-15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7000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직사각형 6"/>
          <p:cNvSpPr/>
          <p:nvPr userDrawn="1"/>
        </p:nvSpPr>
        <p:spPr>
          <a:xfrm>
            <a:off x="0" y="6312219"/>
            <a:ext cx="8486775" cy="45719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2" name="직사각형 11"/>
          <p:cNvSpPr/>
          <p:nvPr userDrawn="1"/>
        </p:nvSpPr>
        <p:spPr>
          <a:xfrm>
            <a:off x="8562976" y="6312218"/>
            <a:ext cx="175418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3" name="직사각형 12"/>
          <p:cNvSpPr/>
          <p:nvPr userDrawn="1"/>
        </p:nvSpPr>
        <p:spPr>
          <a:xfrm>
            <a:off x="8808243" y="6312218"/>
            <a:ext cx="8770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직사각형 13"/>
          <p:cNvSpPr/>
          <p:nvPr userDrawn="1"/>
        </p:nvSpPr>
        <p:spPr>
          <a:xfrm>
            <a:off x="8957666" y="6312218"/>
            <a:ext cx="45719" cy="4572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267771" y="6553396"/>
            <a:ext cx="1597025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4385891" y="6471252"/>
            <a:ext cx="37221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fld id="{260E2A6B-A809-4840-BF14-8648BC0BDF87}" type="slidenum">
              <a:rPr lang="id-ID" sz="1200" b="0" i="0" smtClean="0">
                <a:solidFill>
                  <a:schemeClr val="bg1">
                    <a:lumMod val="50000"/>
                  </a:schemeClr>
                </a:solidFill>
                <a:latin typeface="+mn-ea"/>
                <a:ea typeface="+mn-ea"/>
                <a:cs typeface="Titillium" charset="0"/>
              </a:rPr>
              <a:pPr algn="l"/>
              <a:t>‹#›</a:t>
            </a:fld>
            <a:endParaRPr lang="en-MY" sz="2400" b="0" i="0" dirty="0">
              <a:solidFill>
                <a:schemeClr val="bg1">
                  <a:lumMod val="50000"/>
                </a:schemeClr>
              </a:solidFill>
              <a:latin typeface="+mn-ea"/>
              <a:ea typeface="+mn-ea"/>
              <a:cs typeface="Titillium" charset="0"/>
            </a:endParaRPr>
          </a:p>
        </p:txBody>
      </p:sp>
      <p:sp>
        <p:nvSpPr>
          <p:cNvPr id="3" name="텍스트 개체 틀 2"/>
          <p:cNvSpPr>
            <a:spLocks noGrp="1"/>
          </p:cNvSpPr>
          <p:nvPr>
            <p:ph type="body" sz="quarter" idx="10"/>
          </p:nvPr>
        </p:nvSpPr>
        <p:spPr>
          <a:xfrm>
            <a:off x="248444" y="895546"/>
            <a:ext cx="8647112" cy="5221214"/>
          </a:xfrm>
          <a:prstGeom prst="rect">
            <a:avLst/>
          </a:prstGeom>
        </p:spPr>
        <p:txBody>
          <a:bodyPr/>
          <a:lstStyle>
            <a:lvl1pPr marL="285750" indent="-285750" algn="l" defTabSz="914400" rtl="0" eaLnBrk="1" latinLnBrk="1" hangingPunct="1">
              <a:buBlip>
                <a:blip r:embed="rId5"/>
              </a:buBlip>
              <a:defRPr lang="ko-KR" altLang="en-US" sz="1800" b="1" kern="1200" dirty="0" smtClean="0">
                <a:solidFill>
                  <a:schemeClr val="tx1"/>
                </a:solidFill>
                <a:latin typeface="+mj-ea"/>
                <a:ea typeface="+mn-ea"/>
                <a:cs typeface="+mn-cs"/>
              </a:defRPr>
            </a:lvl1pPr>
            <a:lvl2pPr marL="539750" indent="-179388">
              <a:defRPr sz="1600"/>
            </a:lvl2pPr>
            <a:lvl3pPr marL="809625" indent="-179388">
              <a:defRPr sz="1400"/>
            </a:lvl3pPr>
            <a:lvl4pPr marL="1079500" indent="-179388">
              <a:defRPr sz="1200"/>
            </a:lvl4pPr>
            <a:lvl5pPr marL="1341438" indent="-179388">
              <a:defRPr sz="1100"/>
            </a:lvl5pPr>
          </a:lstStyle>
          <a:p>
            <a:pPr lvl="0"/>
            <a:r>
              <a:rPr lang="ko-KR" altLang="en-US" dirty="0" smtClean="0"/>
              <a:t>마스터 텍스트 스타일을 편집합니다</a:t>
            </a:r>
          </a:p>
          <a:p>
            <a:pPr lvl="1"/>
            <a:r>
              <a:rPr lang="ko-KR" altLang="en-US" dirty="0" smtClean="0"/>
              <a:t>둘째 수준</a:t>
            </a:r>
          </a:p>
          <a:p>
            <a:pPr lvl="2"/>
            <a:r>
              <a:rPr lang="ko-KR" altLang="en-US" dirty="0" smtClean="0"/>
              <a:t>셋째 수준</a:t>
            </a:r>
          </a:p>
          <a:p>
            <a:pPr lvl="3"/>
            <a:r>
              <a:rPr lang="ko-KR" altLang="en-US" dirty="0" smtClean="0"/>
              <a:t>넷째 수준</a:t>
            </a:r>
          </a:p>
          <a:p>
            <a:pPr lvl="4"/>
            <a:r>
              <a:rPr lang="ko-KR" altLang="en-US" dirty="0" smtClean="0"/>
              <a:t>다섯째 수준</a:t>
            </a:r>
            <a:endParaRPr lang="ko-KR" altLang="en-US" dirty="0"/>
          </a:p>
        </p:txBody>
      </p:sp>
      <p:sp>
        <p:nvSpPr>
          <p:cNvPr id="5" name="제목 4"/>
          <p:cNvSpPr>
            <a:spLocks noGrp="1"/>
          </p:cNvSpPr>
          <p:nvPr>
            <p:ph type="title"/>
          </p:nvPr>
        </p:nvSpPr>
        <p:spPr>
          <a:xfrm>
            <a:off x="248445" y="118693"/>
            <a:ext cx="8647112" cy="480131"/>
          </a:xfrm>
          <a:prstGeom prst="rect">
            <a:avLst/>
          </a:prstGeom>
        </p:spPr>
        <p:txBody>
          <a:bodyPr wrap="square">
            <a:spAutoFit/>
          </a:bodyPr>
          <a:lstStyle>
            <a:lvl1pPr>
              <a:defRPr lang="ko-KR" altLang="en-US" sz="2800">
                <a:solidFill>
                  <a:schemeClr val="bg1"/>
                </a:solidFill>
                <a:cs typeface="+mn-cs"/>
              </a:defRPr>
            </a:lvl1pPr>
          </a:lstStyle>
          <a:p>
            <a:pPr marL="0" lvl="0"/>
            <a:r>
              <a:rPr lang="ko-KR" altLang="en-US" dirty="0" smtClean="0"/>
              <a:t>마스터 제목 스타일 편집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5692930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직사각형 24"/>
          <p:cNvSpPr/>
          <p:nvPr userDrawn="1"/>
        </p:nvSpPr>
        <p:spPr>
          <a:xfrm>
            <a:off x="3835400" y="0"/>
            <a:ext cx="5308600" cy="6858000"/>
          </a:xfrm>
          <a:prstGeom prst="rect">
            <a:avLst/>
          </a:prstGeom>
          <a:gradFill flip="none" rotWithShape="1">
            <a:gsLst>
              <a:gs pos="0">
                <a:schemeClr val="accent1">
                  <a:shade val="30000"/>
                  <a:satMod val="115000"/>
                </a:schemeClr>
              </a:gs>
              <a:gs pos="50000">
                <a:schemeClr val="accent1">
                  <a:shade val="67500"/>
                  <a:satMod val="115000"/>
                </a:schemeClr>
              </a:gs>
              <a:gs pos="100000">
                <a:schemeClr val="accent1">
                  <a:shade val="100000"/>
                  <a:satMod val="115000"/>
                </a:schemeClr>
              </a:gs>
            </a:gsLst>
            <a:lin ang="18900000" scaled="1"/>
            <a:tileRect/>
          </a:gra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38" name="Picture 9" descr="I:\YISSUE\삼성\그래픽 모티브\작업\브랜딩4-1(아이콘)-05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06551" y="6547046"/>
            <a:ext cx="2578100" cy="1254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39" name="Picture 15" descr="I:\YISSUE\삼성\그래픽 모티브\아이콘\브랜딩4-1(아이콘)-12.png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31461" y="2175459"/>
            <a:ext cx="2915328" cy="35109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43" name="Picture 19" descr="I:\YISSUE\삼성\그래픽 모티브\아이콘\브랜딩4-1(아이콘)-16.png"/>
          <p:cNvPicPr>
            <a:picLocks noChangeAspect="1" noChangeArrowheads="1"/>
          </p:cNvPicPr>
          <p:nvPr userDrawn="1"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56"/>
          <a:stretch/>
        </p:blipFill>
        <p:spPr bwMode="auto">
          <a:xfrm>
            <a:off x="3835400" y="-2"/>
            <a:ext cx="53086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cxnSp>
        <p:nvCxnSpPr>
          <p:cNvPr id="68" name="직선 연결선 67"/>
          <p:cNvCxnSpPr/>
          <p:nvPr userDrawn="1"/>
        </p:nvCxnSpPr>
        <p:spPr>
          <a:xfrm>
            <a:off x="0" y="1417973"/>
            <a:ext cx="2343150" cy="0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Picture 2"/>
          <p:cNvPicPr>
            <a:picLocks noChangeAspect="1" noChangeArrowheads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 bwMode="auto">
          <a:xfrm>
            <a:off x="7267774" y="6553396"/>
            <a:ext cx="1597018" cy="1173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xmlns="" val="268162353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xmlns="" val="11987564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9" r:id="rId1"/>
    <p:sldLayoutId id="2147483672" r:id="rId2"/>
    <p:sldLayoutId id="2147483671" r:id="rId3"/>
  </p:sldLayoutIdLs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3600" b="1" i="0" kern="1200">
          <a:solidFill>
            <a:schemeClr val="tx1"/>
          </a:solidFill>
          <a:latin typeface="+mj-ea"/>
          <a:ea typeface="+mj-ea"/>
          <a:cs typeface="Noto Sans CJK KR" charset="-127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ea"/>
          <a:ea typeface="+mn-ea"/>
          <a:cs typeface="Noto Sans CJK KR" charset="-127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ea"/>
          <a:ea typeface="+mn-ea"/>
          <a:cs typeface="Noto Sans CJK KR" charset="-127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600" kern="1200">
          <a:solidFill>
            <a:schemeClr val="tx1"/>
          </a:solidFill>
          <a:latin typeface="+mn-ea"/>
          <a:ea typeface="+mn-ea"/>
          <a:cs typeface="Noto Sans CJK KR" charset="-127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ea"/>
          <a:ea typeface="+mn-ea"/>
          <a:cs typeface="Noto Sans CJK KR" charset="-127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200" kern="1200">
          <a:solidFill>
            <a:schemeClr val="tx1"/>
          </a:solidFill>
          <a:latin typeface="+mn-ea"/>
          <a:ea typeface="+mn-ea"/>
          <a:cs typeface="Noto Sans CJK KR" charset="-127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567528" y="2886904"/>
            <a:ext cx="4993823" cy="520363"/>
          </a:xfrm>
        </p:spPr>
        <p:txBody>
          <a:bodyPr/>
          <a:lstStyle/>
          <a:p>
            <a:r>
              <a:rPr lang="en-US" altLang="ko-KR" dirty="0" smtClean="0"/>
              <a:t>A Simplified Method of Random Access </a:t>
            </a:r>
            <a:endParaRPr lang="ko-KR" altLang="en-US" dirty="0"/>
          </a:p>
        </p:txBody>
      </p:sp>
      <p:sp>
        <p:nvSpPr>
          <p:cNvPr id="3" name="부제 2"/>
          <p:cNvSpPr txBox="1">
            <a:spLocks/>
          </p:cNvSpPr>
          <p:nvPr/>
        </p:nvSpPr>
        <p:spPr>
          <a:xfrm>
            <a:off x="538953" y="3962330"/>
            <a:ext cx="2647950" cy="7363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kumimoji="1" lang="ko-KR" altLang="en-US" sz="1500" dirty="0" smtClean="0">
                <a:solidFill>
                  <a:schemeClr val="bg2">
                    <a:lumMod val="10000"/>
                  </a:schemeClr>
                </a:solidFill>
              </a:rPr>
              <a:t> </a:t>
            </a:r>
            <a:r>
              <a:rPr kumimoji="1" lang="en-US" altLang="ko-KR" sz="1500" dirty="0" smtClean="0">
                <a:solidFill>
                  <a:schemeClr val="bg2">
                    <a:lumMod val="10000"/>
                  </a:schemeClr>
                </a:solidFill>
              </a:rPr>
              <a:t>October, 2018</a:t>
            </a:r>
            <a:endParaRPr kumimoji="1" lang="ko-KR" altLang="en-US" sz="1500" dirty="0">
              <a:solidFill>
                <a:schemeClr val="bg2">
                  <a:lumMod val="10000"/>
                </a:schemeClr>
              </a:solidFill>
            </a:endParaRPr>
          </a:p>
        </p:txBody>
      </p:sp>
      <p:sp>
        <p:nvSpPr>
          <p:cNvPr id="4" name="부제 2"/>
          <p:cNvSpPr txBox="1">
            <a:spLocks/>
          </p:cNvSpPr>
          <p:nvPr/>
        </p:nvSpPr>
        <p:spPr>
          <a:xfrm>
            <a:off x="567528" y="2410735"/>
            <a:ext cx="3332165" cy="736351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1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1pPr>
            <a:lvl2pPr marL="685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2pPr>
            <a:lvl3pPr marL="1143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6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3pPr>
            <a:lvl4pPr marL="1600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4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4pPr>
            <a:lvl5pPr marL="20574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200" kern="1200">
                <a:solidFill>
                  <a:schemeClr val="tx1"/>
                </a:solidFill>
                <a:latin typeface="+mn-ea"/>
                <a:ea typeface="+mn-ea"/>
                <a:cs typeface="Noto Sans CJK KR" charset="-127"/>
              </a:defRPr>
            </a:lvl5pPr>
            <a:lvl6pPr marL="25146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kumimoji="1"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JVET 12</a:t>
            </a:r>
            <a:r>
              <a:rPr kumimoji="1" lang="en-US" altLang="ko-KR" baseline="30000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th</a:t>
            </a:r>
            <a:r>
              <a:rPr kumimoji="1" lang="en-US" altLang="ko-KR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Meeting</a:t>
            </a:r>
            <a:endParaRPr kumimoji="1" lang="ko-KR" alt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  <p:sp>
        <p:nvSpPr>
          <p:cNvPr id="5" name="제목 1"/>
          <p:cNvSpPr txBox="1">
            <a:spLocks/>
          </p:cNvSpPr>
          <p:nvPr/>
        </p:nvSpPr>
        <p:spPr>
          <a:xfrm>
            <a:off x="6166643" y="5000597"/>
            <a:ext cx="2841173" cy="520363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kumimoji="1" lang="ko-KR" altLang="en-US" sz="3300" b="1" i="0" kern="1200">
                <a:solidFill>
                  <a:schemeClr val="bg2">
                    <a:lumMod val="10000"/>
                  </a:schemeClr>
                </a:solidFill>
                <a:latin typeface="+mj-ea"/>
                <a:ea typeface="+mj-ea"/>
                <a:cs typeface="Exo 2" charset="0"/>
              </a:defRPr>
            </a:lvl1pPr>
          </a:lstStyle>
          <a:p>
            <a:r>
              <a:rPr lang="en-US" altLang="ko-KR" sz="1800" dirty="0" err="1" smtClean="0"/>
              <a:t>GaHyun</a:t>
            </a:r>
            <a:r>
              <a:rPr lang="en-US" altLang="ko-KR" sz="1800" dirty="0" smtClean="0"/>
              <a:t> </a:t>
            </a:r>
            <a:r>
              <a:rPr lang="en-US" altLang="ko-KR" sz="1800" dirty="0" err="1" smtClean="0"/>
              <a:t>Ryu</a:t>
            </a:r>
            <a:r>
              <a:rPr lang="en-US" altLang="ko-KR" sz="1800" dirty="0" smtClean="0"/>
              <a:t> </a:t>
            </a:r>
          </a:p>
          <a:p>
            <a:r>
              <a:rPr lang="en-US" sz="1800" dirty="0" err="1" smtClean="0"/>
              <a:t>WoogIl</a:t>
            </a:r>
            <a:r>
              <a:rPr lang="en-US" sz="1800" dirty="0" smtClean="0"/>
              <a:t> Choi</a:t>
            </a:r>
          </a:p>
          <a:p>
            <a:r>
              <a:rPr lang="en-US" sz="1800" dirty="0" err="1" smtClean="0"/>
              <a:t>MinWoo</a:t>
            </a:r>
            <a:r>
              <a:rPr lang="en-US" sz="1800" dirty="0" smtClean="0"/>
              <a:t> Park</a:t>
            </a:r>
          </a:p>
          <a:p>
            <a:r>
              <a:rPr lang="en-US" sz="1800" dirty="0" err="1" smtClean="0"/>
              <a:t>KiHo</a:t>
            </a:r>
            <a:r>
              <a:rPr lang="en-US" sz="1800" dirty="0" smtClean="0"/>
              <a:t> Choi</a:t>
            </a:r>
          </a:p>
          <a:p>
            <a:r>
              <a:rPr lang="en-US" sz="1800" dirty="0" err="1" smtClean="0"/>
              <a:t>YoungO</a:t>
            </a:r>
            <a:r>
              <a:rPr lang="en-US" sz="1800" dirty="0" smtClean="0"/>
              <a:t> Park</a:t>
            </a:r>
          </a:p>
          <a:p>
            <a:r>
              <a:rPr lang="en-US" sz="1800" dirty="0" err="1" smtClean="0"/>
              <a:t>KwangPho</a:t>
            </a:r>
            <a:r>
              <a:rPr lang="en-US" sz="1800" dirty="0" smtClean="0"/>
              <a:t> Choi</a:t>
            </a:r>
          </a:p>
          <a:p>
            <a:endParaRPr lang="en-US" sz="1800" dirty="0" smtClean="0"/>
          </a:p>
          <a:p>
            <a:endParaRPr lang="en-US" sz="1800" dirty="0" smtClean="0"/>
          </a:p>
          <a:p>
            <a:r>
              <a:rPr lang="en-US" sz="1800" dirty="0" smtClean="0"/>
              <a:t> </a:t>
            </a:r>
          </a:p>
          <a:p>
            <a:endParaRPr lang="en-US" sz="1800" dirty="0" smtClean="0"/>
          </a:p>
          <a:p>
            <a:endParaRPr lang="en-US" sz="1800" dirty="0" smtClean="0"/>
          </a:p>
        </p:txBody>
      </p:sp>
    </p:spTree>
    <p:extLst>
      <p:ext uri="{BB962C8B-B14F-4D97-AF65-F5344CB8AC3E}">
        <p14:creationId xmlns:p14="http://schemas.microsoft.com/office/powerpoint/2010/main" xmlns="" val="250597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78129" y="833198"/>
            <a:ext cx="193014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3200" b="1" dirty="0" smtClean="0">
                <a:solidFill>
                  <a:srgbClr val="1428A0"/>
                </a:solidFill>
                <a:latin typeface="+mj-ea"/>
                <a:ea typeface="+mj-ea"/>
              </a:rPr>
              <a:t>Contents</a:t>
            </a:r>
            <a:endParaRPr lang="ko-KR" altLang="en-US" sz="3200" b="1" dirty="0">
              <a:solidFill>
                <a:srgbClr val="1428A0"/>
              </a:solidFill>
              <a:latin typeface="+mj-ea"/>
              <a:ea typeface="+mj-ea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938681" y="2787466"/>
            <a:ext cx="2864439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 smtClean="0">
                <a:solidFill>
                  <a:schemeClr val="bg1"/>
                </a:solidFill>
                <a:latin typeface="+mj-ea"/>
                <a:ea typeface="+mj-ea"/>
              </a:rPr>
              <a:t>Proposal 1 – IRAP type</a:t>
            </a:r>
            <a:endParaRPr lang="ko-KR" altLang="en-US" sz="20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925025" y="3413895"/>
            <a:ext cx="4218975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b="0" dirty="0" smtClean="0">
                <a:solidFill>
                  <a:schemeClr val="bg1"/>
                </a:solidFill>
                <a:latin typeface="+mj-ea"/>
                <a:ea typeface="+mj-ea"/>
              </a:rPr>
              <a:t>Proposal 2 – Random Access Flag </a:t>
            </a:r>
            <a:endParaRPr lang="ko-KR" altLang="en-US" sz="20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439804" y="2170311"/>
            <a:ext cx="4283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b="0" dirty="0" smtClean="0">
                <a:solidFill>
                  <a:schemeClr val="bg1"/>
                </a:solidFill>
                <a:latin typeface="+mj-ea"/>
                <a:ea typeface="+mj-ea"/>
              </a:rPr>
              <a:t>Ⅰ</a:t>
            </a:r>
            <a:endParaRPr lang="ko-KR" altLang="en-US" sz="20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439804" y="2792103"/>
            <a:ext cx="4283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b="0" kern="1200" dirty="0" smtClean="0">
                <a:solidFill>
                  <a:schemeClr val="bg1"/>
                </a:solidFill>
                <a:latin typeface="+mj-ea"/>
                <a:ea typeface="+mn-ea"/>
                <a:cs typeface="+mn-cs"/>
              </a:rPr>
              <a:t>Ⅱ</a:t>
            </a:r>
            <a:endParaRPr lang="ko-KR" altLang="en-US" sz="20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4439804" y="3413895"/>
            <a:ext cx="428322" cy="55399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b="0" kern="1200" dirty="0" smtClean="0">
                <a:solidFill>
                  <a:schemeClr val="bg1"/>
                </a:solidFill>
                <a:latin typeface="+mj-ea"/>
                <a:ea typeface="+mn-ea"/>
                <a:cs typeface="+mn-cs"/>
              </a:rPr>
              <a:t>Ⅲ</a:t>
            </a:r>
            <a:endParaRPr lang="ko-KR" altLang="en-US" sz="20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972134" y="2170311"/>
            <a:ext cx="1377237" cy="4944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ko-KR" sz="2000" dirty="0" smtClean="0">
                <a:solidFill>
                  <a:schemeClr val="bg1"/>
                </a:solidFill>
                <a:latin typeface="+mj-ea"/>
                <a:ea typeface="+mj-ea"/>
              </a:rPr>
              <a:t>Summary </a:t>
            </a:r>
            <a:endParaRPr lang="ko-KR" altLang="en-US" sz="2000" b="0" dirty="0">
              <a:solidFill>
                <a:schemeClr val="bg1"/>
              </a:solidFill>
              <a:latin typeface="+mj-ea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774879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We propose simple concept of random access method </a:t>
            </a:r>
          </a:p>
          <a:p>
            <a:r>
              <a:rPr lang="en-US" altLang="ko-KR" dirty="0" smtClean="0"/>
              <a:t>First, the semantic definition IRAP </a:t>
            </a:r>
          </a:p>
          <a:p>
            <a:r>
              <a:rPr lang="en-US" altLang="ko-KR" dirty="0" smtClean="0"/>
              <a:t>Second, the signaling method for random access occurrence </a:t>
            </a:r>
          </a:p>
          <a:p>
            <a:pPr>
              <a:buNone/>
            </a:pPr>
            <a:endParaRPr lang="en-US" altLang="ko-KR" dirty="0" smtClean="0"/>
          </a:p>
          <a:p>
            <a:endParaRPr lang="ko-KR" altLang="en-US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Proposal Summary</a:t>
            </a:r>
            <a:endParaRPr lang="ko-KR" alt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 smtClean="0"/>
              <a:t>A simple feature of IRAP which is a I picture and support random access  </a:t>
            </a:r>
          </a:p>
          <a:p>
            <a:pPr marL="0" indent="0">
              <a:buNone/>
            </a:pPr>
            <a:endParaRPr lang="en-US" altLang="ko-KR" dirty="0" smtClean="0"/>
          </a:p>
          <a:p>
            <a:r>
              <a:rPr lang="en-US" altLang="ko-KR" dirty="0"/>
              <a:t>We propose when </a:t>
            </a:r>
            <a:r>
              <a:rPr lang="en-US" altLang="ko-KR" dirty="0" err="1"/>
              <a:t>nal_unit_type</a:t>
            </a:r>
            <a:r>
              <a:rPr lang="en-US" altLang="ko-KR" dirty="0"/>
              <a:t> is IRAP then it should guarantee error free decoding process for non leading </a:t>
            </a:r>
            <a:r>
              <a:rPr lang="en-US" altLang="ko-KR" dirty="0" smtClean="0"/>
              <a:t>pictures to support clean random access </a:t>
            </a:r>
            <a:endParaRPr lang="en-US" altLang="ko-KR" dirty="0"/>
          </a:p>
          <a:p>
            <a:endParaRPr lang="en-US" altLang="ko-KR" dirty="0" smtClean="0"/>
          </a:p>
          <a:p>
            <a:endParaRPr lang="en-US" altLang="ko-KR" dirty="0"/>
          </a:p>
          <a:p>
            <a:endParaRPr lang="en-US" altLang="ko-KR" dirty="0" smtClean="0"/>
          </a:p>
          <a:p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pPr>
              <a:buNone/>
            </a:pPr>
            <a:endParaRPr lang="en-US" altLang="ko-KR" dirty="0" smtClean="0"/>
          </a:p>
          <a:p>
            <a:r>
              <a:rPr lang="en-US" altLang="ko-KR" dirty="0" smtClean="0"/>
              <a:t>When </a:t>
            </a:r>
            <a:r>
              <a:rPr lang="en-US" altLang="ko-KR" dirty="0" err="1" smtClean="0"/>
              <a:t>bitstream</a:t>
            </a:r>
            <a:r>
              <a:rPr lang="en-US" altLang="ko-KR" dirty="0" smtClean="0"/>
              <a:t> contains IRAP + Leading Pictures + Non Leading Pictures</a:t>
            </a:r>
          </a:p>
          <a:p>
            <a:pPr lvl="1"/>
            <a:r>
              <a:rPr lang="en-US" altLang="ko-KR" dirty="0" smtClean="0"/>
              <a:t>The decoder first acquire POC or related values to get leading picture position</a:t>
            </a:r>
          </a:p>
          <a:p>
            <a:pPr lvl="1"/>
            <a:r>
              <a:rPr lang="en-US" altLang="ko-KR" dirty="0" smtClean="0"/>
              <a:t>The leading </a:t>
            </a:r>
            <a:r>
              <a:rPr lang="en-US" altLang="ko-KR" dirty="0"/>
              <a:t>p</a:t>
            </a:r>
            <a:r>
              <a:rPr lang="en-US" altLang="ko-KR" dirty="0" smtClean="0"/>
              <a:t>ictures should not be referenced by non leading pictures </a:t>
            </a:r>
          </a:p>
          <a:p>
            <a:pPr lvl="1"/>
            <a:endParaRPr lang="en-US" altLang="ko-KR" dirty="0" smtClean="0"/>
          </a:p>
          <a:p>
            <a:pPr marL="360362" lvl="1" indent="0">
              <a:buNone/>
            </a:pPr>
            <a:endParaRPr lang="en-US" altLang="ko-KR" dirty="0" smtClean="0"/>
          </a:p>
          <a:p>
            <a:pPr lvl="1"/>
            <a:endParaRPr lang="en-US" altLang="ko-KR" i="1" dirty="0" smtClean="0"/>
          </a:p>
          <a:p>
            <a:pPr lvl="1"/>
            <a:endParaRPr lang="en-US" altLang="ko-KR" i="1" dirty="0" smtClean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[Proposal 1] IRAP type </a:t>
            </a:r>
            <a:endParaRPr lang="ko-KR" altLang="en-US" dirty="0"/>
          </a:p>
        </p:txBody>
      </p:sp>
      <p:grpSp>
        <p:nvGrpSpPr>
          <p:cNvPr id="48" name="그룹 47"/>
          <p:cNvGrpSpPr/>
          <p:nvPr/>
        </p:nvGrpSpPr>
        <p:grpSpPr>
          <a:xfrm>
            <a:off x="1196521" y="2342474"/>
            <a:ext cx="6207301" cy="1915221"/>
            <a:chOff x="1203151" y="2904624"/>
            <a:chExt cx="6207301" cy="1915221"/>
          </a:xfrm>
        </p:grpSpPr>
        <p:sp>
          <p:nvSpPr>
            <p:cNvPr id="4" name="직사각형 3"/>
            <p:cNvSpPr/>
            <p:nvPr/>
          </p:nvSpPr>
          <p:spPr>
            <a:xfrm>
              <a:off x="1390650" y="3505199"/>
              <a:ext cx="257175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5" name="직사각형 4"/>
            <p:cNvSpPr/>
            <p:nvPr/>
          </p:nvSpPr>
          <p:spPr>
            <a:xfrm>
              <a:off x="3962400" y="3505200"/>
              <a:ext cx="1724025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6" name="직사각형 5"/>
            <p:cNvSpPr/>
            <p:nvPr/>
          </p:nvSpPr>
          <p:spPr>
            <a:xfrm>
              <a:off x="5686425" y="3505200"/>
              <a:ext cx="1724025" cy="431800"/>
            </a:xfrm>
            <a:prstGeom prst="rect">
              <a:avLst/>
            </a:prstGeom>
            <a:noFill/>
            <a:ln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7" name="직사각형 6"/>
            <p:cNvSpPr/>
            <p:nvPr/>
          </p:nvSpPr>
          <p:spPr>
            <a:xfrm>
              <a:off x="1390650" y="3505200"/>
              <a:ext cx="43180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8" name="직사각형 7"/>
            <p:cNvSpPr/>
            <p:nvPr/>
          </p:nvSpPr>
          <p:spPr>
            <a:xfrm>
              <a:off x="1822450" y="3505200"/>
              <a:ext cx="43180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/>
            </a:p>
          </p:txBody>
        </p:sp>
        <p:sp>
          <p:nvSpPr>
            <p:cNvPr id="9" name="직사각형 8"/>
            <p:cNvSpPr/>
            <p:nvPr/>
          </p:nvSpPr>
          <p:spPr>
            <a:xfrm>
              <a:off x="2251075" y="3505200"/>
              <a:ext cx="43180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0" name="직사각형 9"/>
            <p:cNvSpPr/>
            <p:nvPr/>
          </p:nvSpPr>
          <p:spPr>
            <a:xfrm>
              <a:off x="2682875" y="3505200"/>
              <a:ext cx="43180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2" name="직사각형 11"/>
            <p:cNvSpPr/>
            <p:nvPr/>
          </p:nvSpPr>
          <p:spPr>
            <a:xfrm>
              <a:off x="3962400" y="3505200"/>
              <a:ext cx="43180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3" name="직사각형 12"/>
            <p:cNvSpPr/>
            <p:nvPr/>
          </p:nvSpPr>
          <p:spPr>
            <a:xfrm>
              <a:off x="4392612" y="3505200"/>
              <a:ext cx="43180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4" name="직사각형 13"/>
            <p:cNvSpPr/>
            <p:nvPr/>
          </p:nvSpPr>
          <p:spPr>
            <a:xfrm>
              <a:off x="4824412" y="3505200"/>
              <a:ext cx="43180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15" name="직사각형 14"/>
            <p:cNvSpPr/>
            <p:nvPr/>
          </p:nvSpPr>
          <p:spPr>
            <a:xfrm>
              <a:off x="3530600" y="3505200"/>
              <a:ext cx="431800" cy="431800"/>
            </a:xfrm>
            <a:prstGeom prst="rect">
              <a:avLst/>
            </a:prstGeom>
            <a:solidFill>
              <a:srgbClr val="0070C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b="1" dirty="0"/>
            </a:p>
          </p:txBody>
        </p:sp>
        <p:sp>
          <p:nvSpPr>
            <p:cNvPr id="16" name="TextBox 15"/>
            <p:cNvSpPr txBox="1"/>
            <p:nvPr/>
          </p:nvSpPr>
          <p:spPr>
            <a:xfrm>
              <a:off x="3526062" y="3597989"/>
              <a:ext cx="461986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b="1" dirty="0" smtClean="0">
                  <a:solidFill>
                    <a:schemeClr val="bg1"/>
                  </a:solidFill>
                </a:rPr>
                <a:t>IRAP</a:t>
              </a:r>
              <a:endParaRPr lang="ko-KR" altLang="en-US" sz="1000" b="1" dirty="0">
                <a:solidFill>
                  <a:schemeClr val="bg1"/>
                </a:solidFill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1474943" y="3567211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0</a:t>
              </a:r>
              <a:endParaRPr lang="ko-KR" altLang="en-US" sz="1400" b="1" dirty="0"/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1903381" y="3567211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3</a:t>
              </a:r>
              <a:endParaRPr lang="ko-KR" altLang="en-US" sz="1400" b="1" dirty="0"/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2328956" y="3567211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1</a:t>
              </a:r>
              <a:endParaRPr lang="ko-KR" altLang="en-US" sz="1400" b="1" dirty="0"/>
            </a:p>
          </p:txBody>
        </p:sp>
        <p:sp>
          <p:nvSpPr>
            <p:cNvPr id="21" name="TextBox 20"/>
            <p:cNvSpPr txBox="1"/>
            <p:nvPr/>
          </p:nvSpPr>
          <p:spPr>
            <a:xfrm>
              <a:off x="2760756" y="3566239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2</a:t>
              </a:r>
              <a:endParaRPr lang="ko-KR" altLang="en-US" sz="1400" b="1" dirty="0"/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040281" y="3566239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4</a:t>
              </a:r>
              <a:endParaRPr lang="ko-KR" altLang="en-US" sz="1400" b="1" dirty="0"/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4470493" y="3564750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5</a:t>
              </a:r>
              <a:endParaRPr lang="ko-KR" altLang="en-US" sz="1400" b="1" dirty="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902293" y="3567211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/>
                <a:t>6</a:t>
              </a:r>
              <a:endParaRPr lang="ko-KR" altLang="en-US" sz="1400" b="1" dirty="0"/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194143" y="3575049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7</a:t>
              </a:r>
              <a:endParaRPr lang="ko-KR" altLang="en-US" sz="1400" b="1" dirty="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5281612" y="3569215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10</a:t>
              </a:r>
              <a:endParaRPr lang="ko-KR" altLang="en-US" sz="1400" b="1" dirty="0"/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5748783" y="3575049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11</a:t>
              </a:r>
              <a:endParaRPr lang="ko-KR" altLang="en-US" sz="1400" b="1" dirty="0"/>
            </a:p>
          </p:txBody>
        </p:sp>
        <p:sp>
          <p:nvSpPr>
            <p:cNvPr id="28" name="직사각형 27"/>
            <p:cNvSpPr/>
            <p:nvPr/>
          </p:nvSpPr>
          <p:spPr>
            <a:xfrm>
              <a:off x="5686425" y="3506687"/>
              <a:ext cx="43180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29" name="직사각형 28"/>
            <p:cNvSpPr/>
            <p:nvPr/>
          </p:nvSpPr>
          <p:spPr>
            <a:xfrm>
              <a:off x="6118225" y="3506686"/>
              <a:ext cx="43180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30" name="직사각형 29"/>
            <p:cNvSpPr/>
            <p:nvPr/>
          </p:nvSpPr>
          <p:spPr>
            <a:xfrm>
              <a:off x="6550025" y="3506686"/>
              <a:ext cx="431800" cy="431800"/>
            </a:xfrm>
            <a:prstGeom prst="rect">
              <a:avLst/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1400" dirty="0">
                <a:solidFill>
                  <a:schemeClr val="tx1"/>
                </a:solidFill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6181029" y="3581915"/>
              <a:ext cx="36740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10</a:t>
              </a:r>
              <a:endParaRPr lang="ko-KR" altLang="en-US" sz="1400" b="1" dirty="0"/>
            </a:p>
          </p:txBody>
        </p:sp>
        <p:sp>
          <p:nvSpPr>
            <p:cNvPr id="33" name="TextBox 32"/>
            <p:cNvSpPr txBox="1"/>
            <p:nvPr/>
          </p:nvSpPr>
          <p:spPr>
            <a:xfrm>
              <a:off x="6627906" y="3581915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 smtClean="0"/>
                <a:t>8</a:t>
              </a:r>
              <a:endParaRPr lang="ko-KR" altLang="en-US" sz="1400" b="1" dirty="0"/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7056344" y="3575565"/>
              <a:ext cx="276038" cy="30777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400" b="1" dirty="0"/>
                <a:t>9</a:t>
              </a:r>
              <a:endParaRPr lang="ko-KR" altLang="en-US" sz="1400" b="1" dirty="0"/>
            </a:p>
          </p:txBody>
        </p:sp>
        <p:sp>
          <p:nvSpPr>
            <p:cNvPr id="35" name="오른쪽 중괄호 34"/>
            <p:cNvSpPr/>
            <p:nvPr/>
          </p:nvSpPr>
          <p:spPr>
            <a:xfrm rot="5400000" flipV="1">
              <a:off x="4535393" y="3430587"/>
              <a:ext cx="155762" cy="1285875"/>
            </a:xfrm>
            <a:prstGeom prst="rightBrace">
              <a:avLst>
                <a:gd name="adj1" fmla="val 8333"/>
                <a:gd name="adj2" fmla="val 50988"/>
              </a:avLst>
            </a:prstGeom>
            <a:ln w="9525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6" name="오른쪽 중괄호 35"/>
            <p:cNvSpPr/>
            <p:nvPr/>
          </p:nvSpPr>
          <p:spPr>
            <a:xfrm rot="5400000" flipV="1">
              <a:off x="6257039" y="2997994"/>
              <a:ext cx="155762" cy="2151064"/>
            </a:xfrm>
            <a:prstGeom prst="rightBrace">
              <a:avLst>
                <a:gd name="adj1" fmla="val 8333"/>
                <a:gd name="adj2" fmla="val 50988"/>
              </a:avLst>
            </a:prstGeom>
            <a:ln w="952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248733" y="4211657"/>
              <a:ext cx="891591" cy="58477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600" i="1" dirty="0">
                  <a:cs typeface="Noto Sans CJK KR" charset="-127"/>
                </a:rPr>
                <a:t>Leading </a:t>
              </a:r>
              <a:endParaRPr lang="en-US" altLang="ko-KR" sz="1600" i="1" dirty="0" smtClean="0">
                <a:cs typeface="Noto Sans CJK KR" charset="-127"/>
              </a:endParaRPr>
            </a:p>
            <a:p>
              <a:r>
                <a:rPr lang="en-US" altLang="ko-KR" sz="1600" i="1" dirty="0" smtClean="0">
                  <a:cs typeface="Noto Sans CJK KR" charset="-127"/>
                </a:rPr>
                <a:t>Pictures </a:t>
              </a:r>
              <a:endParaRPr lang="ko-KR" altLang="en-US" sz="1600" i="1" dirty="0">
                <a:cs typeface="Noto Sans CJK KR" charset="-127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5686425" y="4235070"/>
              <a:ext cx="150450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ko-KR" sz="1600" i="1" dirty="0" smtClean="0">
                  <a:cs typeface="Noto Sans CJK KR" charset="-127"/>
                </a:rPr>
                <a:t>Non Leading </a:t>
              </a:r>
            </a:p>
            <a:p>
              <a:pPr algn="ctr"/>
              <a:r>
                <a:rPr lang="en-US" altLang="ko-KR" sz="1600" i="1" dirty="0" smtClean="0">
                  <a:cs typeface="Noto Sans CJK KR" charset="-127"/>
                </a:rPr>
                <a:t>Pictures </a:t>
              </a:r>
              <a:endParaRPr lang="ko-KR" altLang="en-US" sz="1600" i="1" dirty="0">
                <a:cs typeface="Noto Sans CJK KR" charset="-127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1203151" y="4017775"/>
              <a:ext cx="2553904" cy="2462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000" i="1" dirty="0" smtClean="0">
                  <a:latin typeface="맑은 고딕"/>
                  <a:ea typeface="맑은 고딕"/>
                </a:rPr>
                <a:t>※</a:t>
              </a:r>
              <a:r>
                <a:rPr lang="en-US" altLang="ko-KR" sz="1000" i="1" dirty="0" smtClean="0"/>
                <a:t>  Numbers represents POC or related values </a:t>
              </a:r>
              <a:endParaRPr lang="ko-KR" altLang="en-US" sz="1000" i="1" dirty="0"/>
            </a:p>
          </p:txBody>
        </p:sp>
        <p:sp>
          <p:nvSpPr>
            <p:cNvPr id="44" name="아래로 구부러진 화살표 43"/>
            <p:cNvSpPr/>
            <p:nvPr/>
          </p:nvSpPr>
          <p:spPr>
            <a:xfrm flipH="1">
              <a:off x="4705666" y="3073901"/>
              <a:ext cx="1420285" cy="400972"/>
            </a:xfrm>
            <a:prstGeom prst="curvedDownArrow">
              <a:avLst>
                <a:gd name="adj1" fmla="val 25000"/>
                <a:gd name="adj2" fmla="val 50000"/>
                <a:gd name="adj3" fmla="val 25769"/>
              </a:avLst>
            </a:prstGeom>
            <a:noFill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dirty="0">
                <a:solidFill>
                  <a:schemeClr val="tx1"/>
                </a:solidFill>
              </a:endParaRPr>
            </a:p>
          </p:txBody>
        </p:sp>
        <p:sp>
          <p:nvSpPr>
            <p:cNvPr id="45" name="직사각형 44"/>
            <p:cNvSpPr/>
            <p:nvPr/>
          </p:nvSpPr>
          <p:spPr>
            <a:xfrm>
              <a:off x="5268912" y="3506687"/>
              <a:ext cx="2128838" cy="431800"/>
            </a:xfrm>
            <a:prstGeom prst="rect">
              <a:avLst/>
            </a:prstGeom>
            <a:noFill/>
            <a:ln w="28575">
              <a:solidFill>
                <a:srgbClr val="00B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6" name="직사각형 45"/>
            <p:cNvSpPr/>
            <p:nvPr/>
          </p:nvSpPr>
          <p:spPr>
            <a:xfrm>
              <a:off x="3962400" y="3513037"/>
              <a:ext cx="1293812" cy="431800"/>
            </a:xfrm>
            <a:prstGeom prst="rect">
              <a:avLst/>
            </a:prstGeom>
            <a:noFill/>
            <a:ln w="28575"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5298182" y="2904624"/>
              <a:ext cx="32573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2000" b="1" dirty="0" smtClean="0"/>
                <a:t>X</a:t>
              </a:r>
              <a:endParaRPr lang="ko-KR" altLang="en-US" sz="2000" b="1" dirty="0"/>
            </a:p>
          </p:txBody>
        </p:sp>
      </p:grpSp>
    </p:spTree>
    <p:extLst>
      <p:ext uri="{BB962C8B-B14F-4D97-AF65-F5344CB8AC3E}">
        <p14:creationId xmlns:p14="http://schemas.microsoft.com/office/powerpoint/2010/main" xmlns="" val="315542895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텍스트 개체 틀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altLang="ko-KR" dirty="0"/>
              <a:t>A notification </a:t>
            </a:r>
            <a:r>
              <a:rPr lang="en-US" altLang="ko-KR" dirty="0" smtClean="0"/>
              <a:t>bit of </a:t>
            </a:r>
            <a:r>
              <a:rPr lang="en-US" altLang="ko-KR" dirty="0"/>
              <a:t>a current status whether random access play or normal play by System </a:t>
            </a:r>
            <a:endParaRPr lang="en-US" altLang="ko-KR" dirty="0" smtClean="0"/>
          </a:p>
          <a:p>
            <a:endParaRPr lang="en-US" altLang="ko-KR" dirty="0"/>
          </a:p>
          <a:p>
            <a:r>
              <a:rPr lang="en-US" altLang="ko-KR" dirty="0" smtClean="0"/>
              <a:t>[System] </a:t>
            </a:r>
          </a:p>
          <a:p>
            <a:pPr lvl="1"/>
            <a:r>
              <a:rPr lang="en-US" altLang="ko-KR" dirty="0" smtClean="0"/>
              <a:t>If random access occurred and </a:t>
            </a:r>
            <a:r>
              <a:rPr lang="en-US" altLang="ko-KR" dirty="0" err="1" smtClean="0"/>
              <a:t>NAL_unit_type</a:t>
            </a:r>
            <a:r>
              <a:rPr lang="en-US" altLang="ko-KR" dirty="0" smtClean="0"/>
              <a:t> is IRAP then </a:t>
            </a:r>
            <a:r>
              <a:rPr lang="en-US" altLang="ko-KR" i="1" dirty="0" err="1">
                <a:latin typeface="+mn-lt"/>
              </a:rPr>
              <a:t>broken_link_flag</a:t>
            </a:r>
            <a:r>
              <a:rPr lang="en-US" altLang="ko-KR" dirty="0" smtClean="0"/>
              <a:t> is set to 1 </a:t>
            </a:r>
          </a:p>
          <a:p>
            <a:pPr marL="360362" lvl="1" indent="0">
              <a:buNone/>
            </a:pPr>
            <a:endParaRPr lang="en-US" altLang="ko-KR" dirty="0"/>
          </a:p>
          <a:p>
            <a:r>
              <a:rPr lang="en-US" altLang="ko-KR" dirty="0" smtClean="0"/>
              <a:t>[Decoder] </a:t>
            </a:r>
          </a:p>
          <a:p>
            <a:pPr lvl="1"/>
            <a:r>
              <a:rPr lang="en-US" altLang="ko-KR" dirty="0" smtClean="0"/>
              <a:t>If </a:t>
            </a:r>
            <a:r>
              <a:rPr lang="en-US" altLang="ko-KR" i="1" dirty="0" err="1" smtClean="0">
                <a:latin typeface="+mn-lt"/>
              </a:rPr>
              <a:t>broken_link_flag</a:t>
            </a:r>
            <a:r>
              <a:rPr lang="en-US" altLang="ko-KR" dirty="0"/>
              <a:t> </a:t>
            </a:r>
            <a:r>
              <a:rPr lang="en-US" altLang="ko-KR" dirty="0" smtClean="0"/>
              <a:t>is 1 </a:t>
            </a:r>
            <a:r>
              <a:rPr lang="en-US" altLang="ko-KR" dirty="0" smtClean="0">
                <a:latin typeface="맑은 고딕"/>
                <a:ea typeface="맑은 고딕"/>
              </a:rPr>
              <a:t>→ Random access status</a:t>
            </a:r>
          </a:p>
          <a:p>
            <a:pPr marL="360362" lvl="1" indent="0">
              <a:buNone/>
            </a:pPr>
            <a:r>
              <a:rPr lang="en-US" altLang="ko-KR" dirty="0" smtClean="0">
                <a:latin typeface="맑은 고딕"/>
                <a:ea typeface="맑은 고딕"/>
              </a:rPr>
              <a:t>  : All pictures in DPB are marked as </a:t>
            </a:r>
            <a:r>
              <a:rPr lang="en-US" altLang="ko-KR" i="1" dirty="0">
                <a:latin typeface="+mn-lt"/>
              </a:rPr>
              <a:t>“unused for reference” </a:t>
            </a:r>
          </a:p>
          <a:p>
            <a:pPr marL="360362" lvl="1" indent="0">
              <a:buNone/>
            </a:pPr>
            <a:r>
              <a:rPr lang="en-US" altLang="ko-KR" dirty="0">
                <a:latin typeface="맑은 고딕"/>
                <a:ea typeface="맑은 고딕"/>
              </a:rPr>
              <a:t> </a:t>
            </a:r>
            <a:r>
              <a:rPr lang="en-US" altLang="ko-KR" dirty="0" smtClean="0">
                <a:latin typeface="맑은 고딕"/>
                <a:ea typeface="맑은 고딕"/>
              </a:rPr>
              <a:t> : The </a:t>
            </a:r>
            <a:r>
              <a:rPr lang="en-US" altLang="ko-KR" dirty="0" smtClean="0"/>
              <a:t>leading pictures should not be referenced by non leading pictures </a:t>
            </a:r>
          </a:p>
          <a:p>
            <a:pPr lvl="1"/>
            <a:r>
              <a:rPr lang="en-US" altLang="ko-KR" dirty="0" smtClean="0"/>
              <a:t>If </a:t>
            </a:r>
            <a:r>
              <a:rPr lang="en-US" altLang="ko-KR" i="1" dirty="0" err="1">
                <a:latin typeface="+mn-lt"/>
              </a:rPr>
              <a:t>broken_link_flag</a:t>
            </a:r>
            <a:r>
              <a:rPr lang="en-US" altLang="ko-KR" dirty="0"/>
              <a:t> is </a:t>
            </a:r>
            <a:r>
              <a:rPr lang="en-US" altLang="ko-KR" dirty="0" smtClean="0"/>
              <a:t>0 </a:t>
            </a:r>
            <a:r>
              <a:rPr lang="en-US" altLang="ko-KR" dirty="0"/>
              <a:t>→ </a:t>
            </a:r>
            <a:r>
              <a:rPr lang="en-US" altLang="ko-KR" dirty="0" smtClean="0"/>
              <a:t>Normal play status</a:t>
            </a:r>
          </a:p>
          <a:p>
            <a:pPr marL="360362" lvl="1" indent="0">
              <a:buNone/>
            </a:pPr>
            <a:r>
              <a:rPr lang="en-US" altLang="ko-KR" dirty="0" smtClean="0"/>
              <a:t>  : The leading pictures should be processed as usual</a:t>
            </a:r>
            <a:endParaRPr lang="en-US" altLang="ko-KR" dirty="0"/>
          </a:p>
        </p:txBody>
      </p:sp>
      <p:sp>
        <p:nvSpPr>
          <p:cNvPr id="3" name="제목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 smtClean="0"/>
              <a:t>[Proposal 2] </a:t>
            </a:r>
            <a:r>
              <a:rPr lang="en-US" altLang="ko-KR" dirty="0" err="1" smtClean="0"/>
              <a:t>broken_link</a:t>
            </a:r>
            <a:r>
              <a:rPr lang="en-US" altLang="ko-KR" dirty="0" err="1"/>
              <a:t>_</a:t>
            </a:r>
            <a:r>
              <a:rPr lang="en-US" altLang="ko-KR" dirty="0" err="1" smtClean="0"/>
              <a:t>flag</a:t>
            </a:r>
            <a:r>
              <a:rPr lang="en-US" altLang="ko-KR" dirty="0" smtClean="0"/>
              <a:t> </a:t>
            </a:r>
            <a:endParaRPr lang="ko-KR" altLang="en-US" dirty="0"/>
          </a:p>
        </p:txBody>
      </p:sp>
      <p:graphicFrame>
        <p:nvGraphicFramePr>
          <p:cNvPr id="8" name="표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531485623"/>
              </p:ext>
            </p:extLst>
          </p:nvPr>
        </p:nvGraphicFramePr>
        <p:xfrm>
          <a:off x="2990850" y="4705350"/>
          <a:ext cx="3009900" cy="1411410"/>
        </p:xfrm>
        <a:graphic>
          <a:graphicData uri="http://schemas.openxmlformats.org/drawingml/2006/table">
            <a:tbl>
              <a:tblPr/>
              <a:tblGrid>
                <a:gridCol w="2273300"/>
                <a:gridCol w="736600"/>
              </a:tblGrid>
              <a:tr h="201630">
                <a:tc>
                  <a:txBody>
                    <a:bodyPr/>
                    <a:lstStyle/>
                    <a:p>
                      <a:pPr algn="l" fontAlgn="ctr"/>
                      <a:r>
                        <a:rPr lang="en-CA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nal_unit_header</a:t>
                      </a:r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( ) {</a:t>
                      </a:r>
                      <a:endParaRPr lang="ko-KR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 fontAlgn="ctr"/>
                      <a:r>
                        <a:rPr lang="en-CA" sz="900" b="1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Descriptor</a:t>
                      </a:r>
                      <a:endParaRPr lang="ko-KR" sz="900" b="1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630">
                <a:tc>
                  <a:txBody>
                    <a:bodyPr/>
                    <a:lstStyle/>
                    <a:p>
                      <a:pPr algn="l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</a:t>
                      </a:r>
                      <a:r>
                        <a:rPr lang="en-CA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forbidden_zero_bit</a:t>
                      </a:r>
                      <a:endParaRPr lang="ko-KR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f(1)</a:t>
                      </a:r>
                      <a:endParaRPr lang="ko-KR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630">
                <a:tc>
                  <a:txBody>
                    <a:bodyPr/>
                    <a:lstStyle/>
                    <a:p>
                      <a:pPr algn="l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</a:t>
                      </a:r>
                      <a:r>
                        <a:rPr lang="en-CA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broken_link_flag</a:t>
                      </a:r>
                      <a:r>
                        <a:rPr lang="en-CA" sz="900" b="1" i="0" u="none" strike="noStrike" dirty="0">
                          <a:solidFill>
                            <a:srgbClr val="0000FF"/>
                          </a:solidFill>
                          <a:effectLst/>
                          <a:latin typeface="Times New Roman"/>
                        </a:rPr>
                        <a:t> </a:t>
                      </a:r>
                      <a:endParaRPr lang="ko-KR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u(1)</a:t>
                      </a:r>
                      <a:endParaRPr lang="ko-KR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630">
                <a:tc>
                  <a:txBody>
                    <a:bodyPr/>
                    <a:lstStyle/>
                    <a:p>
                      <a:pPr algn="l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</a:t>
                      </a:r>
                      <a:r>
                        <a:rPr lang="en-CA" sz="900" b="1" i="0" u="none" strike="noStrike" dirty="0" err="1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nal_unit_type</a:t>
                      </a:r>
                      <a:endParaRPr lang="ko-KR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u(5)</a:t>
                      </a:r>
                      <a:endParaRPr lang="ko-KR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630">
                <a:tc>
                  <a:txBody>
                    <a:bodyPr/>
                    <a:lstStyle/>
                    <a:p>
                      <a:pPr algn="l" fontAlgn="ctr"/>
                      <a:r>
                        <a:rPr lang="ko-KR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nuh_temporal_id_plus1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o-KR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u(3)</a:t>
                      </a: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630">
                <a:tc>
                  <a:txBody>
                    <a:bodyPr/>
                    <a:lstStyle/>
                    <a:p>
                      <a:pPr algn="l" fontAlgn="ctr"/>
                      <a:r>
                        <a:rPr lang="en-CA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  reserved</a:t>
                      </a:r>
                      <a:endParaRPr lang="ko-KR" sz="9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u(6)</a:t>
                      </a:r>
                      <a:endParaRPr lang="ko-KR" sz="900" b="0" i="0" u="none" strike="noStrike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1630">
                <a:tc>
                  <a:txBody>
                    <a:bodyPr/>
                    <a:lstStyle/>
                    <a:p>
                      <a:pPr algn="l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}</a:t>
                      </a:r>
                      <a:endParaRPr 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CA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/>
                        </a:rPr>
                        <a:t>　</a:t>
                      </a:r>
                      <a:endParaRPr lang="ko-KR" sz="9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6322380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제목 1"/>
          <p:cNvSpPr txBox="1">
            <a:spLocks/>
          </p:cNvSpPr>
          <p:nvPr/>
        </p:nvSpPr>
        <p:spPr>
          <a:xfrm>
            <a:off x="710961" y="3307980"/>
            <a:ext cx="3385907" cy="708210"/>
          </a:xfrm>
          <a:prstGeom prst="rect">
            <a:avLst/>
          </a:prstGeom>
        </p:spPr>
        <p:txBody>
          <a:bodyPr/>
          <a:lstStyle>
            <a:lvl1pPr algn="l" defTabSz="914400" rtl="0" eaLnBrk="1" latinLnBrk="1" hangingPunct="1">
              <a:lnSpc>
                <a:spcPct val="90000"/>
              </a:lnSpc>
              <a:spcBef>
                <a:spcPct val="0"/>
              </a:spcBef>
              <a:buNone/>
              <a:defRPr sz="3600" b="1" i="0" kern="1200">
                <a:solidFill>
                  <a:schemeClr val="tx1"/>
                </a:solidFill>
                <a:latin typeface="+mj-ea"/>
                <a:ea typeface="+mj-ea"/>
                <a:cs typeface="Noto Sans CJK KR" charset="-127"/>
              </a:defRPr>
            </a:lvl1pPr>
          </a:lstStyle>
          <a:p>
            <a:r>
              <a:rPr kumimoji="1" lang="en-US" altLang="ko-KR" sz="4400" dirty="0" smtClean="0">
                <a:solidFill>
                  <a:srgbClr val="1428A0"/>
                </a:solidFill>
                <a:cs typeface="Exo 2" charset="0"/>
              </a:rPr>
              <a:t>Thank you</a:t>
            </a:r>
            <a:endParaRPr kumimoji="1" lang="ko-KR" altLang="en-US" sz="4400" dirty="0">
              <a:solidFill>
                <a:srgbClr val="1428A0"/>
              </a:solidFill>
              <a:cs typeface="Exo 2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8149113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테마">
  <a:themeElements>
    <a:clrScheme name="사용자 지정 11">
      <a:dk1>
        <a:srgbClr val="2C2D2F"/>
      </a:dk1>
      <a:lt1>
        <a:srgbClr val="FFFFFF"/>
      </a:lt1>
      <a:dk2>
        <a:srgbClr val="61626A"/>
      </a:dk2>
      <a:lt2>
        <a:srgbClr val="DEDEDE"/>
      </a:lt2>
      <a:accent1>
        <a:srgbClr val="044EA2"/>
      </a:accent1>
      <a:accent2>
        <a:srgbClr val="95BFED"/>
      </a:accent2>
      <a:accent3>
        <a:srgbClr val="424243"/>
      </a:accent3>
      <a:accent4>
        <a:srgbClr val="E1EDEE"/>
      </a:accent4>
      <a:accent5>
        <a:srgbClr val="044EA2"/>
      </a:accent5>
      <a:accent6>
        <a:srgbClr val="B3CEDD"/>
      </a:accent6>
      <a:hlink>
        <a:srgbClr val="044EA2"/>
      </a:hlink>
      <a:folHlink>
        <a:srgbClr val="0D2ECA"/>
      </a:folHlink>
    </a:clrScheme>
    <a:fontScheme name="Office 테마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테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noFill/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5794</TotalTime>
  <Words>295</Words>
  <Application>Microsoft Office PowerPoint</Application>
  <PresentationFormat>화면 슬라이드 쇼(4:3)</PresentationFormat>
  <Paragraphs>88</Paragraphs>
  <Slides>6</Slides>
  <Notes>3</Notes>
  <HiddenSlides>0</HiddenSlides>
  <MMClips>0</MMClips>
  <ScaleCrop>false</ScaleCrop>
  <HeadingPairs>
    <vt:vector size="6" baseType="variant">
      <vt:variant>
        <vt:lpstr>테마</vt:lpstr>
      </vt:variant>
      <vt:variant>
        <vt:i4>1</vt:i4>
      </vt:variant>
      <vt:variant>
        <vt:lpstr>슬라이드 제목</vt:lpstr>
      </vt:variant>
      <vt:variant>
        <vt:i4>6</vt:i4>
      </vt:variant>
      <vt:variant>
        <vt:lpstr>재구성한 쇼</vt:lpstr>
      </vt:variant>
      <vt:variant>
        <vt:i4>1</vt:i4>
      </vt:variant>
    </vt:vector>
  </HeadingPairs>
  <TitlesOfParts>
    <vt:vector size="8" baseType="lpstr">
      <vt:lpstr>Office 테마</vt:lpstr>
      <vt:lpstr>A Simplified Method of Random Access </vt:lpstr>
      <vt:lpstr>슬라이드 1</vt:lpstr>
      <vt:lpstr>Proposal Summary</vt:lpstr>
      <vt:lpstr>[Proposal 1] IRAP type </vt:lpstr>
      <vt:lpstr>[Proposal 2] broken_link_flag </vt:lpstr>
      <vt:lpstr>슬라이드 5</vt:lpstr>
      <vt:lpstr>재구성한 쇼 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Microsoft Office 사용자</dc:creator>
  <cp:lastModifiedBy>user</cp:lastModifiedBy>
  <cp:revision>174</cp:revision>
  <dcterms:created xsi:type="dcterms:W3CDTF">2017-08-28T02:36:56Z</dcterms:created>
  <dcterms:modified xsi:type="dcterms:W3CDTF">2018-10-08T07:18:09Z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5C58129F-E5B8-477A-9B38-B3E54BFA04C8}" pid="2">
    <vt:lpwstr>88E2CA7DA740E51D625C323DD66B4F4206A6C78A74461D15BF48BA2B48BF78F3</vt:lpwstr>
  </property>
  <property fmtid="{D5CDD505-2E9C-101B-9397-08002B2CF9AE}" pid="2" name="NSCPROP">
    <vt:lpwstr>NSCCustomProperty</vt:lpwstr>
  </property>
  <property fmtid="{D5CDD505-2E9C-101B-9397-08002B2CF9AE}" pid="3" name="NSCPROP_SA">
    <vt:lpwstr>C:\Users\samsung\Documents\2018\Video Standard\2018_10_Macau_Proposal\JVET_11th_meeting_HLS_ghryu.pptx</vt:lpwstr>
  </property>
</Properties>
</file>