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5"/>
  </p:notesMasterIdLst>
  <p:sldIdLst>
    <p:sldId id="256" r:id="rId2"/>
    <p:sldId id="258" r:id="rId3"/>
    <p:sldId id="257" r:id="rId4"/>
    <p:sldId id="260" r:id="rId5"/>
    <p:sldId id="261" r:id="rId6"/>
    <p:sldId id="262" r:id="rId7"/>
    <p:sldId id="263" r:id="rId8"/>
    <p:sldId id="264" r:id="rId9"/>
    <p:sldId id="269" r:id="rId10"/>
    <p:sldId id="266" r:id="rId11"/>
    <p:sldId id="270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70"/>
    <p:restoredTop sz="94692"/>
  </p:normalViewPr>
  <p:slideViewPr>
    <p:cSldViewPr snapToGrid="0" snapToObjects="1">
      <p:cViewPr>
        <p:scale>
          <a:sx n="112" d="100"/>
          <a:sy n="112" d="100"/>
        </p:scale>
        <p:origin x="728" y="8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1" Type="http://schemas.microsoft.com/office/2015/10/relationships/revisionInfo" Target="revisionInfo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DF09C-C776-1B4F-AC8A-A2A401C9F789}" type="datetimeFigureOut">
              <a:rPr lang="en-US" smtClean="0"/>
              <a:t>10/19/17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1140B-7020-C142-BA85-30D36772E1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157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1140B-7020-C142-BA85-30D36772E1A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13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1140B-7020-C142-BA85-30D36772E1A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739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 latinLnBrk="0">
              <a:defRPr sz="6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821068"/>
            <a:ext cx="9144000" cy="1436732"/>
          </a:xfrm>
        </p:spPr>
        <p:txBody>
          <a:bodyPr/>
          <a:lstStyle>
            <a:lvl1pPr marL="0" indent="0" algn="ctr" latinLnBrk="0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1527047" y="3509241"/>
            <a:ext cx="9140953" cy="45719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/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1EB799B6-BA0D-5140-940B-D338C1E9DF3F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1EB799B6-BA0D-5140-940B-D338C1E9DF3F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78965"/>
            <a:ext cx="10515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1EB799B6-BA0D-5140-940B-D338C1E9DF3F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cap="small" baseline="0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cap="sm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831850" y="4534661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/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1EB799B6-BA0D-5140-940B-D338C1E9DF3F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1EB799B6-BA0D-5140-940B-D338C1E9DF3F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1EB799B6-BA0D-5140-940B-D338C1E9DF3F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1EB799B6-BA0D-5140-940B-D338C1E9DF3F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1EB799B6-BA0D-5140-940B-D338C1E9DF3F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Drag picture to placeholder or click icon to add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1EB799B6-BA0D-5140-940B-D338C1E9DF3F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pic>
        <p:nvPicPr>
          <p:cNvPr id="9" name="그림 7">
            <a:extLst>
              <a:ext uri="{FF2B5EF4-FFF2-40B4-BE49-F238E27FC236}">
                <a16:creationId xmlns:a16="http://schemas.microsoft.com/office/drawing/2014/main" xmlns="" id="{474FE793-12F0-4CF2-9447-06A6793B772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17993" y="0"/>
            <a:ext cx="1514453" cy="64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CE4D81B-5947-44F5-8AE2-1A001E445B78}"/>
              </a:ext>
            </a:extLst>
          </p:cNvPr>
          <p:cNvSpPr txBox="1"/>
          <p:nvPr/>
        </p:nvSpPr>
        <p:spPr>
          <a:xfrm>
            <a:off x="105296" y="6484670"/>
            <a:ext cx="39189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rPr>
              <a:t>DIGITAL INSIGHTS INC., MULTIMEDIA SYSTEMS &amp; IPRS</a:t>
            </a:r>
            <a:endParaRPr lang="ko-KR" altLang="en-US" sz="1400" b="1" i="1" dirty="0">
              <a:solidFill>
                <a:schemeClr val="bg1">
                  <a:lumMod val="75000"/>
                </a:schemeClr>
              </a:solidFill>
              <a:latin typeface="Tw Cen MT" panose="020B0602020104020603" pitchFamily="34" charset="0"/>
            </a:endParaRPr>
          </a:p>
        </p:txBody>
      </p:sp>
      <p:sp>
        <p:nvSpPr>
          <p:cNvPr id="11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1EB799B6-BA0D-5140-940B-D338C1E9D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76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4400" dirty="0"/>
              <a:t>[JVET-H0072]</a:t>
            </a:r>
            <a:br>
              <a:rPr lang="en-US" sz="4400" dirty="0"/>
            </a:br>
            <a:r>
              <a:rPr lang="en-US" sz="4400" dirty="0"/>
              <a:t>Modification of merge candidate derivation for binary split CUs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b="1" dirty="0"/>
              <a:t>Yongjo Ahn</a:t>
            </a:r>
            <a:r>
              <a:rPr lang="en-US" dirty="0"/>
              <a:t>, </a:t>
            </a:r>
            <a:r>
              <a:rPr lang="en-US" dirty="0" err="1"/>
              <a:t>Hochan</a:t>
            </a:r>
            <a:r>
              <a:rPr lang="en-US" dirty="0"/>
              <a:t> </a:t>
            </a:r>
            <a:r>
              <a:rPr lang="en-US" dirty="0" err="1"/>
              <a:t>Ryu</a:t>
            </a:r>
            <a:r>
              <a:rPr lang="en-US" dirty="0"/>
              <a:t>, </a:t>
            </a:r>
            <a:r>
              <a:rPr lang="en-US" dirty="0" err="1"/>
              <a:t>Donggyu</a:t>
            </a:r>
            <a:r>
              <a:rPr lang="en-US" dirty="0"/>
              <a:t> Sim (Digital Insights)</a:t>
            </a:r>
          </a:p>
          <a:p>
            <a:pPr algn="r"/>
            <a:r>
              <a:rPr lang="en-US" dirty="0" err="1"/>
              <a:t>Jeongyun</a:t>
            </a:r>
            <a:r>
              <a:rPr lang="en-US" dirty="0"/>
              <a:t> Lim, </a:t>
            </a:r>
            <a:r>
              <a:rPr lang="en-US" dirty="0" err="1"/>
              <a:t>Daeseok</a:t>
            </a:r>
            <a:r>
              <a:rPr lang="en-US" dirty="0"/>
              <a:t> Jeon (</a:t>
            </a:r>
            <a:r>
              <a:rPr lang="en-US" dirty="0" err="1"/>
              <a:t>Kaonmedia</a:t>
            </a:r>
            <a:r>
              <a:rPr lang="en-US" dirty="0"/>
              <a:t>)</a:t>
            </a:r>
          </a:p>
          <a:p>
            <a:pPr algn="r"/>
            <a:r>
              <a:rPr lang="en-US" dirty="0"/>
              <a:t>@ 8</a:t>
            </a:r>
            <a:r>
              <a:rPr lang="en-US" baseline="30000" dirty="0"/>
              <a:t>th</a:t>
            </a:r>
            <a:r>
              <a:rPr lang="en-US" dirty="0"/>
              <a:t> JVET meeting, Macao, CN</a:t>
            </a:r>
          </a:p>
        </p:txBody>
      </p:sp>
    </p:spTree>
    <p:extLst>
      <p:ext uri="{BB962C8B-B14F-4D97-AF65-F5344CB8AC3E}">
        <p14:creationId xmlns:p14="http://schemas.microsoft.com/office/powerpoint/2010/main" val="95812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</a:t>
            </a:r>
            <a:r>
              <a:rPr lang="en-US" dirty="0" smtClean="0"/>
              <a:t>modification was </a:t>
            </a:r>
            <a:r>
              <a:rPr lang="en-US" dirty="0"/>
              <a:t>evaluated under the common test conditions (CTC) for JEM, </a:t>
            </a:r>
            <a:r>
              <a:rPr lang="en-US" dirty="0" smtClean="0"/>
              <a:t>and it was </a:t>
            </a:r>
            <a:r>
              <a:rPr lang="en-US" dirty="0"/>
              <a:t>integrated on JEM-7.0</a:t>
            </a:r>
          </a:p>
          <a:p>
            <a:endParaRPr lang="en-US" dirty="0"/>
          </a:p>
          <a:p>
            <a:r>
              <a:rPr lang="en-US" dirty="0"/>
              <a:t>Proposed modification 1: Exactly same concept of HEVC</a:t>
            </a:r>
          </a:p>
          <a:p>
            <a:pPr lvl="1"/>
            <a:r>
              <a:rPr lang="en-US" dirty="0" smtClean="0"/>
              <a:t>0.1% </a:t>
            </a:r>
            <a:r>
              <a:rPr lang="en-US" dirty="0"/>
              <a:t>BD-rate reduction with same encoder and decoder complexities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EB799B6-BA0D-5140-940B-D338C1E9DF3F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012137"/>
              </p:ext>
            </p:extLst>
          </p:nvPr>
        </p:nvGraphicFramePr>
        <p:xfrm>
          <a:off x="900546" y="4018856"/>
          <a:ext cx="10515600" cy="1920240"/>
        </p:xfrm>
        <a:graphic>
          <a:graphicData uri="http://schemas.openxmlformats.org/drawingml/2006/table">
            <a:tbl>
              <a:tblPr firstRow="1" firstCol="1" bandRow="1"/>
              <a:tblGrid>
                <a:gridCol w="1043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9382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0318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950610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Random Access Main 10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Low-delay B Main 10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Y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U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V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EncT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DecT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Y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U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V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DecT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Class A1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Class A2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Class B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0.00%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-0.08%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-0.04%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100%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99%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Class C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-0.02%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-0.03%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0.02%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99%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100%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-0.09%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-0.09%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0.33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100%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102%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Class D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0.05%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0.27%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0.33%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103%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98%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-0.03%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-0.15%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-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0.47%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100%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99%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Class E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-0.09%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-0.86%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-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0.01%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101%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98%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Overall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838200" y="3673661"/>
            <a:ext cx="79317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sz="1400" b="1" dirty="0">
                <a:solidFill>
                  <a:srgbClr val="C00000"/>
                </a:solidFill>
                <a:effectLst/>
                <a:latin typeface="Trebuchet MS" charset="0"/>
                <a:ea typeface="Trebuchet MS" charset="0"/>
                <a:cs typeface="Trebuchet MS" charset="0"/>
              </a:rPr>
              <a:t>TABLE 1</a:t>
            </a:r>
            <a:r>
              <a:rPr lang="en-US" sz="1400" b="1" dirty="0">
                <a:effectLst/>
                <a:latin typeface="Trebuchet MS" charset="0"/>
                <a:ea typeface="Trebuchet MS" charset="0"/>
                <a:cs typeface="Trebuchet MS" charset="0"/>
              </a:rPr>
              <a:t>. BD-rate performance of the proposed modification 1 against JEM-7.0 </a:t>
            </a:r>
          </a:p>
        </p:txBody>
      </p:sp>
    </p:spTree>
    <p:extLst>
      <p:ext uri="{BB962C8B-B14F-4D97-AF65-F5344CB8AC3E}">
        <p14:creationId xmlns:p14="http://schemas.microsoft.com/office/powerpoint/2010/main" val="12377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Proposed modification 2: Proposed modification 1 + consideration of sub-block motion prediction</a:t>
            </a:r>
          </a:p>
          <a:p>
            <a:pPr lvl="1"/>
            <a:r>
              <a:rPr lang="en-US" dirty="0" smtClean="0"/>
              <a:t>No </a:t>
            </a:r>
            <a:r>
              <a:rPr lang="en-US" dirty="0"/>
              <a:t>BD-rate </a:t>
            </a:r>
            <a:r>
              <a:rPr lang="en-US" dirty="0" smtClean="0"/>
              <a:t>gain </a:t>
            </a:r>
            <a:r>
              <a:rPr lang="en-US" dirty="0"/>
              <a:t>with same encoder and decoder complexities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EB799B6-BA0D-5140-940B-D338C1E9DF3F}" type="slidenum">
              <a:rPr lang="en-US" smtClean="0"/>
              <a:t>11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731375"/>
              </p:ext>
            </p:extLst>
          </p:nvPr>
        </p:nvGraphicFramePr>
        <p:xfrm>
          <a:off x="900546" y="4018856"/>
          <a:ext cx="10515600" cy="1920240"/>
        </p:xfrm>
        <a:graphic>
          <a:graphicData uri="http://schemas.openxmlformats.org/drawingml/2006/table">
            <a:tbl>
              <a:tblPr firstRow="1" firstCol="1" bandRow="1"/>
              <a:tblGrid>
                <a:gridCol w="1043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9382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0318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950610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Random Access Main 10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Low-delay B Main 10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Y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U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V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EncT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DecT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Y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U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V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DecT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Class A1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Class A2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Class B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0.00%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-0.11%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-0.14%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99%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101%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Class C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0.00%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0.00%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0.03%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99%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100%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0.02%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0.07%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-0.08%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99%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101%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Class D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0.04%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0.07%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-0.15%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101%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99%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0.02%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0.19%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0.08%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101%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99%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Class E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0.01%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0.67%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0.19%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Overall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charset="0"/>
                        <a:ea typeface="맑은 고딕" charset="-127"/>
                      </a:endParaRPr>
                    </a:p>
                  </a:txBody>
                  <a:tcPr marL="62865" marR="6286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838200" y="3673661"/>
            <a:ext cx="79317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sz="1400" b="1" dirty="0">
                <a:solidFill>
                  <a:srgbClr val="C00000"/>
                </a:solidFill>
                <a:effectLst/>
                <a:latin typeface="Trebuchet MS" charset="0"/>
                <a:ea typeface="Trebuchet MS" charset="0"/>
                <a:cs typeface="Trebuchet MS" charset="0"/>
              </a:rPr>
              <a:t>TABLE 2</a:t>
            </a:r>
            <a:r>
              <a:rPr lang="en-US" sz="1400" b="1" dirty="0">
                <a:effectLst/>
                <a:latin typeface="Trebuchet MS" charset="0"/>
                <a:ea typeface="Trebuchet MS" charset="0"/>
                <a:cs typeface="Trebuchet MS" charset="0"/>
              </a:rPr>
              <a:t>. BD-rate performance of the proposed modification 2 against JEM-7.0 </a:t>
            </a:r>
          </a:p>
        </p:txBody>
      </p:sp>
    </p:spTree>
    <p:extLst>
      <p:ext uri="{BB962C8B-B14F-4D97-AF65-F5344CB8AC3E}">
        <p14:creationId xmlns:p14="http://schemas.microsoft.com/office/powerpoint/2010/main" val="50849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contribution proposes modifications of merge candidate derivation for binary split CU to prevent merging two binary split CUs</a:t>
            </a:r>
          </a:p>
          <a:p>
            <a:pPr lvl="1"/>
            <a:r>
              <a:rPr lang="en-US" dirty="0" smtClean="0"/>
              <a:t>Proposed </a:t>
            </a:r>
            <a:r>
              <a:rPr lang="en-US" dirty="0"/>
              <a:t>modification 1: </a:t>
            </a:r>
            <a:r>
              <a:rPr lang="en-US" dirty="0" smtClean="0"/>
              <a:t>0.1% </a:t>
            </a:r>
            <a:r>
              <a:rPr lang="en-US" dirty="0"/>
              <a:t>BD-rate reduction</a:t>
            </a:r>
          </a:p>
          <a:p>
            <a:pPr lvl="2"/>
            <a:r>
              <a:rPr lang="en-US" dirty="0"/>
              <a:t>Exactly same concept of HEVC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Proposed modification 2: </a:t>
            </a:r>
            <a:r>
              <a:rPr lang="en-US" dirty="0" smtClean="0"/>
              <a:t>No BD-rate </a:t>
            </a:r>
            <a:r>
              <a:rPr lang="en-US" dirty="0"/>
              <a:t>reduction</a:t>
            </a:r>
          </a:p>
          <a:p>
            <a:pPr lvl="2"/>
            <a:r>
              <a:rPr lang="en-US" dirty="0"/>
              <a:t>Proposed modification 1 + consideration of sub-block level motion prediction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EB799B6-BA0D-5140-940B-D338C1E9DF3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67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presentation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69417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HEVC, five spatially neighboring blocks are used to derive merge candidates</a:t>
            </a:r>
          </a:p>
          <a:p>
            <a:pPr lvl="1"/>
            <a:r>
              <a:rPr lang="en-US" dirty="0"/>
              <a:t>Redundancy check is performed to avoid having candidates with redundant motion data in the list</a:t>
            </a:r>
          </a:p>
          <a:p>
            <a:pPr lvl="1"/>
            <a:r>
              <a:rPr lang="en-US" dirty="0"/>
              <a:t>Especially, additional redundancy check for rectangular shape PU is performed to prevent merging two partitions that could be expressed by a non-split CU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EB799B6-BA0D-5140-940B-D338C1E9DF3F}" type="slidenum">
              <a:rPr lang="en-US" smtClean="0"/>
              <a:t>2</a:t>
            </a:fld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1383978" y="3785360"/>
            <a:ext cx="8625339" cy="2690991"/>
            <a:chOff x="1383978" y="3785360"/>
            <a:chExt cx="8625339" cy="2690991"/>
          </a:xfrm>
        </p:grpSpPr>
        <p:grpSp>
          <p:nvGrpSpPr>
            <p:cNvPr id="6" name="그룹 30">
              <a:extLst>
                <a:ext uri="{FF2B5EF4-FFF2-40B4-BE49-F238E27FC236}">
                  <a16:creationId xmlns:a16="http://schemas.microsoft.com/office/drawing/2014/main" xmlns="" id="{6BAFC6BF-11FC-43E6-82E4-74E75A2B29D6}"/>
                </a:ext>
              </a:extLst>
            </p:cNvPr>
            <p:cNvGrpSpPr/>
            <p:nvPr/>
          </p:nvGrpSpPr>
          <p:grpSpPr>
            <a:xfrm>
              <a:off x="1383978" y="3799106"/>
              <a:ext cx="2042539" cy="2096290"/>
              <a:chOff x="5429250" y="1996826"/>
              <a:chExt cx="3381041" cy="3470015"/>
            </a:xfrm>
            <a:solidFill>
              <a:schemeClr val="bg1"/>
            </a:solidFill>
          </p:grpSpPr>
          <p:sp>
            <p:nvSpPr>
              <p:cNvPr id="7" name="직사각형 31">
                <a:extLst>
                  <a:ext uri="{FF2B5EF4-FFF2-40B4-BE49-F238E27FC236}">
                    <a16:creationId xmlns:a16="http://schemas.microsoft.com/office/drawing/2014/main" xmlns="" id="{000D4370-F764-493C-882C-DCA0923E6C51}"/>
                  </a:ext>
                </a:extLst>
              </p:cNvPr>
              <p:cNvSpPr/>
              <p:nvPr/>
            </p:nvSpPr>
            <p:spPr>
              <a:xfrm>
                <a:off x="7386693" y="1996826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직사각형 32">
                <a:extLst>
                  <a:ext uri="{FF2B5EF4-FFF2-40B4-BE49-F238E27FC236}">
                    <a16:creationId xmlns:a16="http://schemas.microsoft.com/office/drawing/2014/main" xmlns="" id="{D665BC18-7947-4AFC-A1D4-E4CF5924327C}"/>
                  </a:ext>
                </a:extLst>
              </p:cNvPr>
              <p:cNvSpPr/>
              <p:nvPr/>
            </p:nvSpPr>
            <p:spPr>
              <a:xfrm>
                <a:off x="5429250" y="4043246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직사각형 33">
                <a:extLst>
                  <a:ext uri="{FF2B5EF4-FFF2-40B4-BE49-F238E27FC236}">
                    <a16:creationId xmlns:a16="http://schemas.microsoft.com/office/drawing/2014/main" xmlns="" id="{B3474E4D-2314-4E05-BF70-D1776179B23E}"/>
                  </a:ext>
                </a:extLst>
              </p:cNvPr>
              <p:cNvSpPr/>
              <p:nvPr/>
            </p:nvSpPr>
            <p:spPr>
              <a:xfrm>
                <a:off x="5429250" y="1996826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2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직사각형 34">
                <a:extLst>
                  <a:ext uri="{FF2B5EF4-FFF2-40B4-BE49-F238E27FC236}">
                    <a16:creationId xmlns:a16="http://schemas.microsoft.com/office/drawing/2014/main" xmlns="" id="{ADAFCA33-F33D-4239-943D-9BBEA294A648}"/>
                  </a:ext>
                </a:extLst>
              </p:cNvPr>
              <p:cNvSpPr/>
              <p:nvPr/>
            </p:nvSpPr>
            <p:spPr>
              <a:xfrm>
                <a:off x="8098492" y="1996826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직사각형 35">
                <a:extLst>
                  <a:ext uri="{FF2B5EF4-FFF2-40B4-BE49-F238E27FC236}">
                    <a16:creationId xmlns:a16="http://schemas.microsoft.com/office/drawing/2014/main" xmlns="" id="{A55580C2-FE53-4043-83C8-EACCA8E9F56E}"/>
                  </a:ext>
                </a:extLst>
              </p:cNvPr>
              <p:cNvSpPr/>
              <p:nvPr/>
            </p:nvSpPr>
            <p:spPr>
              <a:xfrm>
                <a:off x="5429250" y="4755044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직사각형 36">
                <a:extLst>
                  <a:ext uri="{FF2B5EF4-FFF2-40B4-BE49-F238E27FC236}">
                    <a16:creationId xmlns:a16="http://schemas.microsoft.com/office/drawing/2014/main" xmlns="" id="{E4DD6617-9D65-4730-A01C-D2F229D2F1CD}"/>
                  </a:ext>
                </a:extLst>
              </p:cNvPr>
              <p:cNvSpPr/>
              <p:nvPr/>
            </p:nvSpPr>
            <p:spPr>
              <a:xfrm>
                <a:off x="6141049" y="2708623"/>
                <a:ext cx="1957445" cy="204641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Current PU</a:t>
                </a:r>
                <a:endParaRPr lang="ko-KR" altLang="en-US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51FC504B-BB32-4DAD-91E3-EE440CD9C051}"/>
                </a:ext>
              </a:extLst>
            </p:cNvPr>
            <p:cNvSpPr txBox="1"/>
            <p:nvPr/>
          </p:nvSpPr>
          <p:spPr>
            <a:xfrm>
              <a:off x="1914879" y="5892227"/>
              <a:ext cx="8018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>
                  <a:latin typeface="Trebuchet MS" panose="020B0603020202020204" pitchFamily="34" charset="0"/>
                </a:rPr>
                <a:t>(a) 2Nx2N</a:t>
              </a:r>
              <a:endParaRPr lang="ko-KR" altLang="en-US" sz="1100" dirty="0">
                <a:latin typeface="Trebuchet MS" panose="020B0603020202020204" pitchFamily="34" charset="0"/>
              </a:endParaRPr>
            </a:p>
          </p:txBody>
        </p:sp>
        <p:grpSp>
          <p:nvGrpSpPr>
            <p:cNvPr id="14" name="그룹 20">
              <a:extLst>
                <a:ext uri="{FF2B5EF4-FFF2-40B4-BE49-F238E27FC236}">
                  <a16:creationId xmlns:a16="http://schemas.microsoft.com/office/drawing/2014/main" xmlns="" id="{A9297607-2193-47A0-AFEE-66D24217C7E0}"/>
                </a:ext>
              </a:extLst>
            </p:cNvPr>
            <p:cNvGrpSpPr/>
            <p:nvPr/>
          </p:nvGrpSpPr>
          <p:grpSpPr>
            <a:xfrm>
              <a:off x="4810405" y="4201122"/>
              <a:ext cx="2042539" cy="1668517"/>
              <a:chOff x="9176449" y="2567167"/>
              <a:chExt cx="3378498" cy="2759839"/>
            </a:xfrm>
            <a:solidFill>
              <a:schemeClr val="bg1"/>
            </a:solidFill>
          </p:grpSpPr>
          <p:sp>
            <p:nvSpPr>
              <p:cNvPr id="15" name="직사각형 21">
                <a:extLst>
                  <a:ext uri="{FF2B5EF4-FFF2-40B4-BE49-F238E27FC236}">
                    <a16:creationId xmlns:a16="http://schemas.microsoft.com/office/drawing/2014/main" xmlns="" id="{FDFEFD81-D7FE-4393-89FE-944B6CBD90EF}"/>
                  </a:ext>
                </a:extLst>
              </p:cNvPr>
              <p:cNvSpPr/>
              <p:nvPr/>
            </p:nvSpPr>
            <p:spPr>
              <a:xfrm>
                <a:off x="9885703" y="2567167"/>
                <a:ext cx="1957445" cy="10224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직사각형 22">
                <a:extLst>
                  <a:ext uri="{FF2B5EF4-FFF2-40B4-BE49-F238E27FC236}">
                    <a16:creationId xmlns:a16="http://schemas.microsoft.com/office/drawing/2014/main" xmlns="" id="{3CC53838-82E5-4541-B9F1-7BF3E6CF391F}"/>
                  </a:ext>
                </a:extLst>
              </p:cNvPr>
              <p:cNvSpPr/>
              <p:nvPr/>
            </p:nvSpPr>
            <p:spPr>
              <a:xfrm>
                <a:off x="9176664" y="2877769"/>
                <a:ext cx="711798" cy="71179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2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직사각형 23">
                <a:extLst>
                  <a:ext uri="{FF2B5EF4-FFF2-40B4-BE49-F238E27FC236}">
                    <a16:creationId xmlns:a16="http://schemas.microsoft.com/office/drawing/2014/main" xmlns="" id="{9561B7EB-F895-4748-A338-E4751C1B0B55}"/>
                  </a:ext>
                </a:extLst>
              </p:cNvPr>
              <p:cNvSpPr/>
              <p:nvPr/>
            </p:nvSpPr>
            <p:spPr>
              <a:xfrm>
                <a:off x="11843148" y="2877770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직사각형 24">
                <a:extLst>
                  <a:ext uri="{FF2B5EF4-FFF2-40B4-BE49-F238E27FC236}">
                    <a16:creationId xmlns:a16="http://schemas.microsoft.com/office/drawing/2014/main" xmlns="" id="{2EAB8989-888D-47E2-B701-BA4801AEA565}"/>
                  </a:ext>
                </a:extLst>
              </p:cNvPr>
              <p:cNvSpPr/>
              <p:nvPr/>
            </p:nvSpPr>
            <p:spPr>
              <a:xfrm>
                <a:off x="9176450" y="3903411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직사각형 25">
                <a:extLst>
                  <a:ext uri="{FF2B5EF4-FFF2-40B4-BE49-F238E27FC236}">
                    <a16:creationId xmlns:a16="http://schemas.microsoft.com/office/drawing/2014/main" xmlns="" id="{89C6B0CB-4A13-4D82-B84E-F3392690430E}"/>
                  </a:ext>
                </a:extLst>
              </p:cNvPr>
              <p:cNvSpPr/>
              <p:nvPr/>
            </p:nvSpPr>
            <p:spPr>
              <a:xfrm>
                <a:off x="9176449" y="4615210"/>
                <a:ext cx="701510" cy="71179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직사각형 26">
                <a:extLst>
                  <a:ext uri="{FF2B5EF4-FFF2-40B4-BE49-F238E27FC236}">
                    <a16:creationId xmlns:a16="http://schemas.microsoft.com/office/drawing/2014/main" xmlns="" id="{472DCB95-50D6-4697-8EF8-83DE647A6301}"/>
                  </a:ext>
                </a:extLst>
              </p:cNvPr>
              <p:cNvSpPr/>
              <p:nvPr/>
            </p:nvSpPr>
            <p:spPr>
              <a:xfrm>
                <a:off x="9885704" y="3591188"/>
                <a:ext cx="1957445" cy="10224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Current PU</a:t>
                </a:r>
                <a:endParaRPr lang="ko-KR" altLang="en-US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1" name="그룹 38">
              <a:extLst>
                <a:ext uri="{FF2B5EF4-FFF2-40B4-BE49-F238E27FC236}">
                  <a16:creationId xmlns:a16="http://schemas.microsoft.com/office/drawing/2014/main" xmlns="" id="{E2468EA8-6636-48E6-AAC5-A83761451ED5}"/>
                </a:ext>
              </a:extLst>
            </p:cNvPr>
            <p:cNvGrpSpPr/>
            <p:nvPr/>
          </p:nvGrpSpPr>
          <p:grpSpPr>
            <a:xfrm>
              <a:off x="8355261" y="3785360"/>
              <a:ext cx="1612530" cy="2095259"/>
              <a:chOff x="5677515" y="1769045"/>
              <a:chExt cx="2669720" cy="3468929"/>
            </a:xfrm>
            <a:solidFill>
              <a:schemeClr val="bg1"/>
            </a:solidFill>
          </p:grpSpPr>
          <p:sp>
            <p:nvSpPr>
              <p:cNvPr id="22" name="직사각형 39">
                <a:extLst>
                  <a:ext uri="{FF2B5EF4-FFF2-40B4-BE49-F238E27FC236}">
                    <a16:creationId xmlns:a16="http://schemas.microsoft.com/office/drawing/2014/main" xmlns="" id="{0BED0D68-D37A-4C54-9B25-6F47B27C2A51}"/>
                  </a:ext>
                </a:extLst>
              </p:cNvPr>
              <p:cNvSpPr/>
              <p:nvPr/>
            </p:nvSpPr>
            <p:spPr>
              <a:xfrm>
                <a:off x="5944438" y="1776060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2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직사각형 40">
                <a:extLst>
                  <a:ext uri="{FF2B5EF4-FFF2-40B4-BE49-F238E27FC236}">
                    <a16:creationId xmlns:a16="http://schemas.microsoft.com/office/drawing/2014/main" xmlns="" id="{5F8EAE54-899D-4A67-8863-92743B61E256}"/>
                  </a:ext>
                </a:extLst>
              </p:cNvPr>
              <p:cNvSpPr/>
              <p:nvPr/>
            </p:nvSpPr>
            <p:spPr>
              <a:xfrm>
                <a:off x="5944677" y="4526177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직사각형 41">
                <a:extLst>
                  <a:ext uri="{FF2B5EF4-FFF2-40B4-BE49-F238E27FC236}">
                    <a16:creationId xmlns:a16="http://schemas.microsoft.com/office/drawing/2014/main" xmlns="" id="{BDE231D3-4EC9-483B-B9CE-1E821617F063}"/>
                  </a:ext>
                </a:extLst>
              </p:cNvPr>
              <p:cNvSpPr/>
              <p:nvPr/>
            </p:nvSpPr>
            <p:spPr>
              <a:xfrm>
                <a:off x="5677515" y="2484617"/>
                <a:ext cx="979200" cy="2044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직사각형 42">
                <a:extLst>
                  <a:ext uri="{FF2B5EF4-FFF2-40B4-BE49-F238E27FC236}">
                    <a16:creationId xmlns:a16="http://schemas.microsoft.com/office/drawing/2014/main" xmlns="" id="{36B1ADA1-2975-472D-8870-B80598F0F684}"/>
                  </a:ext>
                </a:extLst>
              </p:cNvPr>
              <p:cNvSpPr/>
              <p:nvPr/>
            </p:nvSpPr>
            <p:spPr>
              <a:xfrm>
                <a:off x="6923638" y="1769045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직사각형 43">
                <a:extLst>
                  <a:ext uri="{FF2B5EF4-FFF2-40B4-BE49-F238E27FC236}">
                    <a16:creationId xmlns:a16="http://schemas.microsoft.com/office/drawing/2014/main" xmlns="" id="{DBBDADD1-0B04-4016-9655-B4DDDF549FA1}"/>
                  </a:ext>
                </a:extLst>
              </p:cNvPr>
              <p:cNvSpPr/>
              <p:nvPr/>
            </p:nvSpPr>
            <p:spPr>
              <a:xfrm>
                <a:off x="7635437" y="1769696"/>
                <a:ext cx="711798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직사각형 44">
                <a:extLst>
                  <a:ext uri="{FF2B5EF4-FFF2-40B4-BE49-F238E27FC236}">
                    <a16:creationId xmlns:a16="http://schemas.microsoft.com/office/drawing/2014/main" xmlns="" id="{594417D7-9BBA-49AF-99FE-68E511287447}"/>
                  </a:ext>
                </a:extLst>
              </p:cNvPr>
              <p:cNvSpPr/>
              <p:nvPr/>
            </p:nvSpPr>
            <p:spPr>
              <a:xfrm>
                <a:off x="6656476" y="2482998"/>
                <a:ext cx="979200" cy="204641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eaVert"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Current PU</a:t>
                </a:r>
                <a:endParaRPr lang="ko-KR" altLang="en-US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AA78DB2C-96D0-4899-8E75-7F72A76E69AF}"/>
                </a:ext>
              </a:extLst>
            </p:cNvPr>
            <p:cNvSpPr txBox="1"/>
            <p:nvPr/>
          </p:nvSpPr>
          <p:spPr>
            <a:xfrm>
              <a:off x="4810405" y="5913770"/>
              <a:ext cx="172194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>
                  <a:latin typeface="Trebuchet MS" panose="020B0603020202020204" pitchFamily="34" charset="0"/>
                </a:rPr>
                <a:t>(b) 2NxN, 2NxnU, 2NxnD</a:t>
              </a:r>
              <a:endParaRPr lang="ko-KR" altLang="en-US" sz="1100" dirty="0">
                <a:latin typeface="Trebuchet MS" panose="020B0603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5996651D-DEFE-4660-875D-DE2B6ACB54DD}"/>
                </a:ext>
              </a:extLst>
            </p:cNvPr>
            <p:cNvSpPr txBox="1"/>
            <p:nvPr/>
          </p:nvSpPr>
          <p:spPr>
            <a:xfrm>
              <a:off x="8319431" y="5915353"/>
              <a:ext cx="168988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>
                  <a:latin typeface="Trebuchet MS" panose="020B0603020202020204" pitchFamily="34" charset="0"/>
                </a:rPr>
                <a:t>(c) Nx2N, nLx2N, nRx2N</a:t>
              </a:r>
              <a:endParaRPr lang="ko-KR" altLang="en-US" sz="1100" dirty="0">
                <a:latin typeface="Trebuchet MS" panose="020B0603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430240" y="6199352"/>
              <a:ext cx="54970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2"/>
                  </a:solidFill>
                  <a:latin typeface="Trebuchet MS" charset="0"/>
                  <a:ea typeface="Trebuchet MS" charset="0"/>
                  <a:cs typeface="Trebuchet MS" charset="0"/>
                </a:rPr>
                <a:t>FIGURE</a:t>
              </a:r>
              <a:r>
                <a:rPr lang="en-US" sz="1200" dirty="0">
                  <a:latin typeface="Trebuchet MS" charset="0"/>
                  <a:ea typeface="Trebuchet MS" charset="0"/>
                  <a:cs typeface="Trebuchet MS" charset="0"/>
                </a:rPr>
                <a:t>. Spatially neighboring blocks for merge candidate derivation in HEVC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219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78965"/>
            <a:ext cx="10515600" cy="5205704"/>
          </a:xfrm>
        </p:spPr>
        <p:txBody>
          <a:bodyPr/>
          <a:lstStyle/>
          <a:p>
            <a:r>
              <a:rPr lang="en-US" dirty="0"/>
              <a:t>However, the separation of the CU, PU, and TU concepts is removed on top of QTBT block structure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In this contribution, the modification of merge candidate derivation for binary split CU is proposed</a:t>
            </a:r>
          </a:p>
          <a:p>
            <a:pPr lvl="1"/>
            <a:r>
              <a:rPr lang="en-US" dirty="0"/>
              <a:t>To prevent merging two binary split CUs that could be expressed by a non-split CU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EB799B6-BA0D-5140-940B-D338C1E9DF3F}" type="slidenum">
              <a:rPr lang="en-US" smtClean="0"/>
              <a:t>3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1FC504B-BB32-4DAD-91E3-EE440CD9C051}"/>
              </a:ext>
            </a:extLst>
          </p:cNvPr>
          <p:cNvSpPr txBox="1"/>
          <p:nvPr/>
        </p:nvSpPr>
        <p:spPr>
          <a:xfrm>
            <a:off x="1912869" y="4281561"/>
            <a:ext cx="11913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Trebuchet MS" panose="020B0603020202020204" pitchFamily="34" charset="0"/>
              </a:rPr>
              <a:t>(a</a:t>
            </a:r>
            <a:r>
              <a:rPr lang="en-US" altLang="ko-KR" sz="1100">
                <a:latin typeface="Trebuchet MS" panose="020B0603020202020204" pitchFamily="34" charset="0"/>
              </a:rPr>
              <a:t>) Non-split CU</a:t>
            </a:r>
            <a:endParaRPr lang="ko-KR" altLang="en-US" sz="1100" dirty="0">
              <a:latin typeface="Trebuchet MS" panose="020B0603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A78DB2C-96D0-4899-8E75-7F72A76E69AF}"/>
              </a:ext>
            </a:extLst>
          </p:cNvPr>
          <p:cNvSpPr txBox="1"/>
          <p:nvPr/>
        </p:nvSpPr>
        <p:spPr>
          <a:xfrm>
            <a:off x="5077883" y="4259140"/>
            <a:ext cx="20361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Trebuchet MS" panose="020B0603020202020204" pitchFamily="34" charset="0"/>
              </a:rPr>
              <a:t>(b) Horizontal binary split CU</a:t>
            </a:r>
            <a:endParaRPr lang="ko-KR" altLang="en-US" sz="1100" dirty="0">
              <a:latin typeface="Trebuchet MS" panose="020B0603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996651D-DEFE-4660-875D-DE2B6ACB54DD}"/>
              </a:ext>
            </a:extLst>
          </p:cNvPr>
          <p:cNvSpPr txBox="1"/>
          <p:nvPr/>
        </p:nvSpPr>
        <p:spPr>
          <a:xfrm>
            <a:off x="8278381" y="4281889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Trebuchet MS" panose="020B0603020202020204" pitchFamily="34" charset="0"/>
              </a:rPr>
              <a:t>(c) </a:t>
            </a:r>
            <a:r>
              <a:rPr lang="en-US" altLang="ko-KR" sz="1100">
                <a:latin typeface="Trebuchet MS" panose="020B0603020202020204" pitchFamily="34" charset="0"/>
              </a:rPr>
              <a:t>Vertical binary split </a:t>
            </a:r>
            <a:r>
              <a:rPr lang="en-US" altLang="ko-KR" sz="1100" dirty="0">
                <a:latin typeface="Trebuchet MS" panose="020B0603020202020204" pitchFamily="34" charset="0"/>
              </a:rPr>
              <a:t>CU</a:t>
            </a:r>
            <a:endParaRPr lang="ko-KR" altLang="en-US" sz="1100" dirty="0">
              <a:latin typeface="Trebuchet MS" panose="020B0603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18955" y="4550972"/>
            <a:ext cx="60949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Examples of merging two binary CUs that can be expressed by a non-split CU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1651456" y="2130730"/>
            <a:ext cx="8583813" cy="2110036"/>
            <a:chOff x="1651456" y="2105850"/>
            <a:chExt cx="8583813" cy="2110036"/>
          </a:xfrm>
        </p:grpSpPr>
        <p:grpSp>
          <p:nvGrpSpPr>
            <p:cNvPr id="6" name="그룹 30">
              <a:extLst>
                <a:ext uri="{FF2B5EF4-FFF2-40B4-BE49-F238E27FC236}">
                  <a16:creationId xmlns:a16="http://schemas.microsoft.com/office/drawing/2014/main" xmlns="" id="{6BAFC6BF-11FC-43E6-82E4-74E75A2B29D6}"/>
                </a:ext>
              </a:extLst>
            </p:cNvPr>
            <p:cNvGrpSpPr/>
            <p:nvPr/>
          </p:nvGrpSpPr>
          <p:grpSpPr>
            <a:xfrm>
              <a:off x="1651456" y="2119596"/>
              <a:ext cx="2042539" cy="2096290"/>
              <a:chOff x="5429250" y="1996826"/>
              <a:chExt cx="3381041" cy="3470015"/>
            </a:xfrm>
            <a:solidFill>
              <a:schemeClr val="bg1"/>
            </a:solidFill>
          </p:grpSpPr>
          <p:sp>
            <p:nvSpPr>
              <p:cNvPr id="25" name="직사각형 31">
                <a:extLst>
                  <a:ext uri="{FF2B5EF4-FFF2-40B4-BE49-F238E27FC236}">
                    <a16:creationId xmlns:a16="http://schemas.microsoft.com/office/drawing/2014/main" xmlns="" id="{000D4370-F764-493C-882C-DCA0923E6C51}"/>
                  </a:ext>
                </a:extLst>
              </p:cNvPr>
              <p:cNvSpPr/>
              <p:nvPr/>
            </p:nvSpPr>
            <p:spPr>
              <a:xfrm>
                <a:off x="7386693" y="1996826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직사각형 32">
                <a:extLst>
                  <a:ext uri="{FF2B5EF4-FFF2-40B4-BE49-F238E27FC236}">
                    <a16:creationId xmlns:a16="http://schemas.microsoft.com/office/drawing/2014/main" xmlns="" id="{D665BC18-7947-4AFC-A1D4-E4CF5924327C}"/>
                  </a:ext>
                </a:extLst>
              </p:cNvPr>
              <p:cNvSpPr/>
              <p:nvPr/>
            </p:nvSpPr>
            <p:spPr>
              <a:xfrm>
                <a:off x="5429250" y="4043246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직사각형 33">
                <a:extLst>
                  <a:ext uri="{FF2B5EF4-FFF2-40B4-BE49-F238E27FC236}">
                    <a16:creationId xmlns:a16="http://schemas.microsoft.com/office/drawing/2014/main" xmlns="" id="{B3474E4D-2314-4E05-BF70-D1776179B23E}"/>
                  </a:ext>
                </a:extLst>
              </p:cNvPr>
              <p:cNvSpPr/>
              <p:nvPr/>
            </p:nvSpPr>
            <p:spPr>
              <a:xfrm>
                <a:off x="5429250" y="1996826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2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직사각형 34">
                <a:extLst>
                  <a:ext uri="{FF2B5EF4-FFF2-40B4-BE49-F238E27FC236}">
                    <a16:creationId xmlns:a16="http://schemas.microsoft.com/office/drawing/2014/main" xmlns="" id="{ADAFCA33-F33D-4239-943D-9BBEA294A648}"/>
                  </a:ext>
                </a:extLst>
              </p:cNvPr>
              <p:cNvSpPr/>
              <p:nvPr/>
            </p:nvSpPr>
            <p:spPr>
              <a:xfrm>
                <a:off x="8098492" y="1996826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직사각형 35">
                <a:extLst>
                  <a:ext uri="{FF2B5EF4-FFF2-40B4-BE49-F238E27FC236}">
                    <a16:creationId xmlns:a16="http://schemas.microsoft.com/office/drawing/2014/main" xmlns="" id="{A55580C2-FE53-4043-83C8-EACCA8E9F56E}"/>
                  </a:ext>
                </a:extLst>
              </p:cNvPr>
              <p:cNvSpPr/>
              <p:nvPr/>
            </p:nvSpPr>
            <p:spPr>
              <a:xfrm>
                <a:off x="5429250" y="4755044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직사각형 36">
                <a:extLst>
                  <a:ext uri="{FF2B5EF4-FFF2-40B4-BE49-F238E27FC236}">
                    <a16:creationId xmlns:a16="http://schemas.microsoft.com/office/drawing/2014/main" xmlns="" id="{E4DD6617-9D65-4730-A01C-D2F229D2F1CD}"/>
                  </a:ext>
                </a:extLst>
              </p:cNvPr>
              <p:cNvSpPr/>
              <p:nvPr/>
            </p:nvSpPr>
            <p:spPr>
              <a:xfrm>
                <a:off x="6141049" y="2708623"/>
                <a:ext cx="1957445" cy="204641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Current CU</a:t>
                </a:r>
                <a:endParaRPr lang="ko-KR" altLang="en-US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5077883" y="2527962"/>
              <a:ext cx="2042539" cy="1662167"/>
              <a:chOff x="5077883" y="2527962"/>
              <a:chExt cx="2042539" cy="1662167"/>
            </a:xfrm>
          </p:grpSpPr>
          <p:grpSp>
            <p:nvGrpSpPr>
              <p:cNvPr id="8" name="그룹 20">
                <a:extLst>
                  <a:ext uri="{FF2B5EF4-FFF2-40B4-BE49-F238E27FC236}">
                    <a16:creationId xmlns:a16="http://schemas.microsoft.com/office/drawing/2014/main" xmlns="" id="{A9297607-2193-47A0-AFEE-66D24217C7E0}"/>
                  </a:ext>
                </a:extLst>
              </p:cNvPr>
              <p:cNvGrpSpPr/>
              <p:nvPr/>
            </p:nvGrpSpPr>
            <p:grpSpPr>
              <a:xfrm>
                <a:off x="5077883" y="2527962"/>
                <a:ext cx="2042539" cy="1662167"/>
                <a:chOff x="9176449" y="2577670"/>
                <a:chExt cx="3378498" cy="2749336"/>
              </a:xfrm>
              <a:solidFill>
                <a:schemeClr val="bg1"/>
              </a:solidFill>
            </p:grpSpPr>
            <p:sp>
              <p:nvSpPr>
                <p:cNvPr id="19" name="직사각형 21">
                  <a:extLst>
                    <a:ext uri="{FF2B5EF4-FFF2-40B4-BE49-F238E27FC236}">
                      <a16:creationId xmlns:a16="http://schemas.microsoft.com/office/drawing/2014/main" xmlns="" id="{FDFEFD81-D7FE-4393-89FE-944B6CBD90EF}"/>
                    </a:ext>
                  </a:extLst>
                </p:cNvPr>
                <p:cNvSpPr/>
                <p:nvPr/>
              </p:nvSpPr>
              <p:spPr>
                <a:xfrm>
                  <a:off x="9885703" y="2577670"/>
                  <a:ext cx="1957445" cy="1022400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" name="직사각형 22">
                  <a:extLst>
                    <a:ext uri="{FF2B5EF4-FFF2-40B4-BE49-F238E27FC236}">
                      <a16:creationId xmlns:a16="http://schemas.microsoft.com/office/drawing/2014/main" xmlns="" id="{3CC53838-82E5-4541-B9F1-7BF3E6CF391F}"/>
                    </a:ext>
                  </a:extLst>
                </p:cNvPr>
                <p:cNvSpPr/>
                <p:nvPr/>
              </p:nvSpPr>
              <p:spPr>
                <a:xfrm>
                  <a:off x="9176664" y="2877769"/>
                  <a:ext cx="711798" cy="711796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B</a:t>
                  </a:r>
                  <a:r>
                    <a:rPr lang="en-US" altLang="ko-KR" sz="1200" baseline="-250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2</a:t>
                  </a:r>
                  <a:endParaRPr lang="ko-KR" altLang="en-US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" name="직사각형 23">
                  <a:extLst>
                    <a:ext uri="{FF2B5EF4-FFF2-40B4-BE49-F238E27FC236}">
                      <a16:creationId xmlns:a16="http://schemas.microsoft.com/office/drawing/2014/main" xmlns="" id="{9561B7EB-F895-4748-A338-E4751C1B0B55}"/>
                    </a:ext>
                  </a:extLst>
                </p:cNvPr>
                <p:cNvSpPr/>
                <p:nvPr/>
              </p:nvSpPr>
              <p:spPr>
                <a:xfrm>
                  <a:off x="11843148" y="2877770"/>
                  <a:ext cx="711799" cy="711797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B</a:t>
                  </a:r>
                  <a:r>
                    <a:rPr lang="en-US" altLang="ko-KR" sz="1200" baseline="-250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0</a:t>
                  </a:r>
                  <a:endParaRPr lang="ko-KR" altLang="en-US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" name="직사각형 24">
                  <a:extLst>
                    <a:ext uri="{FF2B5EF4-FFF2-40B4-BE49-F238E27FC236}">
                      <a16:creationId xmlns:a16="http://schemas.microsoft.com/office/drawing/2014/main" xmlns="" id="{2EAB8989-888D-47E2-B701-BA4801AEA565}"/>
                    </a:ext>
                  </a:extLst>
                </p:cNvPr>
                <p:cNvSpPr/>
                <p:nvPr/>
              </p:nvSpPr>
              <p:spPr>
                <a:xfrm>
                  <a:off x="9176450" y="3903411"/>
                  <a:ext cx="711799" cy="711797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A</a:t>
                  </a:r>
                  <a:r>
                    <a:rPr lang="en-US" altLang="ko-KR" sz="1200" baseline="-250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1</a:t>
                  </a:r>
                  <a:endParaRPr lang="ko-KR" altLang="en-US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" name="직사각형 25">
                  <a:extLst>
                    <a:ext uri="{FF2B5EF4-FFF2-40B4-BE49-F238E27FC236}">
                      <a16:creationId xmlns:a16="http://schemas.microsoft.com/office/drawing/2014/main" xmlns="" id="{89C6B0CB-4A13-4D82-B84E-F3392690430E}"/>
                    </a:ext>
                  </a:extLst>
                </p:cNvPr>
                <p:cNvSpPr/>
                <p:nvPr/>
              </p:nvSpPr>
              <p:spPr>
                <a:xfrm>
                  <a:off x="9176449" y="4615210"/>
                  <a:ext cx="701510" cy="711796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A</a:t>
                  </a:r>
                  <a:r>
                    <a:rPr lang="en-US" altLang="ko-KR" sz="1200" baseline="-250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0</a:t>
                  </a:r>
                  <a:endParaRPr lang="ko-KR" altLang="en-US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4" name="직사각형 26">
                  <a:extLst>
                    <a:ext uri="{FF2B5EF4-FFF2-40B4-BE49-F238E27FC236}">
                      <a16:creationId xmlns:a16="http://schemas.microsoft.com/office/drawing/2014/main" xmlns="" id="{472DCB95-50D6-4697-8EF8-83DE647A6301}"/>
                    </a:ext>
                  </a:extLst>
                </p:cNvPr>
                <p:cNvSpPr/>
                <p:nvPr/>
              </p:nvSpPr>
              <p:spPr>
                <a:xfrm>
                  <a:off x="9885704" y="3591188"/>
                  <a:ext cx="1957445" cy="1022400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Current CU</a:t>
                  </a:r>
                  <a:endParaRPr lang="ko-KR" altLang="en-US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3" name="직사각형 104">
                <a:extLst>
                  <a:ext uri="{FF2B5EF4-FFF2-40B4-BE49-F238E27FC236}">
                    <a16:creationId xmlns:a16="http://schemas.microsoft.com/office/drawing/2014/main" xmlns="" id="{3FB2E650-25BC-494C-B956-8D891A981445}"/>
                  </a:ext>
                </a:extLst>
              </p:cNvPr>
              <p:cNvSpPr/>
              <p:nvPr/>
            </p:nvSpPr>
            <p:spPr>
              <a:xfrm>
                <a:off x="6427326" y="2879400"/>
                <a:ext cx="267447" cy="26744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cxnSp>
            <p:nvCxnSpPr>
              <p:cNvPr id="34" name="직선 화살표 연결선 105">
                <a:extLst>
                  <a:ext uri="{FF2B5EF4-FFF2-40B4-BE49-F238E27FC236}">
                    <a16:creationId xmlns:a16="http://schemas.microsoft.com/office/drawing/2014/main" xmlns="" id="{54FEF018-A979-41AB-8BC4-9758C93B30C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97555" y="2924558"/>
                <a:ext cx="0" cy="352215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38"/>
            <p:cNvGrpSpPr/>
            <p:nvPr/>
          </p:nvGrpSpPr>
          <p:grpSpPr>
            <a:xfrm>
              <a:off x="8622739" y="2105850"/>
              <a:ext cx="1612530" cy="2095259"/>
              <a:chOff x="8622739" y="2105850"/>
              <a:chExt cx="1612530" cy="2095259"/>
            </a:xfrm>
          </p:grpSpPr>
          <p:grpSp>
            <p:nvGrpSpPr>
              <p:cNvPr id="9" name="그룹 38">
                <a:extLst>
                  <a:ext uri="{FF2B5EF4-FFF2-40B4-BE49-F238E27FC236}">
                    <a16:creationId xmlns:a16="http://schemas.microsoft.com/office/drawing/2014/main" xmlns="" id="{E2468EA8-6636-48E6-AAC5-A83761451ED5}"/>
                  </a:ext>
                </a:extLst>
              </p:cNvPr>
              <p:cNvGrpSpPr/>
              <p:nvPr/>
            </p:nvGrpSpPr>
            <p:grpSpPr>
              <a:xfrm>
                <a:off x="8622739" y="2105850"/>
                <a:ext cx="1612530" cy="2095259"/>
                <a:chOff x="5677515" y="1769045"/>
                <a:chExt cx="2669720" cy="3468929"/>
              </a:xfrm>
              <a:solidFill>
                <a:schemeClr val="bg1"/>
              </a:solidFill>
            </p:grpSpPr>
            <p:sp>
              <p:nvSpPr>
                <p:cNvPr id="13" name="직사각형 39">
                  <a:extLst>
                    <a:ext uri="{FF2B5EF4-FFF2-40B4-BE49-F238E27FC236}">
                      <a16:creationId xmlns:a16="http://schemas.microsoft.com/office/drawing/2014/main" xmlns="" id="{0BED0D68-D37A-4C54-9B25-6F47B27C2A51}"/>
                    </a:ext>
                  </a:extLst>
                </p:cNvPr>
                <p:cNvSpPr/>
                <p:nvPr/>
              </p:nvSpPr>
              <p:spPr>
                <a:xfrm>
                  <a:off x="5944438" y="1776060"/>
                  <a:ext cx="711799" cy="711797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B</a:t>
                  </a:r>
                  <a:r>
                    <a:rPr lang="en-US" altLang="ko-KR" sz="1200" baseline="-250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2</a:t>
                  </a:r>
                  <a:endParaRPr lang="ko-KR" altLang="en-US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" name="직사각형 40">
                  <a:extLst>
                    <a:ext uri="{FF2B5EF4-FFF2-40B4-BE49-F238E27FC236}">
                      <a16:creationId xmlns:a16="http://schemas.microsoft.com/office/drawing/2014/main" xmlns="" id="{5F8EAE54-899D-4A67-8863-92743B61E256}"/>
                    </a:ext>
                  </a:extLst>
                </p:cNvPr>
                <p:cNvSpPr/>
                <p:nvPr/>
              </p:nvSpPr>
              <p:spPr>
                <a:xfrm>
                  <a:off x="5944677" y="4526177"/>
                  <a:ext cx="711799" cy="711797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A</a:t>
                  </a:r>
                  <a:r>
                    <a:rPr lang="en-US" altLang="ko-KR" sz="1200" baseline="-250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0</a:t>
                  </a:r>
                  <a:endParaRPr lang="ko-KR" altLang="en-US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" name="직사각형 41">
                  <a:extLst>
                    <a:ext uri="{FF2B5EF4-FFF2-40B4-BE49-F238E27FC236}">
                      <a16:creationId xmlns:a16="http://schemas.microsoft.com/office/drawing/2014/main" xmlns="" id="{BDE231D3-4EC9-483B-B9CE-1E821617F063}"/>
                    </a:ext>
                  </a:extLst>
                </p:cNvPr>
                <p:cNvSpPr/>
                <p:nvPr/>
              </p:nvSpPr>
              <p:spPr>
                <a:xfrm>
                  <a:off x="5677515" y="2484617"/>
                  <a:ext cx="979200" cy="2044800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" name="직사각형 42">
                  <a:extLst>
                    <a:ext uri="{FF2B5EF4-FFF2-40B4-BE49-F238E27FC236}">
                      <a16:creationId xmlns:a16="http://schemas.microsoft.com/office/drawing/2014/main" xmlns="" id="{36B1ADA1-2975-472D-8870-B80598F0F684}"/>
                    </a:ext>
                  </a:extLst>
                </p:cNvPr>
                <p:cNvSpPr/>
                <p:nvPr/>
              </p:nvSpPr>
              <p:spPr>
                <a:xfrm>
                  <a:off x="6923638" y="1769045"/>
                  <a:ext cx="711799" cy="711797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B</a:t>
                  </a:r>
                  <a:r>
                    <a:rPr lang="en-US" altLang="ko-KR" sz="1200" baseline="-250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1</a:t>
                  </a:r>
                  <a:endParaRPr lang="ko-KR" altLang="en-US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" name="직사각형 43">
                  <a:extLst>
                    <a:ext uri="{FF2B5EF4-FFF2-40B4-BE49-F238E27FC236}">
                      <a16:creationId xmlns:a16="http://schemas.microsoft.com/office/drawing/2014/main" xmlns="" id="{DBBDADD1-0B04-4016-9655-B4DDDF549FA1}"/>
                    </a:ext>
                  </a:extLst>
                </p:cNvPr>
                <p:cNvSpPr/>
                <p:nvPr/>
              </p:nvSpPr>
              <p:spPr>
                <a:xfrm>
                  <a:off x="7635437" y="1769696"/>
                  <a:ext cx="711798" cy="711797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B</a:t>
                  </a:r>
                  <a:r>
                    <a:rPr lang="en-US" altLang="ko-KR" sz="1200" baseline="-250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0</a:t>
                  </a:r>
                  <a:endParaRPr lang="ko-KR" altLang="en-US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" name="직사각형 44">
                  <a:extLst>
                    <a:ext uri="{FF2B5EF4-FFF2-40B4-BE49-F238E27FC236}">
                      <a16:creationId xmlns:a16="http://schemas.microsoft.com/office/drawing/2014/main" xmlns="" id="{594417D7-9BBA-49AF-99FE-68E511287447}"/>
                    </a:ext>
                  </a:extLst>
                </p:cNvPr>
                <p:cNvSpPr/>
                <p:nvPr/>
              </p:nvSpPr>
              <p:spPr>
                <a:xfrm>
                  <a:off x="6656476" y="2482998"/>
                  <a:ext cx="979200" cy="2046419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eaVert" rtlCol="0" anchor="ctr"/>
                <a:lstStyle/>
                <a:p>
                  <a:pPr algn="ctr"/>
                  <a:r>
                    <a:rPr lang="en-US" altLang="ko-KR" sz="1200" dirty="0">
                      <a:solidFill>
                        <a:schemeClr val="tx1"/>
                      </a:solidFill>
                      <a:latin typeface="Trebuchet MS" panose="020B0603020202020204" pitchFamily="34" charset="0"/>
                      <a:cs typeface="Times New Roman" panose="02020603050405020304" pitchFamily="18" charset="0"/>
                    </a:rPr>
                    <a:t>Current CU</a:t>
                  </a:r>
                  <a:endParaRPr lang="ko-KR" altLang="en-US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6" name="직사각형 107">
                <a:extLst>
                  <a:ext uri="{FF2B5EF4-FFF2-40B4-BE49-F238E27FC236}">
                    <a16:creationId xmlns:a16="http://schemas.microsoft.com/office/drawing/2014/main" xmlns="" id="{0A9477F7-039F-4ADD-806E-4AD8FC5E6FAB}"/>
                  </a:ext>
                </a:extLst>
              </p:cNvPr>
              <p:cNvSpPr/>
              <p:nvPr/>
            </p:nvSpPr>
            <p:spPr>
              <a:xfrm>
                <a:off x="8946519" y="3509952"/>
                <a:ext cx="267447" cy="26744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cxnSp>
            <p:nvCxnSpPr>
              <p:cNvPr id="37" name="직선 화살표 연결선 106">
                <a:extLst>
                  <a:ext uri="{FF2B5EF4-FFF2-40B4-BE49-F238E27FC236}">
                    <a16:creationId xmlns:a16="http://schemas.microsoft.com/office/drawing/2014/main" xmlns="" id="{4FCED931-59E6-43B2-B695-DB42EC3595B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998928" y="3139724"/>
                <a:ext cx="356400" cy="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10416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modifications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this contribution, two modifications of merge candidate derivation are proposed:</a:t>
            </a:r>
          </a:p>
          <a:p>
            <a:pPr lvl="1"/>
            <a:r>
              <a:rPr lang="en-US" dirty="0"/>
              <a:t>Proposed modification 1:</a:t>
            </a:r>
          </a:p>
          <a:p>
            <a:pPr lvl="2"/>
            <a:r>
              <a:rPr lang="en-US" dirty="0"/>
              <a:t>Exactly same concept of HEVC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Proposed modification 2:</a:t>
            </a:r>
          </a:p>
          <a:p>
            <a:pPr lvl="2"/>
            <a:r>
              <a:rPr lang="en-US" dirty="0"/>
              <a:t>Proposed modification 1 + consideration of sub-block level motion prediction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EB799B6-BA0D-5140-940B-D338C1E9DF3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06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modification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modification </a:t>
            </a:r>
            <a:r>
              <a:rPr lang="en-US" dirty="0" smtClean="0"/>
              <a:t>has </a:t>
            </a:r>
            <a:r>
              <a:rPr lang="en-US" dirty="0"/>
              <a:t>additional redundancy checks for the second binary split </a:t>
            </a:r>
            <a:r>
              <a:rPr lang="en-US" dirty="0" smtClean="0"/>
              <a:t>CU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EB799B6-BA0D-5140-940B-D338C1E9DF3F}" type="slidenum">
              <a:rPr lang="en-US" smtClean="0"/>
              <a:t>5</a:t>
            </a:fld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4338819" y="2282617"/>
            <a:ext cx="7014981" cy="3812042"/>
            <a:chOff x="2825705" y="1772543"/>
            <a:chExt cx="8347499" cy="4536151"/>
          </a:xfrm>
        </p:grpSpPr>
        <p:grpSp>
          <p:nvGrpSpPr>
            <p:cNvPr id="64" name="Group 63"/>
            <p:cNvGrpSpPr/>
            <p:nvPr/>
          </p:nvGrpSpPr>
          <p:grpSpPr>
            <a:xfrm>
              <a:off x="2825705" y="1772543"/>
              <a:ext cx="8347499" cy="1849060"/>
              <a:chOff x="2801690" y="1979012"/>
              <a:chExt cx="8347499" cy="1849060"/>
            </a:xfrm>
          </p:grpSpPr>
          <p:sp>
            <p:nvSpPr>
              <p:cNvPr id="10" name="직사각형 14">
                <a:extLst>
                  <a:ext uri="{FF2B5EF4-FFF2-40B4-BE49-F238E27FC236}">
                    <a16:creationId xmlns:a16="http://schemas.microsoft.com/office/drawing/2014/main" xmlns="" id="{581C81B7-4C5F-40C3-892D-9B0FDD621FEF}"/>
                  </a:ext>
                </a:extLst>
              </p:cNvPr>
              <p:cNvSpPr/>
              <p:nvPr/>
            </p:nvSpPr>
            <p:spPr>
              <a:xfrm>
                <a:off x="3275768" y="1983345"/>
                <a:ext cx="1308392" cy="683391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11" name="직사각형 15">
                <a:extLst>
                  <a:ext uri="{FF2B5EF4-FFF2-40B4-BE49-F238E27FC236}">
                    <a16:creationId xmlns:a16="http://schemas.microsoft.com/office/drawing/2014/main" xmlns="" id="{D52099A6-4B98-45E3-B2F0-83F24B8E0DF6}"/>
                  </a:ext>
                </a:extLst>
              </p:cNvPr>
              <p:cNvSpPr/>
              <p:nvPr/>
            </p:nvSpPr>
            <p:spPr>
              <a:xfrm>
                <a:off x="2801690" y="2190958"/>
                <a:ext cx="475780" cy="47577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2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12" name="직사각형 16">
                <a:extLst>
                  <a:ext uri="{FF2B5EF4-FFF2-40B4-BE49-F238E27FC236}">
                    <a16:creationId xmlns:a16="http://schemas.microsoft.com/office/drawing/2014/main" xmlns="" id="{F05472DA-6579-4020-B397-0BD1ACDA26BD}"/>
                  </a:ext>
                </a:extLst>
              </p:cNvPr>
              <p:cNvSpPr/>
              <p:nvPr/>
            </p:nvSpPr>
            <p:spPr>
              <a:xfrm>
                <a:off x="4584160" y="2190958"/>
                <a:ext cx="475780" cy="47577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13" name="직사각형 17">
                <a:extLst>
                  <a:ext uri="{FF2B5EF4-FFF2-40B4-BE49-F238E27FC236}">
                    <a16:creationId xmlns:a16="http://schemas.microsoft.com/office/drawing/2014/main" xmlns="" id="{0C1D9FF6-588D-41EA-B513-87ED8A0E0DFD}"/>
                  </a:ext>
                </a:extLst>
              </p:cNvPr>
              <p:cNvSpPr/>
              <p:nvPr/>
            </p:nvSpPr>
            <p:spPr>
              <a:xfrm>
                <a:off x="2801691" y="2876515"/>
                <a:ext cx="475780" cy="47577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14" name="직사각형 18">
                <a:extLst>
                  <a:ext uri="{FF2B5EF4-FFF2-40B4-BE49-F238E27FC236}">
                    <a16:creationId xmlns:a16="http://schemas.microsoft.com/office/drawing/2014/main" xmlns="" id="{E0080D91-1580-4B6C-A816-007E9C8AF80A}"/>
                  </a:ext>
                </a:extLst>
              </p:cNvPr>
              <p:cNvSpPr/>
              <p:nvPr/>
            </p:nvSpPr>
            <p:spPr>
              <a:xfrm>
                <a:off x="2801691" y="3352294"/>
                <a:ext cx="475780" cy="47577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15" name="직사각형 19">
                <a:extLst>
                  <a:ext uri="{FF2B5EF4-FFF2-40B4-BE49-F238E27FC236}">
                    <a16:creationId xmlns:a16="http://schemas.microsoft.com/office/drawing/2014/main" xmlns="" id="{539A686E-31A8-460E-AD7F-A8BEAB84AD94}"/>
                  </a:ext>
                </a:extLst>
              </p:cNvPr>
              <p:cNvSpPr/>
              <p:nvPr/>
            </p:nvSpPr>
            <p:spPr>
              <a:xfrm>
                <a:off x="3275769" y="2667819"/>
                <a:ext cx="1308392" cy="683391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Current CU</a:t>
                </a:r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16" name="직사각형 146">
                <a:extLst>
                  <a:ext uri="{FF2B5EF4-FFF2-40B4-BE49-F238E27FC236}">
                    <a16:creationId xmlns:a16="http://schemas.microsoft.com/office/drawing/2014/main" xmlns="" id="{652BCE9A-06A4-47BF-9D16-422B86A5B21E}"/>
                  </a:ext>
                </a:extLst>
              </p:cNvPr>
              <p:cNvSpPr/>
              <p:nvPr/>
            </p:nvSpPr>
            <p:spPr>
              <a:xfrm>
                <a:off x="6364928" y="1979012"/>
                <a:ext cx="617072" cy="6833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17" name="직사각형 147">
                <a:extLst>
                  <a:ext uri="{FF2B5EF4-FFF2-40B4-BE49-F238E27FC236}">
                    <a16:creationId xmlns:a16="http://schemas.microsoft.com/office/drawing/2014/main" xmlns="" id="{ADC294C5-0AB5-480E-A74C-5168E33DA7E4}"/>
                  </a:ext>
                </a:extLst>
              </p:cNvPr>
              <p:cNvSpPr/>
              <p:nvPr/>
            </p:nvSpPr>
            <p:spPr>
              <a:xfrm>
                <a:off x="5890850" y="2186625"/>
                <a:ext cx="475780" cy="47577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2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18" name="직사각형 148">
                <a:extLst>
                  <a:ext uri="{FF2B5EF4-FFF2-40B4-BE49-F238E27FC236}">
                    <a16:creationId xmlns:a16="http://schemas.microsoft.com/office/drawing/2014/main" xmlns="" id="{B973A3C0-1AF4-4B54-B8E5-CEE802B7D685}"/>
                  </a:ext>
                </a:extLst>
              </p:cNvPr>
              <p:cNvSpPr/>
              <p:nvPr/>
            </p:nvSpPr>
            <p:spPr>
              <a:xfrm>
                <a:off x="7673320" y="2186625"/>
                <a:ext cx="475780" cy="47577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19" name="직사각형 149">
                <a:extLst>
                  <a:ext uri="{FF2B5EF4-FFF2-40B4-BE49-F238E27FC236}">
                    <a16:creationId xmlns:a16="http://schemas.microsoft.com/office/drawing/2014/main" xmlns="" id="{977FEB2A-4B55-40C0-93F0-E4008A231FD2}"/>
                  </a:ext>
                </a:extLst>
              </p:cNvPr>
              <p:cNvSpPr/>
              <p:nvPr/>
            </p:nvSpPr>
            <p:spPr>
              <a:xfrm>
                <a:off x="5890851" y="2872182"/>
                <a:ext cx="475780" cy="47577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20" name="직사각형 150">
                <a:extLst>
                  <a:ext uri="{FF2B5EF4-FFF2-40B4-BE49-F238E27FC236}">
                    <a16:creationId xmlns:a16="http://schemas.microsoft.com/office/drawing/2014/main" xmlns="" id="{BB116EE7-EA50-4681-A3B6-EE1920126372}"/>
                  </a:ext>
                </a:extLst>
              </p:cNvPr>
              <p:cNvSpPr/>
              <p:nvPr/>
            </p:nvSpPr>
            <p:spPr>
              <a:xfrm>
                <a:off x="5890851" y="3347961"/>
                <a:ext cx="475780" cy="47577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21" name="직사각형 151">
                <a:extLst>
                  <a:ext uri="{FF2B5EF4-FFF2-40B4-BE49-F238E27FC236}">
                    <a16:creationId xmlns:a16="http://schemas.microsoft.com/office/drawing/2014/main" xmlns="" id="{6D03CB2B-F27D-45E6-927B-6FAED08F7849}"/>
                  </a:ext>
                </a:extLst>
              </p:cNvPr>
              <p:cNvSpPr/>
              <p:nvPr/>
            </p:nvSpPr>
            <p:spPr>
              <a:xfrm>
                <a:off x="6982002" y="1979227"/>
                <a:ext cx="691317" cy="683391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22" name="직사각형 152">
                <a:extLst>
                  <a:ext uri="{FF2B5EF4-FFF2-40B4-BE49-F238E27FC236}">
                    <a16:creationId xmlns:a16="http://schemas.microsoft.com/office/drawing/2014/main" xmlns="" id="{84F2F764-E898-4EEF-B1E4-EEAEE92CE62D}"/>
                  </a:ext>
                </a:extLst>
              </p:cNvPr>
              <p:cNvSpPr/>
              <p:nvPr/>
            </p:nvSpPr>
            <p:spPr>
              <a:xfrm>
                <a:off x="6364928" y="2663486"/>
                <a:ext cx="1308393" cy="683391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Current CU</a:t>
                </a:r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23" name="직사각형 160">
                <a:extLst>
                  <a:ext uri="{FF2B5EF4-FFF2-40B4-BE49-F238E27FC236}">
                    <a16:creationId xmlns:a16="http://schemas.microsoft.com/office/drawing/2014/main" xmlns="" id="{AE60D98B-0A09-4FD9-B2CE-F35F65939164}"/>
                  </a:ext>
                </a:extLst>
              </p:cNvPr>
              <p:cNvSpPr/>
              <p:nvPr/>
            </p:nvSpPr>
            <p:spPr>
              <a:xfrm>
                <a:off x="9365016" y="1981178"/>
                <a:ext cx="1308391" cy="68339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24" name="직사각형 161">
                <a:extLst>
                  <a:ext uri="{FF2B5EF4-FFF2-40B4-BE49-F238E27FC236}">
                    <a16:creationId xmlns:a16="http://schemas.microsoft.com/office/drawing/2014/main" xmlns="" id="{A1EC51F7-6D60-4BB8-A8D6-509DFECCFB0F}"/>
                  </a:ext>
                </a:extLst>
              </p:cNvPr>
              <p:cNvSpPr/>
              <p:nvPr/>
            </p:nvSpPr>
            <p:spPr>
              <a:xfrm>
                <a:off x="8890939" y="2188791"/>
                <a:ext cx="475780" cy="47577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2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25" name="직사각형 162">
                <a:extLst>
                  <a:ext uri="{FF2B5EF4-FFF2-40B4-BE49-F238E27FC236}">
                    <a16:creationId xmlns:a16="http://schemas.microsoft.com/office/drawing/2014/main" xmlns="" id="{E500FFB4-52CE-493E-8A18-74CF9CBE9BB1}"/>
                  </a:ext>
                </a:extLst>
              </p:cNvPr>
              <p:cNvSpPr/>
              <p:nvPr/>
            </p:nvSpPr>
            <p:spPr>
              <a:xfrm>
                <a:off x="10673409" y="2188791"/>
                <a:ext cx="475780" cy="47577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26" name="직사각형 163">
                <a:extLst>
                  <a:ext uri="{FF2B5EF4-FFF2-40B4-BE49-F238E27FC236}">
                    <a16:creationId xmlns:a16="http://schemas.microsoft.com/office/drawing/2014/main" xmlns="" id="{A597B97F-668F-4621-B093-208190EE14AA}"/>
                  </a:ext>
                </a:extLst>
              </p:cNvPr>
              <p:cNvSpPr/>
              <p:nvPr/>
            </p:nvSpPr>
            <p:spPr>
              <a:xfrm>
                <a:off x="8890940" y="2874348"/>
                <a:ext cx="475780" cy="47577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27" name="직사각형 164">
                <a:extLst>
                  <a:ext uri="{FF2B5EF4-FFF2-40B4-BE49-F238E27FC236}">
                    <a16:creationId xmlns:a16="http://schemas.microsoft.com/office/drawing/2014/main" xmlns="" id="{65368DE5-12D7-4309-8070-5985A975F66B}"/>
                  </a:ext>
                </a:extLst>
              </p:cNvPr>
              <p:cNvSpPr/>
              <p:nvPr/>
            </p:nvSpPr>
            <p:spPr>
              <a:xfrm>
                <a:off x="8890940" y="3350127"/>
                <a:ext cx="475780" cy="47577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28" name="직사각형 165">
                <a:extLst>
                  <a:ext uri="{FF2B5EF4-FFF2-40B4-BE49-F238E27FC236}">
                    <a16:creationId xmlns:a16="http://schemas.microsoft.com/office/drawing/2014/main" xmlns="" id="{9EE84CF3-2ADD-4A55-AEB4-EE3DEB6FF85F}"/>
                  </a:ext>
                </a:extLst>
              </p:cNvPr>
              <p:cNvSpPr/>
              <p:nvPr/>
            </p:nvSpPr>
            <p:spPr>
              <a:xfrm>
                <a:off x="9365014" y="1979012"/>
                <a:ext cx="1308393" cy="34516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29" name="직사각형 166">
                <a:extLst>
                  <a:ext uri="{FF2B5EF4-FFF2-40B4-BE49-F238E27FC236}">
                    <a16:creationId xmlns:a16="http://schemas.microsoft.com/office/drawing/2014/main" xmlns="" id="{06AF13E8-895B-4A6A-8D68-636315DC8A6D}"/>
                  </a:ext>
                </a:extLst>
              </p:cNvPr>
              <p:cNvSpPr/>
              <p:nvPr/>
            </p:nvSpPr>
            <p:spPr>
              <a:xfrm>
                <a:off x="9365014" y="2321791"/>
                <a:ext cx="1308393" cy="34516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30" name="직사각형 167">
                <a:extLst>
                  <a:ext uri="{FF2B5EF4-FFF2-40B4-BE49-F238E27FC236}">
                    <a16:creationId xmlns:a16="http://schemas.microsoft.com/office/drawing/2014/main" xmlns="" id="{6ECB62E4-1D34-4364-A21A-116EA6FD28BC}"/>
                  </a:ext>
                </a:extLst>
              </p:cNvPr>
              <p:cNvSpPr/>
              <p:nvPr/>
            </p:nvSpPr>
            <p:spPr>
              <a:xfrm>
                <a:off x="9365017" y="2665652"/>
                <a:ext cx="1308393" cy="683391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Current CU</a:t>
                </a:r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cxnSp>
            <p:nvCxnSpPr>
              <p:cNvPr id="31" name="직선 화살표 연결선 170">
                <a:extLst>
                  <a:ext uri="{FF2B5EF4-FFF2-40B4-BE49-F238E27FC236}">
                    <a16:creationId xmlns:a16="http://schemas.microsoft.com/office/drawing/2014/main" xmlns="" id="{E53F6A11-2404-4E65-BCC4-CBD716D6C89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321659" y="2321791"/>
                <a:ext cx="0" cy="54000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직선 화살표 연결선 172">
                <a:extLst>
                  <a:ext uri="{FF2B5EF4-FFF2-40B4-BE49-F238E27FC236}">
                    <a16:creationId xmlns:a16="http://schemas.microsoft.com/office/drawing/2014/main" xmlns="" id="{33CA17DC-0521-484E-9148-27129810792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23828" y="2464817"/>
                <a:ext cx="0" cy="36000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직사각형 173">
                <a:extLst>
                  <a:ext uri="{FF2B5EF4-FFF2-40B4-BE49-F238E27FC236}">
                    <a16:creationId xmlns:a16="http://schemas.microsoft.com/office/drawing/2014/main" xmlns="" id="{27748A9A-0AE9-4F6E-8A1F-4C848480E87B}"/>
                  </a:ext>
                </a:extLst>
              </p:cNvPr>
              <p:cNvSpPr/>
              <p:nvPr/>
            </p:nvSpPr>
            <p:spPr>
              <a:xfrm>
                <a:off x="10405960" y="2403342"/>
                <a:ext cx="267447" cy="26744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altLang="ko-KR" sz="105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05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1</a:t>
                </a:r>
                <a:endParaRPr lang="ko-KR" altLang="en-US" sz="105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34" name="직사각형 174">
                <a:extLst>
                  <a:ext uri="{FF2B5EF4-FFF2-40B4-BE49-F238E27FC236}">
                    <a16:creationId xmlns:a16="http://schemas.microsoft.com/office/drawing/2014/main" xmlns="" id="{611F1539-A0E7-4C50-8D73-71F01A9DA54D}"/>
                  </a:ext>
                </a:extLst>
              </p:cNvPr>
              <p:cNvSpPr/>
              <p:nvPr/>
            </p:nvSpPr>
            <p:spPr>
              <a:xfrm>
                <a:off x="7410391" y="2394142"/>
                <a:ext cx="267447" cy="26744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altLang="ko-KR" sz="105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05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1</a:t>
                </a:r>
                <a:endParaRPr lang="ko-KR" altLang="en-US" sz="105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60" name="직사각형 174">
                <a:extLst>
                  <a:ext uri="{FF2B5EF4-FFF2-40B4-BE49-F238E27FC236}">
                    <a16:creationId xmlns:a16="http://schemas.microsoft.com/office/drawing/2014/main" xmlns="" id="{611F1539-A0E7-4C50-8D73-71F01A9DA54D}"/>
                  </a:ext>
                </a:extLst>
              </p:cNvPr>
              <p:cNvSpPr/>
              <p:nvPr/>
            </p:nvSpPr>
            <p:spPr>
              <a:xfrm>
                <a:off x="4314996" y="2400730"/>
                <a:ext cx="267447" cy="26744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altLang="ko-KR" sz="105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05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1</a:t>
                </a:r>
                <a:endParaRPr lang="ko-KR" altLang="en-US" sz="105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cxnSp>
            <p:nvCxnSpPr>
              <p:cNvPr id="61" name="직선 화살표 연결선 170">
                <a:extLst>
                  <a:ext uri="{FF2B5EF4-FFF2-40B4-BE49-F238E27FC236}">
                    <a16:creationId xmlns:a16="http://schemas.microsoft.com/office/drawing/2014/main" xmlns="" id="{E53F6A11-2404-4E65-BCC4-CBD716D6C89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14042" y="2374817"/>
                <a:ext cx="0" cy="54000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Group 64"/>
            <p:cNvGrpSpPr/>
            <p:nvPr/>
          </p:nvGrpSpPr>
          <p:grpSpPr>
            <a:xfrm>
              <a:off x="3300650" y="3990356"/>
              <a:ext cx="7872554" cy="2318338"/>
              <a:chOff x="3275768" y="4407123"/>
              <a:chExt cx="7872554" cy="2318338"/>
            </a:xfrm>
          </p:grpSpPr>
          <p:sp>
            <p:nvSpPr>
              <p:cNvPr id="36" name="직사각형 177">
                <a:extLst>
                  <a:ext uri="{FF2B5EF4-FFF2-40B4-BE49-F238E27FC236}">
                    <a16:creationId xmlns:a16="http://schemas.microsoft.com/office/drawing/2014/main" xmlns="" id="{021E4252-3376-4619-AE80-D0104BEBC646}"/>
                  </a:ext>
                </a:extLst>
              </p:cNvPr>
              <p:cNvSpPr/>
              <p:nvPr/>
            </p:nvSpPr>
            <p:spPr>
              <a:xfrm>
                <a:off x="3454018" y="4411808"/>
                <a:ext cx="475336" cy="47533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2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37" name="직사각형 178">
                <a:extLst>
                  <a:ext uri="{FF2B5EF4-FFF2-40B4-BE49-F238E27FC236}">
                    <a16:creationId xmlns:a16="http://schemas.microsoft.com/office/drawing/2014/main" xmlns="" id="{D855E541-E0EB-417B-A109-A3CB9CD86194}"/>
                  </a:ext>
                </a:extLst>
              </p:cNvPr>
              <p:cNvSpPr/>
              <p:nvPr/>
            </p:nvSpPr>
            <p:spPr>
              <a:xfrm>
                <a:off x="3454178" y="6248325"/>
                <a:ext cx="475336" cy="47533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38" name="직사각형 179">
                <a:extLst>
                  <a:ext uri="{FF2B5EF4-FFF2-40B4-BE49-F238E27FC236}">
                    <a16:creationId xmlns:a16="http://schemas.microsoft.com/office/drawing/2014/main" xmlns="" id="{0A0EB68E-3594-4BF7-8270-5D83E6806A56}"/>
                  </a:ext>
                </a:extLst>
              </p:cNvPr>
              <p:cNvSpPr/>
              <p:nvPr/>
            </p:nvSpPr>
            <p:spPr>
              <a:xfrm>
                <a:off x="3275768" y="4884979"/>
                <a:ext cx="653906" cy="136550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39" name="직사각형 180">
                <a:extLst>
                  <a:ext uri="{FF2B5EF4-FFF2-40B4-BE49-F238E27FC236}">
                    <a16:creationId xmlns:a16="http://schemas.microsoft.com/office/drawing/2014/main" xmlns="" id="{9FB8C370-4A4D-4A41-BF42-1888DA27F0D3}"/>
                  </a:ext>
                </a:extLst>
              </p:cNvPr>
              <p:cNvSpPr/>
              <p:nvPr/>
            </p:nvSpPr>
            <p:spPr>
              <a:xfrm>
                <a:off x="4107924" y="4407123"/>
                <a:ext cx="475336" cy="47533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40" name="직사각형 181">
                <a:extLst>
                  <a:ext uri="{FF2B5EF4-FFF2-40B4-BE49-F238E27FC236}">
                    <a16:creationId xmlns:a16="http://schemas.microsoft.com/office/drawing/2014/main" xmlns="" id="{56313702-9EB3-4B48-8BB0-75FEC9B98131}"/>
                  </a:ext>
                </a:extLst>
              </p:cNvPr>
              <p:cNvSpPr/>
              <p:nvPr/>
            </p:nvSpPr>
            <p:spPr>
              <a:xfrm>
                <a:off x="4583260" y="4407124"/>
                <a:ext cx="475336" cy="47577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41" name="직사각형 182">
                <a:extLst>
                  <a:ext uri="{FF2B5EF4-FFF2-40B4-BE49-F238E27FC236}">
                    <a16:creationId xmlns:a16="http://schemas.microsoft.com/office/drawing/2014/main" xmlns="" id="{16DBCEF7-5B22-4739-85DF-2FAA5DBBCDF0}"/>
                  </a:ext>
                </a:extLst>
              </p:cNvPr>
              <p:cNvSpPr/>
              <p:nvPr/>
            </p:nvSpPr>
            <p:spPr>
              <a:xfrm>
                <a:off x="3929514" y="4883898"/>
                <a:ext cx="653906" cy="136659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eaVert"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Current CU</a:t>
                </a:r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42" name="직사각형 183">
                <a:extLst>
                  <a:ext uri="{FF2B5EF4-FFF2-40B4-BE49-F238E27FC236}">
                    <a16:creationId xmlns:a16="http://schemas.microsoft.com/office/drawing/2014/main" xmlns="" id="{6DE0C659-AE75-412C-B214-60E84333AB4F}"/>
                  </a:ext>
                </a:extLst>
              </p:cNvPr>
              <p:cNvSpPr/>
              <p:nvPr/>
            </p:nvSpPr>
            <p:spPr>
              <a:xfrm>
                <a:off x="6543178" y="4411808"/>
                <a:ext cx="475336" cy="47533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2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43" name="직사각형 184">
                <a:extLst>
                  <a:ext uri="{FF2B5EF4-FFF2-40B4-BE49-F238E27FC236}">
                    <a16:creationId xmlns:a16="http://schemas.microsoft.com/office/drawing/2014/main" xmlns="" id="{CA1ED417-4C5B-4BA9-A630-02BED7A7CEE4}"/>
                  </a:ext>
                </a:extLst>
              </p:cNvPr>
              <p:cNvSpPr/>
              <p:nvPr/>
            </p:nvSpPr>
            <p:spPr>
              <a:xfrm>
                <a:off x="6543338" y="6248325"/>
                <a:ext cx="475336" cy="47533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44" name="직사각형 185">
                <a:extLst>
                  <a:ext uri="{FF2B5EF4-FFF2-40B4-BE49-F238E27FC236}">
                    <a16:creationId xmlns:a16="http://schemas.microsoft.com/office/drawing/2014/main" xmlns="" id="{DF6742F0-1955-473B-B3CB-2D6939722816}"/>
                  </a:ext>
                </a:extLst>
              </p:cNvPr>
              <p:cNvSpPr/>
              <p:nvPr/>
            </p:nvSpPr>
            <p:spPr>
              <a:xfrm>
                <a:off x="6364928" y="5548365"/>
                <a:ext cx="653906" cy="702123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45" name="직사각형 186">
                <a:extLst>
                  <a:ext uri="{FF2B5EF4-FFF2-40B4-BE49-F238E27FC236}">
                    <a16:creationId xmlns:a16="http://schemas.microsoft.com/office/drawing/2014/main" xmlns="" id="{A14B7246-5BFC-437E-9BB1-02AC2084FFF6}"/>
                  </a:ext>
                </a:extLst>
              </p:cNvPr>
              <p:cNvSpPr/>
              <p:nvPr/>
            </p:nvSpPr>
            <p:spPr>
              <a:xfrm>
                <a:off x="7197084" y="4407123"/>
                <a:ext cx="475336" cy="47533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46" name="직사각형 187">
                <a:extLst>
                  <a:ext uri="{FF2B5EF4-FFF2-40B4-BE49-F238E27FC236}">
                    <a16:creationId xmlns:a16="http://schemas.microsoft.com/office/drawing/2014/main" xmlns="" id="{EE2B204A-CE83-4376-8DCA-F2127C51A266}"/>
                  </a:ext>
                </a:extLst>
              </p:cNvPr>
              <p:cNvSpPr/>
              <p:nvPr/>
            </p:nvSpPr>
            <p:spPr>
              <a:xfrm>
                <a:off x="7672420" y="4407123"/>
                <a:ext cx="475336" cy="475772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47" name="직사각형 188">
                <a:extLst>
                  <a:ext uri="{FF2B5EF4-FFF2-40B4-BE49-F238E27FC236}">
                    <a16:creationId xmlns:a16="http://schemas.microsoft.com/office/drawing/2014/main" xmlns="" id="{ACE23200-4CE3-4BD5-9ACD-857F4F3107FD}"/>
                  </a:ext>
                </a:extLst>
              </p:cNvPr>
              <p:cNvSpPr/>
              <p:nvPr/>
            </p:nvSpPr>
            <p:spPr>
              <a:xfrm>
                <a:off x="7018674" y="4883898"/>
                <a:ext cx="653906" cy="136659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eaVert"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Current CU</a:t>
                </a:r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48" name="직사각형 189">
                <a:extLst>
                  <a:ext uri="{FF2B5EF4-FFF2-40B4-BE49-F238E27FC236}">
                    <a16:creationId xmlns:a16="http://schemas.microsoft.com/office/drawing/2014/main" xmlns="" id="{4A83F890-2442-4400-96FB-B6EB7859498C}"/>
                  </a:ext>
                </a:extLst>
              </p:cNvPr>
              <p:cNvSpPr/>
              <p:nvPr/>
            </p:nvSpPr>
            <p:spPr>
              <a:xfrm>
                <a:off x="6364448" y="4882458"/>
                <a:ext cx="653906" cy="66590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49" name="직사각형 191">
                <a:extLst>
                  <a:ext uri="{FF2B5EF4-FFF2-40B4-BE49-F238E27FC236}">
                    <a16:creationId xmlns:a16="http://schemas.microsoft.com/office/drawing/2014/main" xmlns="" id="{77B734CB-E111-4D74-9455-A74E9007AED7}"/>
                  </a:ext>
                </a:extLst>
              </p:cNvPr>
              <p:cNvSpPr/>
              <p:nvPr/>
            </p:nvSpPr>
            <p:spPr>
              <a:xfrm>
                <a:off x="9543744" y="4413609"/>
                <a:ext cx="475336" cy="47533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2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50" name="직사각형 192">
                <a:extLst>
                  <a:ext uri="{FF2B5EF4-FFF2-40B4-BE49-F238E27FC236}">
                    <a16:creationId xmlns:a16="http://schemas.microsoft.com/office/drawing/2014/main" xmlns="" id="{5CD978A1-C886-4097-85C9-E681287E2E0C}"/>
                  </a:ext>
                </a:extLst>
              </p:cNvPr>
              <p:cNvSpPr/>
              <p:nvPr/>
            </p:nvSpPr>
            <p:spPr>
              <a:xfrm>
                <a:off x="9543904" y="6250126"/>
                <a:ext cx="475336" cy="47533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51" name="직사각형 193">
                <a:extLst>
                  <a:ext uri="{FF2B5EF4-FFF2-40B4-BE49-F238E27FC236}">
                    <a16:creationId xmlns:a16="http://schemas.microsoft.com/office/drawing/2014/main" xmlns="" id="{5F96C901-F9AB-4714-91D7-5D52143CC970}"/>
                  </a:ext>
                </a:extLst>
              </p:cNvPr>
              <p:cNvSpPr/>
              <p:nvPr/>
            </p:nvSpPr>
            <p:spPr>
              <a:xfrm>
                <a:off x="9691320" y="4888944"/>
                <a:ext cx="327600" cy="136334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52" name="직사각형 194">
                <a:extLst>
                  <a:ext uri="{FF2B5EF4-FFF2-40B4-BE49-F238E27FC236}">
                    <a16:creationId xmlns:a16="http://schemas.microsoft.com/office/drawing/2014/main" xmlns="" id="{3DD39DB5-06C1-4165-9CEB-6755EF1FF1E2}"/>
                  </a:ext>
                </a:extLst>
              </p:cNvPr>
              <p:cNvSpPr/>
              <p:nvPr/>
            </p:nvSpPr>
            <p:spPr>
              <a:xfrm>
                <a:off x="10197650" y="4408924"/>
                <a:ext cx="475336" cy="47533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53" name="직사각형 195">
                <a:extLst>
                  <a:ext uri="{FF2B5EF4-FFF2-40B4-BE49-F238E27FC236}">
                    <a16:creationId xmlns:a16="http://schemas.microsoft.com/office/drawing/2014/main" xmlns="" id="{CE891302-5D4F-439B-B436-46057A815C6C}"/>
                  </a:ext>
                </a:extLst>
              </p:cNvPr>
              <p:cNvSpPr/>
              <p:nvPr/>
            </p:nvSpPr>
            <p:spPr>
              <a:xfrm>
                <a:off x="10672986" y="4409359"/>
                <a:ext cx="475336" cy="47533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54" name="직사각형 196">
                <a:extLst>
                  <a:ext uri="{FF2B5EF4-FFF2-40B4-BE49-F238E27FC236}">
                    <a16:creationId xmlns:a16="http://schemas.microsoft.com/office/drawing/2014/main" xmlns="" id="{26A326DB-EF9B-4DB1-AF7B-0FA098BE6652}"/>
                  </a:ext>
                </a:extLst>
              </p:cNvPr>
              <p:cNvSpPr/>
              <p:nvPr/>
            </p:nvSpPr>
            <p:spPr>
              <a:xfrm>
                <a:off x="10019240" y="4885699"/>
                <a:ext cx="653906" cy="136659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eaVert"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Current CU</a:t>
                </a:r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55" name="직사각형 197">
                <a:extLst>
                  <a:ext uri="{FF2B5EF4-FFF2-40B4-BE49-F238E27FC236}">
                    <a16:creationId xmlns:a16="http://schemas.microsoft.com/office/drawing/2014/main" xmlns="" id="{0C96FB3E-3B5B-47A9-AA76-7CBE1F87A943}"/>
                  </a:ext>
                </a:extLst>
              </p:cNvPr>
              <p:cNvSpPr/>
              <p:nvPr/>
            </p:nvSpPr>
            <p:spPr>
              <a:xfrm>
                <a:off x="9365254" y="4888944"/>
                <a:ext cx="327600" cy="136334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56" name="직사각형 198">
                <a:extLst>
                  <a:ext uri="{FF2B5EF4-FFF2-40B4-BE49-F238E27FC236}">
                    <a16:creationId xmlns:a16="http://schemas.microsoft.com/office/drawing/2014/main" xmlns="" id="{CC24676B-85B3-403F-99CC-9264FD529B43}"/>
                  </a:ext>
                </a:extLst>
              </p:cNvPr>
              <p:cNvSpPr/>
              <p:nvPr/>
            </p:nvSpPr>
            <p:spPr>
              <a:xfrm>
                <a:off x="9751553" y="5981868"/>
                <a:ext cx="267447" cy="26744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altLang="ko-KR" sz="105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A</a:t>
                </a:r>
                <a:r>
                  <a:rPr lang="en-US" altLang="ko-KR" sz="105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1</a:t>
                </a:r>
                <a:endParaRPr lang="ko-KR" altLang="en-US" sz="105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57" name="직사각형 199">
                <a:extLst>
                  <a:ext uri="{FF2B5EF4-FFF2-40B4-BE49-F238E27FC236}">
                    <a16:creationId xmlns:a16="http://schemas.microsoft.com/office/drawing/2014/main" xmlns="" id="{E195BD32-2C0B-40A4-B713-91169A5B8277}"/>
                  </a:ext>
                </a:extLst>
              </p:cNvPr>
              <p:cNvSpPr/>
              <p:nvPr/>
            </p:nvSpPr>
            <p:spPr>
              <a:xfrm>
                <a:off x="6750987" y="5986379"/>
                <a:ext cx="267447" cy="26744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altLang="ko-KR" sz="105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A</a:t>
                </a:r>
                <a:r>
                  <a:rPr lang="en-US" altLang="ko-KR" sz="105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1</a:t>
                </a:r>
                <a:endParaRPr lang="ko-KR" altLang="en-US" sz="105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cxnSp>
            <p:nvCxnSpPr>
              <p:cNvPr id="58" name="직선 화살표 연결선 200">
                <a:extLst>
                  <a:ext uri="{FF2B5EF4-FFF2-40B4-BE49-F238E27FC236}">
                    <a16:creationId xmlns:a16="http://schemas.microsoft.com/office/drawing/2014/main" xmlns="" id="{42B37734-B8CC-42C6-88CD-1B96CD2AA3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1401" y="5899059"/>
                <a:ext cx="540000" cy="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화살표 연결선 202">
                <a:extLst>
                  <a:ext uri="{FF2B5EF4-FFF2-40B4-BE49-F238E27FC236}">
                    <a16:creationId xmlns:a16="http://schemas.microsoft.com/office/drawing/2014/main" xmlns="" id="{92E2125F-D151-4396-8279-DD97A4631B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819630" y="5567193"/>
                <a:ext cx="360000" cy="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직사각형 199">
                <a:extLst>
                  <a:ext uri="{FF2B5EF4-FFF2-40B4-BE49-F238E27FC236}">
                    <a16:creationId xmlns:a16="http://schemas.microsoft.com/office/drawing/2014/main" xmlns="" id="{E195BD32-2C0B-40A4-B713-91169A5B8277}"/>
                  </a:ext>
                </a:extLst>
              </p:cNvPr>
              <p:cNvSpPr/>
              <p:nvPr/>
            </p:nvSpPr>
            <p:spPr>
              <a:xfrm>
                <a:off x="3661827" y="5984033"/>
                <a:ext cx="267447" cy="26744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altLang="ko-KR" sz="105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A</a:t>
                </a:r>
                <a:r>
                  <a:rPr lang="en-US" altLang="ko-KR" sz="105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1</a:t>
                </a:r>
                <a:endParaRPr lang="ko-KR" altLang="en-US" sz="105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cxnSp>
            <p:nvCxnSpPr>
              <p:cNvPr id="63" name="직선 화살표 연결선 200">
                <a:extLst>
                  <a:ext uri="{FF2B5EF4-FFF2-40B4-BE49-F238E27FC236}">
                    <a16:creationId xmlns:a16="http://schemas.microsoft.com/office/drawing/2014/main" xmlns="" id="{42B37734-B8CC-42C6-88CD-1B96CD2AA3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567924" y="5567193"/>
                <a:ext cx="540000" cy="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7" name="Rectangle 66"/>
          <p:cNvSpPr/>
          <p:nvPr/>
        </p:nvSpPr>
        <p:spPr>
          <a:xfrm>
            <a:off x="4124131" y="2195804"/>
            <a:ext cx="2305087" cy="4221032"/>
          </a:xfrm>
          <a:prstGeom prst="rect">
            <a:avLst/>
          </a:prstGeom>
          <a:noFill/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9" name="Curved Connector 68"/>
          <p:cNvCxnSpPr>
            <a:endCxn id="67" idx="1"/>
          </p:cNvCxnSpPr>
          <p:nvPr/>
        </p:nvCxnSpPr>
        <p:spPr>
          <a:xfrm flipV="1">
            <a:off x="2307771" y="4306320"/>
            <a:ext cx="1816360" cy="1131980"/>
          </a:xfrm>
          <a:prstGeom prst="curvedConnector3">
            <a:avLst/>
          </a:prstGeom>
          <a:ln w="1905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410468" y="5438299"/>
            <a:ext cx="3439648" cy="738664"/>
          </a:xfrm>
          <a:prstGeom prst="rect">
            <a:avLst/>
          </a:prstGeom>
          <a:noFill/>
          <a:ln w="19050">
            <a:solidFill>
              <a:schemeClr val="accent2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Trebuchet MS" charset="0"/>
                <a:ea typeface="Trebuchet MS" charset="0"/>
                <a:cs typeface="Trebuchet MS" charset="0"/>
              </a:rPr>
              <a:t>In these cases, the redundant syntaxes </a:t>
            </a:r>
            <a:r>
              <a:rPr lang="en-US" sz="1400" dirty="0" smtClean="0">
                <a:latin typeface="Trebuchet MS" charset="0"/>
                <a:ea typeface="Trebuchet MS" charset="0"/>
                <a:cs typeface="Trebuchet MS" charset="0"/>
              </a:rPr>
              <a:t>are </a:t>
            </a:r>
            <a:r>
              <a:rPr lang="en-US" sz="1400" dirty="0">
                <a:latin typeface="Trebuchet MS" charset="0"/>
                <a:ea typeface="Trebuchet MS" charset="0"/>
                <a:cs typeface="Trebuchet MS" charset="0"/>
              </a:rPr>
              <a:t>occurred by merging two binary split CUs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462746" y="6455635"/>
            <a:ext cx="53907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Examples of merging the second binary CUs with B</a:t>
            </a:r>
            <a:r>
              <a:rPr lang="en-US" sz="1200" baseline="-25000" dirty="0">
                <a:latin typeface="Trebuchet MS" charset="0"/>
                <a:ea typeface="Trebuchet MS" charset="0"/>
                <a:cs typeface="Trebuchet MS" charset="0"/>
              </a:rPr>
              <a:t>1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 or A</a:t>
            </a:r>
            <a:r>
              <a:rPr lang="en-US" sz="1200" baseline="-25000" dirty="0">
                <a:latin typeface="Trebuchet MS" charset="0"/>
                <a:ea typeface="Trebuchet MS" charset="0"/>
                <a:cs typeface="Trebuchet MS" charset="0"/>
              </a:rPr>
              <a:t>1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 candidate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xmlns="" id="{51FC504B-BB32-4DAD-91E3-EE440CD9C051}"/>
              </a:ext>
            </a:extLst>
          </p:cNvPr>
          <p:cNvSpPr txBox="1"/>
          <p:nvPr/>
        </p:nvSpPr>
        <p:spPr>
          <a:xfrm>
            <a:off x="7703238" y="3571537"/>
            <a:ext cx="3658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Trebuchet MS" panose="020B0603020202020204" pitchFamily="34" charset="0"/>
              </a:rPr>
              <a:t>(b)</a:t>
            </a:r>
            <a:endParaRPr lang="ko-KR" altLang="en-US" sz="1100" dirty="0">
              <a:latin typeface="Trebuchet MS" panose="020B0603020202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51FC504B-BB32-4DAD-91E3-EE440CD9C051}"/>
              </a:ext>
            </a:extLst>
          </p:cNvPr>
          <p:cNvSpPr txBox="1"/>
          <p:nvPr/>
        </p:nvSpPr>
        <p:spPr>
          <a:xfrm>
            <a:off x="5166819" y="3576496"/>
            <a:ext cx="3609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Trebuchet MS" panose="020B0603020202020204" pitchFamily="34" charset="0"/>
              </a:rPr>
              <a:t>(</a:t>
            </a:r>
            <a:r>
              <a:rPr lang="en-US" altLang="ko-KR" sz="1100">
                <a:latin typeface="Trebuchet MS" panose="020B0603020202020204" pitchFamily="34" charset="0"/>
              </a:rPr>
              <a:t>a)</a:t>
            </a:r>
            <a:endParaRPr lang="ko-KR" altLang="en-US" sz="1100" dirty="0">
              <a:latin typeface="Trebuchet MS" panose="020B0603020202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51FC504B-BB32-4DAD-91E3-EE440CD9C051}"/>
              </a:ext>
            </a:extLst>
          </p:cNvPr>
          <p:cNvSpPr txBox="1"/>
          <p:nvPr/>
        </p:nvSpPr>
        <p:spPr>
          <a:xfrm>
            <a:off x="10207294" y="3565745"/>
            <a:ext cx="3658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Trebuchet MS" panose="020B0603020202020204" pitchFamily="34" charset="0"/>
              </a:rPr>
              <a:t>(c)</a:t>
            </a:r>
            <a:endParaRPr lang="ko-KR" altLang="en-US" sz="1100" dirty="0">
              <a:latin typeface="Trebuchet MS" panose="020B0603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51FC504B-BB32-4DAD-91E3-EE440CD9C051}"/>
              </a:ext>
            </a:extLst>
          </p:cNvPr>
          <p:cNvSpPr txBox="1"/>
          <p:nvPr/>
        </p:nvSpPr>
        <p:spPr>
          <a:xfrm>
            <a:off x="5166819" y="6134378"/>
            <a:ext cx="3658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Trebuchet MS" panose="020B0603020202020204" pitchFamily="34" charset="0"/>
              </a:rPr>
              <a:t>(d)</a:t>
            </a:r>
            <a:endParaRPr lang="ko-KR" altLang="en-US" sz="1100" dirty="0">
              <a:latin typeface="Trebuchet MS" panose="020B0603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51FC504B-BB32-4DAD-91E3-EE440CD9C051}"/>
              </a:ext>
            </a:extLst>
          </p:cNvPr>
          <p:cNvSpPr txBox="1"/>
          <p:nvPr/>
        </p:nvSpPr>
        <p:spPr>
          <a:xfrm>
            <a:off x="7707664" y="6137797"/>
            <a:ext cx="3658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Trebuchet MS" panose="020B0603020202020204" pitchFamily="34" charset="0"/>
              </a:rPr>
              <a:t>(e)</a:t>
            </a:r>
            <a:endParaRPr lang="ko-KR" altLang="en-US" sz="1100" dirty="0">
              <a:latin typeface="Trebuchet MS" panose="020B0603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51FC504B-BB32-4DAD-91E3-EE440CD9C051}"/>
              </a:ext>
            </a:extLst>
          </p:cNvPr>
          <p:cNvSpPr txBox="1"/>
          <p:nvPr/>
        </p:nvSpPr>
        <p:spPr>
          <a:xfrm>
            <a:off x="10221297" y="6136901"/>
            <a:ext cx="3401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Trebuchet MS" panose="020B0603020202020204" pitchFamily="34" charset="0"/>
              </a:rPr>
              <a:t>(f)</a:t>
            </a:r>
            <a:endParaRPr lang="ko-KR" altLang="en-US" sz="11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6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modification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Additional redundancy checks for the second binary split CU is proposed as below: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r>
              <a:rPr lang="en-US" dirty="0"/>
              <a:t>When the current CU is the second binary split CU</a:t>
            </a:r>
          </a:p>
          <a:p>
            <a:pPr lvl="1"/>
            <a:r>
              <a:rPr lang="en-US" dirty="0"/>
              <a:t>When the A</a:t>
            </a:r>
            <a:r>
              <a:rPr lang="en-US" baseline="-25000" dirty="0"/>
              <a:t>1</a:t>
            </a:r>
            <a:r>
              <a:rPr lang="en-US" dirty="0"/>
              <a:t> or B</a:t>
            </a:r>
            <a:r>
              <a:rPr lang="en-US" baseline="-25000" dirty="0"/>
              <a:t>1</a:t>
            </a:r>
            <a:r>
              <a:rPr lang="en-US" dirty="0"/>
              <a:t> candidate has the same block </a:t>
            </a:r>
            <a:br>
              <a:rPr lang="en-US" dirty="0"/>
            </a:br>
            <a:r>
              <a:rPr lang="en-US" dirty="0"/>
              <a:t>width and height of the current CU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EB799B6-BA0D-5140-940B-D338C1E9DF3F}" type="slidenum">
              <a:rPr lang="en-US" smtClean="0"/>
              <a:t>6</a:t>
            </a:fld>
            <a:endParaRPr lang="en-US"/>
          </a:p>
        </p:txBody>
      </p:sp>
      <p:sp>
        <p:nvSpPr>
          <p:cNvPr id="5" name="텍스트 상자 2"/>
          <p:cNvSpPr txBox="1">
            <a:spLocks noChangeArrowheads="1"/>
          </p:cNvSpPr>
          <p:nvPr/>
        </p:nvSpPr>
        <p:spPr bwMode="auto">
          <a:xfrm>
            <a:off x="838200" y="2058747"/>
            <a:ext cx="10515599" cy="21882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400" dirty="0">
                <a:effectLst/>
                <a:latin typeface="Times New Roman" charset="0"/>
                <a:ea typeface="맑은 고딕" charset="-127"/>
              </a:rPr>
              <a:t>When all the following conditions are true, availableA</a:t>
            </a:r>
            <a:r>
              <a:rPr lang="en-CA" sz="1400" baseline="-25000" dirty="0">
                <a:effectLst/>
                <a:latin typeface="Times New Roman" charset="0"/>
                <a:ea typeface="맑은 고딕" charset="-127"/>
              </a:rPr>
              <a:t>1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 is set equal to FALSE:</a:t>
            </a:r>
            <a:endParaRPr lang="en-US" sz="1400" dirty="0">
              <a:effectLst/>
              <a:latin typeface="Times New Roman" charset="0"/>
              <a:ea typeface="맑은 고딕" charset="-127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charset="0"/>
              <a:buChar char="-"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400" dirty="0">
                <a:effectLst/>
                <a:latin typeface="Times New Roman" charset="0"/>
                <a:ea typeface="맑은 고딕" charset="-127"/>
              </a:rPr>
              <a:t>Binary split type of the current coding unit is equal to 1, and </a:t>
            </a:r>
            <a:r>
              <a:rPr lang="en-CA" sz="1400" dirty="0" err="1">
                <a:effectLst/>
                <a:latin typeface="Times New Roman" charset="0"/>
                <a:ea typeface="맑은 고딕" charset="-127"/>
              </a:rPr>
              <a:t>binaryIdx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 is equal to 1.</a:t>
            </a:r>
            <a:endParaRPr lang="en-US" sz="1400" dirty="0">
              <a:effectLst/>
              <a:latin typeface="Times New Roman" charset="0"/>
              <a:ea typeface="맑은 고딕" charset="-127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charset="0"/>
              <a:buChar char="-"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400" dirty="0" err="1">
                <a:effectLst/>
                <a:latin typeface="Times New Roman" charset="0"/>
                <a:ea typeface="맑은 고딕" charset="-127"/>
              </a:rPr>
              <a:t>nCbW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 is equal to nCbWA</a:t>
            </a:r>
            <a:r>
              <a:rPr lang="en-CA" sz="1400" baseline="-25000" dirty="0">
                <a:effectLst/>
                <a:latin typeface="Times New Roman" charset="0"/>
                <a:ea typeface="맑은 고딕" charset="-127"/>
              </a:rPr>
              <a:t>1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, and </a:t>
            </a:r>
            <a:r>
              <a:rPr lang="en-CA" sz="1400" dirty="0" err="1">
                <a:effectLst/>
                <a:latin typeface="Times New Roman" charset="0"/>
                <a:ea typeface="맑은 고딕" charset="-127"/>
              </a:rPr>
              <a:t>nCbH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 is equal to nCbHA</a:t>
            </a:r>
            <a:r>
              <a:rPr lang="en-CA" sz="1400" baseline="-25000" dirty="0">
                <a:effectLst/>
                <a:latin typeface="Times New Roman" charset="0"/>
                <a:ea typeface="맑은 고딕" charset="-127"/>
              </a:rPr>
              <a:t>1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.</a:t>
            </a:r>
            <a:endParaRPr lang="en-US" sz="1400" dirty="0">
              <a:effectLst/>
              <a:latin typeface="Times New Roman" charset="0"/>
              <a:ea typeface="맑은 고딕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400" dirty="0">
                <a:effectLst/>
                <a:latin typeface="Times New Roman" charset="0"/>
                <a:ea typeface="맑은 고딕" charset="-127"/>
              </a:rPr>
              <a:t> </a:t>
            </a:r>
            <a:endParaRPr lang="en-US" sz="1400" dirty="0">
              <a:effectLst/>
              <a:latin typeface="Times New Roman" charset="0"/>
              <a:ea typeface="맑은 고딕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400" dirty="0">
                <a:effectLst/>
                <a:latin typeface="Times New Roman" charset="0"/>
                <a:ea typeface="맑은 고딕" charset="-127"/>
              </a:rPr>
              <a:t>When all the following conditions are true, availableB</a:t>
            </a:r>
            <a:r>
              <a:rPr lang="en-CA" sz="1400" baseline="-25000" dirty="0">
                <a:effectLst/>
                <a:latin typeface="Times New Roman" charset="0"/>
                <a:ea typeface="맑은 고딕" charset="-127"/>
              </a:rPr>
              <a:t>1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 is set equal to FALSE:</a:t>
            </a:r>
            <a:endParaRPr lang="en-US" sz="1400" dirty="0">
              <a:effectLst/>
              <a:latin typeface="Times New Roman" charset="0"/>
              <a:ea typeface="맑은 고딕" charset="-127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charset="0"/>
              <a:buChar char="-"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400" dirty="0">
                <a:effectLst/>
                <a:latin typeface="Times New Roman" charset="0"/>
                <a:ea typeface="맑은 고딕" charset="-127"/>
              </a:rPr>
              <a:t>Binary split type of the current coding unit is equal to 0, and </a:t>
            </a:r>
            <a:r>
              <a:rPr lang="en-CA" sz="1400" dirty="0" err="1">
                <a:effectLst/>
                <a:latin typeface="Times New Roman" charset="0"/>
                <a:ea typeface="맑은 고딕" charset="-127"/>
              </a:rPr>
              <a:t>binaryIdx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 is equal to 1.</a:t>
            </a:r>
            <a:endParaRPr lang="en-US" sz="1400" dirty="0">
              <a:effectLst/>
              <a:latin typeface="Times New Roman" charset="0"/>
              <a:ea typeface="맑은 고딕" charset="-127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charset="0"/>
              <a:buChar char="-"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400" dirty="0" err="1">
                <a:effectLst/>
                <a:latin typeface="Times New Roman" charset="0"/>
                <a:ea typeface="맑은 고딕" charset="-127"/>
              </a:rPr>
              <a:t>nCbW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 is equal to nCbWB</a:t>
            </a:r>
            <a:r>
              <a:rPr lang="en-CA" sz="1400" baseline="-25000" dirty="0">
                <a:effectLst/>
                <a:latin typeface="Times New Roman" charset="0"/>
                <a:ea typeface="맑은 고딕" charset="-127"/>
              </a:rPr>
              <a:t>1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, and </a:t>
            </a:r>
            <a:r>
              <a:rPr lang="en-CA" sz="1400" dirty="0" err="1">
                <a:effectLst/>
                <a:latin typeface="Times New Roman" charset="0"/>
                <a:ea typeface="맑은 고딕" charset="-127"/>
              </a:rPr>
              <a:t>nCbH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 is equal to nCbHB</a:t>
            </a:r>
            <a:r>
              <a:rPr lang="en-CA" sz="1400" baseline="-25000" dirty="0">
                <a:effectLst/>
                <a:latin typeface="Times New Roman" charset="0"/>
                <a:ea typeface="맑은 고딕" charset="-127"/>
              </a:rPr>
              <a:t>1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.</a:t>
            </a:r>
            <a:endParaRPr lang="en-US" sz="1400" dirty="0">
              <a:effectLst/>
              <a:latin typeface="Times New Roman" charset="0"/>
              <a:ea typeface="맑은 고딕" charset="-127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38200" y="5356990"/>
            <a:ext cx="6177698" cy="923330"/>
          </a:xfrm>
          <a:prstGeom prst="rect">
            <a:avLst/>
          </a:prstGeom>
          <a:noFill/>
          <a:ln w="19050">
            <a:solidFill>
              <a:schemeClr val="accent2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Trebuchet MS" charset="0"/>
                <a:ea typeface="Trebuchet MS" charset="0"/>
                <a:cs typeface="Trebuchet MS" charset="0"/>
              </a:rPr>
              <a:t>The proposed modification is additionally checked with availability derivation process for a neighboring coding block, redundancy check for same motion and MER check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7762600" y="6003321"/>
            <a:ext cx="36535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Illustration of the proposed modification</a:t>
            </a:r>
          </a:p>
        </p:txBody>
      </p:sp>
      <p:sp>
        <p:nvSpPr>
          <p:cNvPr id="85" name="Rectangle 84"/>
          <p:cNvSpPr/>
          <p:nvPr/>
        </p:nvSpPr>
        <p:spPr>
          <a:xfrm>
            <a:off x="7516090" y="3526053"/>
            <a:ext cx="4329546" cy="2477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7658646" y="3733649"/>
            <a:ext cx="4062298" cy="2080781"/>
            <a:chOff x="6350665" y="4403888"/>
            <a:chExt cx="4062298" cy="2080781"/>
          </a:xfrm>
        </p:grpSpPr>
        <p:grpSp>
          <p:nvGrpSpPr>
            <p:cNvPr id="78" name="Group 77"/>
            <p:cNvGrpSpPr/>
            <p:nvPr/>
          </p:nvGrpSpPr>
          <p:grpSpPr>
            <a:xfrm>
              <a:off x="6350665" y="4826120"/>
              <a:ext cx="2028426" cy="1656988"/>
              <a:chOff x="6350665" y="4826120"/>
              <a:chExt cx="2028426" cy="1656988"/>
            </a:xfrm>
          </p:grpSpPr>
          <p:sp>
            <p:nvSpPr>
              <p:cNvPr id="35" name="직사각형 14">
                <a:extLst>
                  <a:ext uri="{FF2B5EF4-FFF2-40B4-BE49-F238E27FC236}">
                    <a16:creationId xmlns:a16="http://schemas.microsoft.com/office/drawing/2014/main" xmlns="" id="{581C81B7-4C5F-40C3-892D-9B0FDD621FEF}"/>
                  </a:ext>
                </a:extLst>
              </p:cNvPr>
              <p:cNvSpPr/>
              <p:nvPr/>
            </p:nvSpPr>
            <p:spPr>
              <a:xfrm>
                <a:off x="6776496" y="4826120"/>
                <a:ext cx="1175235" cy="61384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36" name="직사각형 15">
                <a:extLst>
                  <a:ext uri="{FF2B5EF4-FFF2-40B4-BE49-F238E27FC236}">
                    <a16:creationId xmlns:a16="http://schemas.microsoft.com/office/drawing/2014/main" xmlns="" id="{D52099A6-4B98-45E3-B2F0-83F24B8E0DF6}"/>
                  </a:ext>
                </a:extLst>
              </p:cNvPr>
              <p:cNvSpPr/>
              <p:nvPr/>
            </p:nvSpPr>
            <p:spPr>
              <a:xfrm>
                <a:off x="6350665" y="5012605"/>
                <a:ext cx="427360" cy="42735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2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37" name="직사각형 16">
                <a:extLst>
                  <a:ext uri="{FF2B5EF4-FFF2-40B4-BE49-F238E27FC236}">
                    <a16:creationId xmlns:a16="http://schemas.microsoft.com/office/drawing/2014/main" xmlns="" id="{F05472DA-6579-4020-B397-0BD1ACDA26BD}"/>
                  </a:ext>
                </a:extLst>
              </p:cNvPr>
              <p:cNvSpPr/>
              <p:nvPr/>
            </p:nvSpPr>
            <p:spPr>
              <a:xfrm>
                <a:off x="7951731" y="5012605"/>
                <a:ext cx="427360" cy="42735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38" name="직사각형 17">
                <a:extLst>
                  <a:ext uri="{FF2B5EF4-FFF2-40B4-BE49-F238E27FC236}">
                    <a16:creationId xmlns:a16="http://schemas.microsoft.com/office/drawing/2014/main" xmlns="" id="{0C1D9FF6-588D-41EA-B513-87ED8A0E0DFD}"/>
                  </a:ext>
                </a:extLst>
              </p:cNvPr>
              <p:cNvSpPr/>
              <p:nvPr/>
            </p:nvSpPr>
            <p:spPr>
              <a:xfrm>
                <a:off x="6350666" y="5628392"/>
                <a:ext cx="427360" cy="42735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39" name="직사각형 18">
                <a:extLst>
                  <a:ext uri="{FF2B5EF4-FFF2-40B4-BE49-F238E27FC236}">
                    <a16:creationId xmlns:a16="http://schemas.microsoft.com/office/drawing/2014/main" xmlns="" id="{E0080D91-1580-4B6C-A816-007E9C8AF80A}"/>
                  </a:ext>
                </a:extLst>
              </p:cNvPr>
              <p:cNvSpPr/>
              <p:nvPr/>
            </p:nvSpPr>
            <p:spPr>
              <a:xfrm>
                <a:off x="6350666" y="6055750"/>
                <a:ext cx="427360" cy="42735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40" name="직사각형 19">
                <a:extLst>
                  <a:ext uri="{FF2B5EF4-FFF2-40B4-BE49-F238E27FC236}">
                    <a16:creationId xmlns:a16="http://schemas.microsoft.com/office/drawing/2014/main" xmlns="" id="{539A686E-31A8-460E-AD7F-A8BEAB84AD94}"/>
                  </a:ext>
                </a:extLst>
              </p:cNvPr>
              <p:cNvSpPr/>
              <p:nvPr/>
            </p:nvSpPr>
            <p:spPr>
              <a:xfrm>
                <a:off x="6776496" y="5440935"/>
                <a:ext cx="1175235" cy="61384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Current CU</a:t>
                </a:r>
                <a:endParaRPr lang="ko-KR" altLang="en-US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60" name="직사각형 174">
                <a:extLst>
                  <a:ext uri="{FF2B5EF4-FFF2-40B4-BE49-F238E27FC236}">
                    <a16:creationId xmlns:a16="http://schemas.microsoft.com/office/drawing/2014/main" xmlns="" id="{611F1539-A0E7-4C50-8D73-71F01A9DA54D}"/>
                  </a:ext>
                </a:extLst>
              </p:cNvPr>
              <p:cNvSpPr/>
              <p:nvPr/>
            </p:nvSpPr>
            <p:spPr>
              <a:xfrm>
                <a:off x="7709961" y="5201028"/>
                <a:ext cx="240228" cy="24022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altLang="ko-KR" sz="105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B</a:t>
                </a:r>
                <a:r>
                  <a:rPr lang="en-US" altLang="ko-KR" sz="105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rPr>
                  <a:t>1</a:t>
                </a:r>
                <a:endParaRPr lang="ko-KR" altLang="en-US" sz="105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cxnSp>
            <p:nvCxnSpPr>
              <p:cNvPr id="61" name="직선 화살표 연결선 170">
                <a:extLst>
                  <a:ext uri="{FF2B5EF4-FFF2-40B4-BE49-F238E27FC236}">
                    <a16:creationId xmlns:a16="http://schemas.microsoft.com/office/drawing/2014/main" xmlns="" id="{E53F6A11-2404-4E65-BCC4-CBD716D6C89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349811" y="5177752"/>
                <a:ext cx="0" cy="485043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flipH="1">
                <a:off x="7709961" y="5201028"/>
                <a:ext cx="240228" cy="245354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7706344" y="5195901"/>
                <a:ext cx="243845" cy="244061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flipH="1">
                <a:off x="7229697" y="5336911"/>
                <a:ext cx="240228" cy="245354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>
                <a:off x="7226080" y="5331784"/>
                <a:ext cx="243845" cy="244061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Group 78"/>
            <p:cNvGrpSpPr/>
            <p:nvPr/>
          </p:nvGrpSpPr>
          <p:grpSpPr>
            <a:xfrm>
              <a:off x="8811575" y="4403888"/>
              <a:ext cx="1601388" cy="2080781"/>
              <a:chOff x="8811575" y="4403888"/>
              <a:chExt cx="1601388" cy="2080781"/>
            </a:xfrm>
          </p:grpSpPr>
          <p:grpSp>
            <p:nvGrpSpPr>
              <p:cNvPr id="63" name="Group 62"/>
              <p:cNvGrpSpPr/>
              <p:nvPr/>
            </p:nvGrpSpPr>
            <p:grpSpPr>
              <a:xfrm>
                <a:off x="8811575" y="4403888"/>
                <a:ext cx="1601388" cy="2080781"/>
                <a:chOff x="4737948" y="4146399"/>
                <a:chExt cx="1498234" cy="1946747"/>
              </a:xfrm>
            </p:grpSpPr>
            <p:sp>
              <p:nvSpPr>
                <p:cNvPr id="9" name="직사각형 177">
                  <a:extLst>
                    <a:ext uri="{FF2B5EF4-FFF2-40B4-BE49-F238E27FC236}">
                      <a16:creationId xmlns:a16="http://schemas.microsoft.com/office/drawing/2014/main" xmlns="" id="{021E4252-3376-4619-AE80-D0104BEBC646}"/>
                    </a:ext>
                  </a:extLst>
                </p:cNvPr>
                <p:cNvSpPr/>
                <p:nvPr/>
              </p:nvSpPr>
              <p:spPr>
                <a:xfrm>
                  <a:off x="4887744" y="4150336"/>
                  <a:ext cx="399458" cy="399457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>
                      <a:solidFill>
                        <a:schemeClr val="tx1"/>
                      </a:solidFill>
                      <a:latin typeface="Trebuchet MS" charset="0"/>
                      <a:ea typeface="Trebuchet MS" charset="0"/>
                      <a:cs typeface="Trebuchet MS" charset="0"/>
                    </a:rPr>
                    <a:t>B</a:t>
                  </a:r>
                  <a:r>
                    <a:rPr lang="en-US" altLang="ko-KR" sz="1200" baseline="-25000" dirty="0">
                      <a:solidFill>
                        <a:schemeClr val="tx1"/>
                      </a:solidFill>
                      <a:latin typeface="Trebuchet MS" charset="0"/>
                      <a:ea typeface="Trebuchet MS" charset="0"/>
                      <a:cs typeface="Trebuchet MS" charset="0"/>
                    </a:rPr>
                    <a:t>2</a:t>
                  </a:r>
                  <a:endParaRPr lang="ko-KR" altLang="en-US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endParaRPr>
                </a:p>
              </p:txBody>
            </p:sp>
            <p:sp>
              <p:nvSpPr>
                <p:cNvPr id="10" name="직사각형 178">
                  <a:extLst>
                    <a:ext uri="{FF2B5EF4-FFF2-40B4-BE49-F238E27FC236}">
                      <a16:creationId xmlns:a16="http://schemas.microsoft.com/office/drawing/2014/main" xmlns="" id="{D855E541-E0EB-417B-A109-A3CB9CD86194}"/>
                    </a:ext>
                  </a:extLst>
                </p:cNvPr>
                <p:cNvSpPr/>
                <p:nvPr/>
              </p:nvSpPr>
              <p:spPr>
                <a:xfrm>
                  <a:off x="4887878" y="5693689"/>
                  <a:ext cx="399458" cy="399457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>
                      <a:solidFill>
                        <a:schemeClr val="tx1"/>
                      </a:solidFill>
                      <a:latin typeface="Trebuchet MS" charset="0"/>
                      <a:ea typeface="Trebuchet MS" charset="0"/>
                      <a:cs typeface="Trebuchet MS" charset="0"/>
                    </a:rPr>
                    <a:t>A</a:t>
                  </a:r>
                  <a:r>
                    <a:rPr lang="en-US" altLang="ko-KR" sz="1200" baseline="-25000" dirty="0">
                      <a:solidFill>
                        <a:schemeClr val="tx1"/>
                      </a:solidFill>
                      <a:latin typeface="Trebuchet MS" charset="0"/>
                      <a:ea typeface="Trebuchet MS" charset="0"/>
                      <a:cs typeface="Trebuchet MS" charset="0"/>
                    </a:rPr>
                    <a:t>0</a:t>
                  </a:r>
                  <a:endParaRPr lang="ko-KR" altLang="en-US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endParaRPr>
                </a:p>
              </p:txBody>
            </p:sp>
            <p:sp>
              <p:nvSpPr>
                <p:cNvPr id="11" name="직사각형 179">
                  <a:extLst>
                    <a:ext uri="{FF2B5EF4-FFF2-40B4-BE49-F238E27FC236}">
                      <a16:creationId xmlns:a16="http://schemas.microsoft.com/office/drawing/2014/main" xmlns="" id="{0A0EB68E-3594-4BF7-8270-5D83E6806A56}"/>
                    </a:ext>
                  </a:extLst>
                </p:cNvPr>
                <p:cNvSpPr/>
                <p:nvPr/>
              </p:nvSpPr>
              <p:spPr>
                <a:xfrm>
                  <a:off x="4737948" y="4547974"/>
                  <a:ext cx="549522" cy="114753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endParaRPr>
                </a:p>
              </p:txBody>
            </p:sp>
            <p:sp>
              <p:nvSpPr>
                <p:cNvPr id="12" name="직사각형 180">
                  <a:extLst>
                    <a:ext uri="{FF2B5EF4-FFF2-40B4-BE49-F238E27FC236}">
                      <a16:creationId xmlns:a16="http://schemas.microsoft.com/office/drawing/2014/main" xmlns="" id="{9FB8C370-4A4D-4A41-BF42-1888DA27F0D3}"/>
                    </a:ext>
                  </a:extLst>
                </p:cNvPr>
                <p:cNvSpPr/>
                <p:nvPr/>
              </p:nvSpPr>
              <p:spPr>
                <a:xfrm>
                  <a:off x="5437266" y="4146399"/>
                  <a:ext cx="399458" cy="399457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>
                      <a:solidFill>
                        <a:schemeClr val="tx1"/>
                      </a:solidFill>
                      <a:latin typeface="Trebuchet MS" charset="0"/>
                      <a:ea typeface="Trebuchet MS" charset="0"/>
                      <a:cs typeface="Trebuchet MS" charset="0"/>
                    </a:rPr>
                    <a:t>B</a:t>
                  </a:r>
                  <a:r>
                    <a:rPr lang="en-US" altLang="ko-KR" sz="1200" baseline="-25000" dirty="0">
                      <a:solidFill>
                        <a:schemeClr val="tx1"/>
                      </a:solidFill>
                      <a:latin typeface="Trebuchet MS" charset="0"/>
                      <a:ea typeface="Trebuchet MS" charset="0"/>
                      <a:cs typeface="Trebuchet MS" charset="0"/>
                    </a:rPr>
                    <a:t>1</a:t>
                  </a:r>
                  <a:endParaRPr lang="ko-KR" altLang="en-US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endParaRPr>
                </a:p>
              </p:txBody>
            </p:sp>
            <p:sp>
              <p:nvSpPr>
                <p:cNvPr id="13" name="직사각형 181">
                  <a:extLst>
                    <a:ext uri="{FF2B5EF4-FFF2-40B4-BE49-F238E27FC236}">
                      <a16:creationId xmlns:a16="http://schemas.microsoft.com/office/drawing/2014/main" xmlns="" id="{56313702-9EB3-4B48-8BB0-75FEC9B98131}"/>
                    </a:ext>
                  </a:extLst>
                </p:cNvPr>
                <p:cNvSpPr/>
                <p:nvPr/>
              </p:nvSpPr>
              <p:spPr>
                <a:xfrm>
                  <a:off x="5836724" y="4146400"/>
                  <a:ext cx="399458" cy="399822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>
                      <a:solidFill>
                        <a:schemeClr val="tx1"/>
                      </a:solidFill>
                      <a:latin typeface="Trebuchet MS" charset="0"/>
                      <a:ea typeface="Trebuchet MS" charset="0"/>
                      <a:cs typeface="Trebuchet MS" charset="0"/>
                    </a:rPr>
                    <a:t>B</a:t>
                  </a:r>
                  <a:r>
                    <a:rPr lang="en-US" altLang="ko-KR" sz="1200" baseline="-25000" dirty="0">
                      <a:solidFill>
                        <a:schemeClr val="tx1"/>
                      </a:solidFill>
                      <a:latin typeface="Trebuchet MS" charset="0"/>
                      <a:ea typeface="Trebuchet MS" charset="0"/>
                      <a:cs typeface="Trebuchet MS" charset="0"/>
                    </a:rPr>
                    <a:t>0</a:t>
                  </a:r>
                  <a:endParaRPr lang="ko-KR" altLang="en-US" sz="120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endParaRPr>
                </a:p>
              </p:txBody>
            </p:sp>
            <p:sp>
              <p:nvSpPr>
                <p:cNvPr id="14" name="직사각형 182">
                  <a:extLst>
                    <a:ext uri="{FF2B5EF4-FFF2-40B4-BE49-F238E27FC236}">
                      <a16:creationId xmlns:a16="http://schemas.microsoft.com/office/drawing/2014/main" xmlns="" id="{16DBCEF7-5B22-4739-85DF-2FAA5DBBCDF0}"/>
                    </a:ext>
                  </a:extLst>
                </p:cNvPr>
                <p:cNvSpPr/>
                <p:nvPr/>
              </p:nvSpPr>
              <p:spPr>
                <a:xfrm>
                  <a:off x="5287336" y="4547066"/>
                  <a:ext cx="549522" cy="1148440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eaVert" rtlCol="0" anchor="ctr"/>
                <a:lstStyle/>
                <a:p>
                  <a:pPr algn="ctr"/>
                  <a:r>
                    <a:rPr lang="en-US" altLang="ko-KR" sz="1200" dirty="0">
                      <a:solidFill>
                        <a:schemeClr val="tx1"/>
                      </a:solidFill>
                      <a:latin typeface="Trebuchet MS" charset="0"/>
                      <a:ea typeface="Trebuchet MS" charset="0"/>
                      <a:cs typeface="Trebuchet MS" charset="0"/>
                    </a:rPr>
                    <a:t>Current CU</a:t>
                  </a:r>
                  <a:endParaRPr lang="ko-KR" altLang="en-US" sz="12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endParaRPr>
                </a:p>
              </p:txBody>
            </p:sp>
            <p:sp>
              <p:nvSpPr>
                <p:cNvPr id="33" name="직사각형 199">
                  <a:extLst>
                    <a:ext uri="{FF2B5EF4-FFF2-40B4-BE49-F238E27FC236}">
                      <a16:creationId xmlns:a16="http://schemas.microsoft.com/office/drawing/2014/main" xmlns="" id="{E195BD32-2C0B-40A4-B713-91169A5B8277}"/>
                    </a:ext>
                  </a:extLst>
                </p:cNvPr>
                <p:cNvSpPr/>
                <p:nvPr/>
              </p:nvSpPr>
              <p:spPr>
                <a:xfrm>
                  <a:off x="5062380" y="5471586"/>
                  <a:ext cx="224754" cy="224753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altLang="ko-KR" sz="1050" dirty="0">
                      <a:solidFill>
                        <a:schemeClr val="tx1"/>
                      </a:solidFill>
                      <a:latin typeface="Trebuchet MS" charset="0"/>
                      <a:ea typeface="Trebuchet MS" charset="0"/>
                      <a:cs typeface="Trebuchet MS" charset="0"/>
                    </a:rPr>
                    <a:t>A</a:t>
                  </a:r>
                  <a:r>
                    <a:rPr lang="en-US" altLang="ko-KR" sz="1050" baseline="-25000" dirty="0">
                      <a:solidFill>
                        <a:schemeClr val="tx1"/>
                      </a:solidFill>
                      <a:latin typeface="Trebuchet MS" charset="0"/>
                      <a:ea typeface="Trebuchet MS" charset="0"/>
                      <a:cs typeface="Trebuchet MS" charset="0"/>
                    </a:rPr>
                    <a:t>1</a:t>
                  </a:r>
                  <a:endParaRPr lang="ko-KR" altLang="en-US" sz="1050" baseline="-25000" dirty="0">
                    <a:solidFill>
                      <a:schemeClr val="tx1"/>
                    </a:solidFill>
                    <a:latin typeface="Trebuchet MS" charset="0"/>
                    <a:ea typeface="Trebuchet MS" charset="0"/>
                    <a:cs typeface="Trebuchet MS" charset="0"/>
                  </a:endParaRPr>
                </a:p>
              </p:txBody>
            </p:sp>
            <p:cxnSp>
              <p:nvCxnSpPr>
                <p:cNvPr id="34" name="직선 화살표 연결선 200">
                  <a:extLst>
                    <a:ext uri="{FF2B5EF4-FFF2-40B4-BE49-F238E27FC236}">
                      <a16:creationId xmlns:a16="http://schemas.microsoft.com/office/drawing/2014/main" xmlns="" id="{42B37734-B8CC-42C6-88CD-1B96CD2AA3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983467" y="5121286"/>
                  <a:ext cx="453799" cy="0"/>
                </a:xfrm>
                <a:prstGeom prst="straightConnector1">
                  <a:avLst/>
                </a:prstGeom>
                <a:ln w="571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1" name="Straight Connector 70"/>
              <p:cNvCxnSpPr/>
              <p:nvPr/>
            </p:nvCxnSpPr>
            <p:spPr>
              <a:xfrm flipH="1">
                <a:off x="9156607" y="5822814"/>
                <a:ext cx="240228" cy="245354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>
                <a:off x="9152990" y="5817687"/>
                <a:ext cx="243845" cy="244061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flipH="1">
                <a:off x="9263246" y="5329478"/>
                <a:ext cx="240228" cy="245354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>
                <a:off x="9259629" y="5324351"/>
                <a:ext cx="243845" cy="244061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9173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modification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consider sub-block level motion prediction, an additional condition for the modification of merge candidate derivation is also proposed</a:t>
            </a:r>
          </a:p>
          <a:p>
            <a:pPr lvl="1"/>
            <a:r>
              <a:rPr lang="en-US" dirty="0"/>
              <a:t>JEM adopts several sub-block level motion prediction methods:</a:t>
            </a:r>
          </a:p>
          <a:p>
            <a:pPr lvl="2"/>
            <a:r>
              <a:rPr lang="en-US" dirty="0"/>
              <a:t>ATMVP, STMVP, FRUC mode, and affine motion prediction</a:t>
            </a:r>
          </a:p>
          <a:p>
            <a:pPr lvl="1"/>
            <a:endParaRPr lang="en-US" dirty="0"/>
          </a:p>
          <a:p>
            <a:r>
              <a:rPr lang="en-US" dirty="0"/>
              <a:t>If the block is coded by one of the sub-block level motion prediction methods, a CU can split into one or more sub-blocks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EB799B6-BA0D-5140-940B-D338C1E9DF3F}" type="slidenum">
              <a:rPr lang="en-US" smtClean="0"/>
              <a:t>7</a:t>
            </a:fld>
            <a:endParaRPr lang="en-US" dirty="0"/>
          </a:p>
        </p:txBody>
      </p:sp>
      <p:grpSp>
        <p:nvGrpSpPr>
          <p:cNvPr id="50" name="Group 49"/>
          <p:cNvGrpSpPr/>
          <p:nvPr/>
        </p:nvGrpSpPr>
        <p:grpSpPr>
          <a:xfrm>
            <a:off x="3506547" y="4450529"/>
            <a:ext cx="2042539" cy="1665316"/>
            <a:chOff x="3541183" y="4371590"/>
            <a:chExt cx="2042539" cy="1665316"/>
          </a:xfrm>
        </p:grpSpPr>
        <p:grpSp>
          <p:nvGrpSpPr>
            <p:cNvPr id="18" name="그룹 20">
              <a:extLst>
                <a:ext uri="{FF2B5EF4-FFF2-40B4-BE49-F238E27FC236}">
                  <a16:creationId xmlns:a16="http://schemas.microsoft.com/office/drawing/2014/main" xmlns="" id="{A9297607-2193-47A0-AFEE-66D24217C7E0}"/>
                </a:ext>
              </a:extLst>
            </p:cNvPr>
            <p:cNvGrpSpPr/>
            <p:nvPr/>
          </p:nvGrpSpPr>
          <p:grpSpPr>
            <a:xfrm>
              <a:off x="3541183" y="4374739"/>
              <a:ext cx="2042539" cy="1662167"/>
              <a:chOff x="9176449" y="2577670"/>
              <a:chExt cx="3378498" cy="2749336"/>
            </a:xfrm>
            <a:solidFill>
              <a:schemeClr val="bg1"/>
            </a:solidFill>
          </p:grpSpPr>
          <p:sp>
            <p:nvSpPr>
              <p:cNvPr id="21" name="직사각형 21">
                <a:extLst>
                  <a:ext uri="{FF2B5EF4-FFF2-40B4-BE49-F238E27FC236}">
                    <a16:creationId xmlns:a16="http://schemas.microsoft.com/office/drawing/2014/main" xmlns="" id="{FDFEFD81-D7FE-4393-89FE-944B6CBD90EF}"/>
                  </a:ext>
                </a:extLst>
              </p:cNvPr>
              <p:cNvSpPr/>
              <p:nvPr/>
            </p:nvSpPr>
            <p:spPr>
              <a:xfrm>
                <a:off x="9885703" y="2577670"/>
                <a:ext cx="1957445" cy="10224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직사각형 22">
                <a:extLst>
                  <a:ext uri="{FF2B5EF4-FFF2-40B4-BE49-F238E27FC236}">
                    <a16:creationId xmlns:a16="http://schemas.microsoft.com/office/drawing/2014/main" xmlns="" id="{3CC53838-82E5-4541-B9F1-7BF3E6CF391F}"/>
                  </a:ext>
                </a:extLst>
              </p:cNvPr>
              <p:cNvSpPr/>
              <p:nvPr/>
            </p:nvSpPr>
            <p:spPr>
              <a:xfrm>
                <a:off x="9176664" y="2877769"/>
                <a:ext cx="711798" cy="71179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2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직사각형 23">
                <a:extLst>
                  <a:ext uri="{FF2B5EF4-FFF2-40B4-BE49-F238E27FC236}">
                    <a16:creationId xmlns:a16="http://schemas.microsoft.com/office/drawing/2014/main" xmlns="" id="{9561B7EB-F895-4748-A338-E4751C1B0B55}"/>
                  </a:ext>
                </a:extLst>
              </p:cNvPr>
              <p:cNvSpPr/>
              <p:nvPr/>
            </p:nvSpPr>
            <p:spPr>
              <a:xfrm>
                <a:off x="11843148" y="2877770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직사각형 24">
                <a:extLst>
                  <a:ext uri="{FF2B5EF4-FFF2-40B4-BE49-F238E27FC236}">
                    <a16:creationId xmlns:a16="http://schemas.microsoft.com/office/drawing/2014/main" xmlns="" id="{2EAB8989-888D-47E2-B701-BA4801AEA565}"/>
                  </a:ext>
                </a:extLst>
              </p:cNvPr>
              <p:cNvSpPr/>
              <p:nvPr/>
            </p:nvSpPr>
            <p:spPr>
              <a:xfrm>
                <a:off x="9176450" y="3903411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직사각형 25">
                <a:extLst>
                  <a:ext uri="{FF2B5EF4-FFF2-40B4-BE49-F238E27FC236}">
                    <a16:creationId xmlns:a16="http://schemas.microsoft.com/office/drawing/2014/main" xmlns="" id="{89C6B0CB-4A13-4D82-B84E-F3392690430E}"/>
                  </a:ext>
                </a:extLst>
              </p:cNvPr>
              <p:cNvSpPr/>
              <p:nvPr/>
            </p:nvSpPr>
            <p:spPr>
              <a:xfrm>
                <a:off x="9176449" y="4615210"/>
                <a:ext cx="701510" cy="71179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직사각형 26">
                <a:extLst>
                  <a:ext uri="{FF2B5EF4-FFF2-40B4-BE49-F238E27FC236}">
                    <a16:creationId xmlns:a16="http://schemas.microsoft.com/office/drawing/2014/main" xmlns="" id="{472DCB95-50D6-4697-8EF8-83DE647A6301}"/>
                  </a:ext>
                </a:extLst>
              </p:cNvPr>
              <p:cNvSpPr/>
              <p:nvPr/>
            </p:nvSpPr>
            <p:spPr>
              <a:xfrm>
                <a:off x="9885704" y="3591188"/>
                <a:ext cx="1957445" cy="10224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Current CU</a:t>
                </a:r>
                <a:endParaRPr lang="ko-KR" altLang="en-US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5" name="직사각형 104">
              <a:extLst>
                <a:ext uri="{FF2B5EF4-FFF2-40B4-BE49-F238E27FC236}">
                  <a16:creationId xmlns:a16="http://schemas.microsoft.com/office/drawing/2014/main" xmlns="" id="{3FB2E650-25BC-494C-B956-8D891A981445}"/>
                </a:ext>
              </a:extLst>
            </p:cNvPr>
            <p:cNvSpPr/>
            <p:nvPr/>
          </p:nvSpPr>
          <p:spPr>
            <a:xfrm>
              <a:off x="4855796" y="4682326"/>
              <a:ext cx="295938" cy="29733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endParaRPr lang="ko-KR" altLang="en-US" sz="1200" baseline="-25000" dirty="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cxnSp>
          <p:nvCxnSpPr>
            <p:cNvPr id="34" name="Straight Connector 33"/>
            <p:cNvCxnSpPr>
              <a:stCxn id="21" idx="1"/>
              <a:endCxn id="21" idx="3"/>
            </p:cNvCxnSpPr>
            <p:nvPr/>
          </p:nvCxnSpPr>
          <p:spPr>
            <a:xfrm>
              <a:off x="3969977" y="4683796"/>
              <a:ext cx="1183413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stCxn id="21" idx="2"/>
            </p:cNvCxnSpPr>
            <p:nvPr/>
          </p:nvCxnSpPr>
          <p:spPr>
            <a:xfrm flipH="1" flipV="1">
              <a:off x="4560855" y="4382559"/>
              <a:ext cx="829" cy="610293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V="1">
              <a:off x="4852526" y="4371590"/>
              <a:ext cx="0" cy="618113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V="1">
              <a:off x="4249276" y="4371590"/>
              <a:ext cx="0" cy="618113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직사각형 104">
              <a:extLst>
                <a:ext uri="{FF2B5EF4-FFF2-40B4-BE49-F238E27FC236}">
                  <a16:creationId xmlns:a16="http://schemas.microsoft.com/office/drawing/2014/main" xmlns="" id="{3FB2E650-25BC-494C-B956-8D891A981445}"/>
                </a:ext>
              </a:extLst>
            </p:cNvPr>
            <p:cNvSpPr/>
            <p:nvPr/>
          </p:nvSpPr>
          <p:spPr>
            <a:xfrm>
              <a:off x="4890626" y="4721559"/>
              <a:ext cx="267447" cy="26744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rPr>
                <a:t>B</a:t>
              </a:r>
              <a:r>
                <a:rPr lang="en-US" altLang="ko-KR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rPr>
                <a:t>1</a:t>
              </a:r>
              <a:endParaRPr lang="ko-KR" altLang="en-US" sz="1200" baseline="-25000" dirty="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cxnSp>
          <p:nvCxnSpPr>
            <p:cNvPr id="47" name="직선 화살표 연결선 105">
              <a:extLst>
                <a:ext uri="{FF2B5EF4-FFF2-40B4-BE49-F238E27FC236}">
                  <a16:creationId xmlns:a16="http://schemas.microsoft.com/office/drawing/2014/main" xmlns="" id="{54FEF018-A979-41AB-8BC4-9758C93B30C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13204" y="4927613"/>
              <a:ext cx="0" cy="27000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/>
          <p:cNvGrpSpPr/>
          <p:nvPr/>
        </p:nvGrpSpPr>
        <p:grpSpPr>
          <a:xfrm>
            <a:off x="7046720" y="4031566"/>
            <a:ext cx="1617213" cy="2095259"/>
            <a:chOff x="7081356" y="3952627"/>
            <a:chExt cx="1617213" cy="2095259"/>
          </a:xfrm>
        </p:grpSpPr>
        <p:sp>
          <p:nvSpPr>
            <p:cNvPr id="12" name="직사각형 39">
              <a:extLst>
                <a:ext uri="{FF2B5EF4-FFF2-40B4-BE49-F238E27FC236}">
                  <a16:creationId xmlns:a16="http://schemas.microsoft.com/office/drawing/2014/main" xmlns="" id="{0BED0D68-D37A-4C54-9B25-6F47B27C2A51}"/>
                </a:ext>
              </a:extLst>
            </p:cNvPr>
            <p:cNvSpPr/>
            <p:nvPr/>
          </p:nvSpPr>
          <p:spPr>
            <a:xfrm>
              <a:off x="7247262" y="3956864"/>
              <a:ext cx="429932" cy="42993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B</a:t>
              </a:r>
              <a:r>
                <a:rPr lang="en-US" altLang="ko-KR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2</a:t>
              </a:r>
              <a:endParaRPr lang="ko-KR" altLang="en-US" sz="1200" baseline="-25000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직사각형 40">
              <a:extLst>
                <a:ext uri="{FF2B5EF4-FFF2-40B4-BE49-F238E27FC236}">
                  <a16:creationId xmlns:a16="http://schemas.microsoft.com/office/drawing/2014/main" xmlns="" id="{5F8EAE54-899D-4A67-8863-92743B61E256}"/>
                </a:ext>
              </a:extLst>
            </p:cNvPr>
            <p:cNvSpPr/>
            <p:nvPr/>
          </p:nvSpPr>
          <p:spPr>
            <a:xfrm>
              <a:off x="7247407" y="5617955"/>
              <a:ext cx="429932" cy="42993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A</a:t>
              </a:r>
              <a:r>
                <a:rPr lang="en-US" altLang="ko-KR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0</a:t>
              </a:r>
              <a:endParaRPr lang="ko-KR" altLang="en-US" sz="1200" baseline="-25000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직사각형 41">
              <a:extLst>
                <a:ext uri="{FF2B5EF4-FFF2-40B4-BE49-F238E27FC236}">
                  <a16:creationId xmlns:a16="http://schemas.microsoft.com/office/drawing/2014/main" xmlns="" id="{BDE231D3-4EC9-483B-B9CE-1E821617F063}"/>
                </a:ext>
              </a:extLst>
            </p:cNvPr>
            <p:cNvSpPr/>
            <p:nvPr/>
          </p:nvSpPr>
          <p:spPr>
            <a:xfrm>
              <a:off x="7086039" y="4384838"/>
              <a:ext cx="591444" cy="12350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직사각형 42">
              <a:extLst>
                <a:ext uri="{FF2B5EF4-FFF2-40B4-BE49-F238E27FC236}">
                  <a16:creationId xmlns:a16="http://schemas.microsoft.com/office/drawing/2014/main" xmlns="" id="{36B1ADA1-2975-472D-8870-B80598F0F684}"/>
                </a:ext>
              </a:extLst>
            </p:cNvPr>
            <p:cNvSpPr/>
            <p:nvPr/>
          </p:nvSpPr>
          <p:spPr>
            <a:xfrm>
              <a:off x="7838706" y="3952627"/>
              <a:ext cx="429932" cy="42993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B</a:t>
              </a:r>
              <a:r>
                <a:rPr lang="en-US" altLang="ko-KR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1</a:t>
              </a:r>
              <a:endParaRPr lang="ko-KR" altLang="en-US" sz="1200" baseline="-25000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직사각형 43">
              <a:extLst>
                <a:ext uri="{FF2B5EF4-FFF2-40B4-BE49-F238E27FC236}">
                  <a16:creationId xmlns:a16="http://schemas.microsoft.com/office/drawing/2014/main" xmlns="" id="{DBBDADD1-0B04-4016-9655-B4DDDF549FA1}"/>
                </a:ext>
              </a:extLst>
            </p:cNvPr>
            <p:cNvSpPr/>
            <p:nvPr/>
          </p:nvSpPr>
          <p:spPr>
            <a:xfrm>
              <a:off x="8268638" y="3953020"/>
              <a:ext cx="429931" cy="42993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B</a:t>
              </a:r>
              <a:r>
                <a:rPr lang="en-US" altLang="ko-KR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0</a:t>
              </a:r>
              <a:endParaRPr lang="ko-KR" altLang="en-US" sz="1200" baseline="-25000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직사각형 44">
              <a:extLst>
                <a:ext uri="{FF2B5EF4-FFF2-40B4-BE49-F238E27FC236}">
                  <a16:creationId xmlns:a16="http://schemas.microsoft.com/office/drawing/2014/main" xmlns="" id="{594417D7-9BBA-49AF-99FE-68E511287447}"/>
                </a:ext>
              </a:extLst>
            </p:cNvPr>
            <p:cNvSpPr/>
            <p:nvPr/>
          </p:nvSpPr>
          <p:spPr>
            <a:xfrm>
              <a:off x="7677338" y="4383860"/>
              <a:ext cx="591444" cy="123605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Current CU</a:t>
              </a:r>
              <a:endParaRPr lang="ko-KR" altLang="en-US" sz="1200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직사각형 107">
              <a:extLst>
                <a:ext uri="{FF2B5EF4-FFF2-40B4-BE49-F238E27FC236}">
                  <a16:creationId xmlns:a16="http://schemas.microsoft.com/office/drawing/2014/main" xmlns="" id="{0A9477F7-039F-4ADD-806E-4AD8FC5E6FAB}"/>
                </a:ext>
              </a:extLst>
            </p:cNvPr>
            <p:cNvSpPr/>
            <p:nvPr/>
          </p:nvSpPr>
          <p:spPr>
            <a:xfrm>
              <a:off x="7377005" y="5305248"/>
              <a:ext cx="295650" cy="30844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endParaRPr lang="ko-KR" altLang="en-US" sz="1200" baseline="-25000" dirty="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cxnSp>
          <p:nvCxnSpPr>
            <p:cNvPr id="49" name="Straight Connector 48"/>
            <p:cNvCxnSpPr>
              <a:stCxn id="14" idx="2"/>
              <a:endCxn id="14" idx="0"/>
            </p:cNvCxnSpPr>
            <p:nvPr/>
          </p:nvCxnSpPr>
          <p:spPr>
            <a:xfrm flipV="1">
              <a:off x="7381761" y="4384838"/>
              <a:ext cx="0" cy="1235074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stCxn id="14" idx="1"/>
              <a:endCxn id="17" idx="1"/>
            </p:cNvCxnSpPr>
            <p:nvPr/>
          </p:nvCxnSpPr>
          <p:spPr>
            <a:xfrm flipV="1">
              <a:off x="7086039" y="5001886"/>
              <a:ext cx="591299" cy="489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V="1">
              <a:off x="7086168" y="4694096"/>
              <a:ext cx="591299" cy="489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V="1">
              <a:off x="7081356" y="5309676"/>
              <a:ext cx="591299" cy="489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직사각형 107">
              <a:extLst>
                <a:ext uri="{FF2B5EF4-FFF2-40B4-BE49-F238E27FC236}">
                  <a16:creationId xmlns:a16="http://schemas.microsoft.com/office/drawing/2014/main" xmlns="" id="{0A9477F7-039F-4ADD-806E-4AD8FC5E6FAB}"/>
                </a:ext>
              </a:extLst>
            </p:cNvPr>
            <p:cNvSpPr/>
            <p:nvPr/>
          </p:nvSpPr>
          <p:spPr>
            <a:xfrm>
              <a:off x="7409819" y="5353115"/>
              <a:ext cx="267447" cy="26744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rPr>
                <a:t>A</a:t>
              </a:r>
              <a:r>
                <a:rPr lang="en-US" altLang="ko-KR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rPr>
                <a:t>1</a:t>
              </a:r>
              <a:endParaRPr lang="ko-KR" altLang="en-US" sz="1200" baseline="-25000" dirty="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cxnSp>
          <p:nvCxnSpPr>
            <p:cNvPr id="11" name="직선 화살표 연결선 106">
              <a:extLst>
                <a:ext uri="{FF2B5EF4-FFF2-40B4-BE49-F238E27FC236}">
                  <a16:creationId xmlns:a16="http://schemas.microsoft.com/office/drawing/2014/main" xmlns="" id="{4FCED931-59E6-43B2-B695-DB42EC3595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026" y="5496107"/>
              <a:ext cx="270000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TextBox 59"/>
          <p:cNvSpPr txBox="1"/>
          <p:nvPr/>
        </p:nvSpPr>
        <p:spPr>
          <a:xfrm>
            <a:off x="3034328" y="6242017"/>
            <a:ext cx="61233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Examples of B</a:t>
            </a:r>
            <a:r>
              <a:rPr lang="en-US" sz="1200" baseline="-25000" dirty="0">
                <a:latin typeface="Trebuchet MS" charset="0"/>
                <a:ea typeface="Trebuchet MS" charset="0"/>
                <a:cs typeface="Trebuchet MS" charset="0"/>
              </a:rPr>
              <a:t>1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 or A</a:t>
            </a:r>
            <a:r>
              <a:rPr lang="en-US" sz="1200" baseline="-25000" dirty="0">
                <a:latin typeface="Trebuchet MS" charset="0"/>
                <a:ea typeface="Trebuchet MS" charset="0"/>
                <a:cs typeface="Trebuchet MS" charset="0"/>
              </a:rPr>
              <a:t>1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 candidate coded by sub-block level motion prediction</a:t>
            </a:r>
          </a:p>
        </p:txBody>
      </p:sp>
    </p:spTree>
    <p:extLst>
      <p:ext uri="{BB962C8B-B14F-4D97-AF65-F5344CB8AC3E}">
        <p14:creationId xmlns:p14="http://schemas.microsoft.com/office/powerpoint/2010/main" val="101362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modification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A</a:t>
            </a:r>
            <a:r>
              <a:rPr lang="en-US" baseline="-25000" dirty="0"/>
              <a:t>1</a:t>
            </a:r>
            <a:r>
              <a:rPr lang="en-US" dirty="0"/>
              <a:t> or B</a:t>
            </a:r>
            <a:r>
              <a:rPr lang="en-US" baseline="-25000" dirty="0"/>
              <a:t>1</a:t>
            </a:r>
            <a:r>
              <a:rPr lang="en-US" dirty="0"/>
              <a:t> candidate </a:t>
            </a:r>
            <a:r>
              <a:rPr lang="en-US" dirty="0" smtClean="0"/>
              <a:t>is </a:t>
            </a:r>
            <a:r>
              <a:rPr lang="en-US" dirty="0"/>
              <a:t>coded by one of sub-block level motion prediction </a:t>
            </a:r>
            <a:r>
              <a:rPr lang="en-US" dirty="0" smtClean="0"/>
              <a:t>methods</a:t>
            </a:r>
          </a:p>
          <a:p>
            <a:r>
              <a:rPr lang="en-US" dirty="0">
                <a:sym typeface="Wingdings"/>
              </a:rPr>
              <a:t>T</a:t>
            </a:r>
            <a:r>
              <a:rPr lang="en-US" dirty="0" smtClean="0">
                <a:sym typeface="Wingdings"/>
              </a:rPr>
              <a:t>he </a:t>
            </a:r>
            <a:r>
              <a:rPr lang="en-US" dirty="0">
                <a:sym typeface="Wingdings"/>
              </a:rPr>
              <a:t>motion information of A</a:t>
            </a:r>
            <a:r>
              <a:rPr lang="en-US" baseline="-25000" dirty="0">
                <a:sym typeface="Wingdings"/>
              </a:rPr>
              <a:t>1</a:t>
            </a:r>
            <a:r>
              <a:rPr lang="en-US" dirty="0">
                <a:sym typeface="Wingdings"/>
              </a:rPr>
              <a:t> or B</a:t>
            </a:r>
            <a:r>
              <a:rPr lang="en-US" baseline="-25000" dirty="0">
                <a:sym typeface="Wingdings"/>
              </a:rPr>
              <a:t>1</a:t>
            </a:r>
            <a:r>
              <a:rPr lang="en-US" dirty="0">
                <a:sym typeface="Wingdings"/>
              </a:rPr>
              <a:t> cannot represent the whole block of left or above</a:t>
            </a:r>
          </a:p>
          <a:p>
            <a:pPr marL="0" indent="0">
              <a:buNone/>
            </a:pPr>
            <a:r>
              <a:rPr lang="en-US" dirty="0">
                <a:sym typeface="Wingdings"/>
              </a:rPr>
              <a:t> </a:t>
            </a:r>
            <a:r>
              <a:rPr lang="en-US" u="sng" dirty="0">
                <a:sym typeface="Wingdings"/>
              </a:rPr>
              <a:t>the candidate does not excluded in the spatial merge candidate list</a:t>
            </a:r>
            <a:endParaRPr lang="en-US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EB799B6-BA0D-5140-940B-D338C1E9DF3F}" type="slidenum">
              <a:rPr lang="en-US" smtClean="0"/>
              <a:t>8</a:t>
            </a:fld>
            <a:endParaRPr lang="en-US" dirty="0"/>
          </a:p>
        </p:txBody>
      </p:sp>
      <p:grpSp>
        <p:nvGrpSpPr>
          <p:cNvPr id="50" name="Group 49"/>
          <p:cNvGrpSpPr/>
          <p:nvPr/>
        </p:nvGrpSpPr>
        <p:grpSpPr>
          <a:xfrm>
            <a:off x="3506547" y="4450529"/>
            <a:ext cx="2042539" cy="1665316"/>
            <a:chOff x="3541183" y="4371590"/>
            <a:chExt cx="2042539" cy="1665316"/>
          </a:xfrm>
        </p:grpSpPr>
        <p:grpSp>
          <p:nvGrpSpPr>
            <p:cNvPr id="18" name="그룹 20">
              <a:extLst>
                <a:ext uri="{FF2B5EF4-FFF2-40B4-BE49-F238E27FC236}">
                  <a16:creationId xmlns:a16="http://schemas.microsoft.com/office/drawing/2014/main" xmlns="" id="{A9297607-2193-47A0-AFEE-66D24217C7E0}"/>
                </a:ext>
              </a:extLst>
            </p:cNvPr>
            <p:cNvGrpSpPr/>
            <p:nvPr/>
          </p:nvGrpSpPr>
          <p:grpSpPr>
            <a:xfrm>
              <a:off x="3541183" y="4374739"/>
              <a:ext cx="2042539" cy="1662167"/>
              <a:chOff x="9176449" y="2577670"/>
              <a:chExt cx="3378498" cy="2749336"/>
            </a:xfrm>
            <a:solidFill>
              <a:schemeClr val="bg1"/>
            </a:solidFill>
          </p:grpSpPr>
          <p:sp>
            <p:nvSpPr>
              <p:cNvPr id="21" name="직사각형 21">
                <a:extLst>
                  <a:ext uri="{FF2B5EF4-FFF2-40B4-BE49-F238E27FC236}">
                    <a16:creationId xmlns:a16="http://schemas.microsoft.com/office/drawing/2014/main" xmlns="" id="{FDFEFD81-D7FE-4393-89FE-944B6CBD90EF}"/>
                  </a:ext>
                </a:extLst>
              </p:cNvPr>
              <p:cNvSpPr/>
              <p:nvPr/>
            </p:nvSpPr>
            <p:spPr>
              <a:xfrm>
                <a:off x="9885703" y="2577670"/>
                <a:ext cx="1957445" cy="10224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직사각형 22">
                <a:extLst>
                  <a:ext uri="{FF2B5EF4-FFF2-40B4-BE49-F238E27FC236}">
                    <a16:creationId xmlns:a16="http://schemas.microsoft.com/office/drawing/2014/main" xmlns="" id="{3CC53838-82E5-4541-B9F1-7BF3E6CF391F}"/>
                  </a:ext>
                </a:extLst>
              </p:cNvPr>
              <p:cNvSpPr/>
              <p:nvPr/>
            </p:nvSpPr>
            <p:spPr>
              <a:xfrm>
                <a:off x="9176664" y="2877769"/>
                <a:ext cx="711798" cy="71179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2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직사각형 23">
                <a:extLst>
                  <a:ext uri="{FF2B5EF4-FFF2-40B4-BE49-F238E27FC236}">
                    <a16:creationId xmlns:a16="http://schemas.microsoft.com/office/drawing/2014/main" xmlns="" id="{9561B7EB-F895-4748-A338-E4751C1B0B55}"/>
                  </a:ext>
                </a:extLst>
              </p:cNvPr>
              <p:cNvSpPr/>
              <p:nvPr/>
            </p:nvSpPr>
            <p:spPr>
              <a:xfrm>
                <a:off x="11843148" y="2877770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직사각형 24">
                <a:extLst>
                  <a:ext uri="{FF2B5EF4-FFF2-40B4-BE49-F238E27FC236}">
                    <a16:creationId xmlns:a16="http://schemas.microsoft.com/office/drawing/2014/main" xmlns="" id="{2EAB8989-888D-47E2-B701-BA4801AEA565}"/>
                  </a:ext>
                </a:extLst>
              </p:cNvPr>
              <p:cNvSpPr/>
              <p:nvPr/>
            </p:nvSpPr>
            <p:spPr>
              <a:xfrm>
                <a:off x="9176450" y="3903411"/>
                <a:ext cx="711799" cy="7117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1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직사각형 25">
                <a:extLst>
                  <a:ext uri="{FF2B5EF4-FFF2-40B4-BE49-F238E27FC236}">
                    <a16:creationId xmlns:a16="http://schemas.microsoft.com/office/drawing/2014/main" xmlns="" id="{89C6B0CB-4A13-4D82-B84E-F3392690430E}"/>
                  </a:ext>
                </a:extLst>
              </p:cNvPr>
              <p:cNvSpPr/>
              <p:nvPr/>
            </p:nvSpPr>
            <p:spPr>
              <a:xfrm>
                <a:off x="9176449" y="4615210"/>
                <a:ext cx="701510" cy="71179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ko-KR" sz="1200" baseline="-250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0</a:t>
                </a:r>
                <a:endParaRPr lang="ko-KR" altLang="en-US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직사각형 26">
                <a:extLst>
                  <a:ext uri="{FF2B5EF4-FFF2-40B4-BE49-F238E27FC236}">
                    <a16:creationId xmlns:a16="http://schemas.microsoft.com/office/drawing/2014/main" xmlns="" id="{472DCB95-50D6-4697-8EF8-83DE647A6301}"/>
                  </a:ext>
                </a:extLst>
              </p:cNvPr>
              <p:cNvSpPr/>
              <p:nvPr/>
            </p:nvSpPr>
            <p:spPr>
              <a:xfrm>
                <a:off x="9885704" y="3591188"/>
                <a:ext cx="1957445" cy="10224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dirty="0">
                    <a:solidFill>
                      <a:schemeClr val="tx1"/>
                    </a:solidFill>
                    <a:latin typeface="Trebuchet MS" panose="020B0603020202020204" pitchFamily="34" charset="0"/>
                    <a:cs typeface="Times New Roman" panose="02020603050405020304" pitchFamily="18" charset="0"/>
                  </a:rPr>
                  <a:t>Current CU</a:t>
                </a:r>
                <a:endParaRPr lang="ko-KR" altLang="en-US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5" name="직사각형 104">
              <a:extLst>
                <a:ext uri="{FF2B5EF4-FFF2-40B4-BE49-F238E27FC236}">
                  <a16:creationId xmlns:a16="http://schemas.microsoft.com/office/drawing/2014/main" xmlns="" id="{3FB2E650-25BC-494C-B956-8D891A981445}"/>
                </a:ext>
              </a:extLst>
            </p:cNvPr>
            <p:cNvSpPr/>
            <p:nvPr/>
          </p:nvSpPr>
          <p:spPr>
            <a:xfrm>
              <a:off x="4855796" y="4682326"/>
              <a:ext cx="295938" cy="29733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endParaRPr lang="ko-KR" altLang="en-US" sz="1200" baseline="-25000" dirty="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cxnSp>
          <p:nvCxnSpPr>
            <p:cNvPr id="34" name="Straight Connector 33"/>
            <p:cNvCxnSpPr>
              <a:stCxn id="21" idx="1"/>
              <a:endCxn id="21" idx="3"/>
            </p:cNvCxnSpPr>
            <p:nvPr/>
          </p:nvCxnSpPr>
          <p:spPr>
            <a:xfrm>
              <a:off x="3969977" y="4683796"/>
              <a:ext cx="1183413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stCxn id="21" idx="2"/>
            </p:cNvCxnSpPr>
            <p:nvPr/>
          </p:nvCxnSpPr>
          <p:spPr>
            <a:xfrm flipH="1" flipV="1">
              <a:off x="4560855" y="4382559"/>
              <a:ext cx="829" cy="610293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V="1">
              <a:off x="4852526" y="4371590"/>
              <a:ext cx="0" cy="618113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V="1">
              <a:off x="4249276" y="4371590"/>
              <a:ext cx="0" cy="618113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직사각형 104">
              <a:extLst>
                <a:ext uri="{FF2B5EF4-FFF2-40B4-BE49-F238E27FC236}">
                  <a16:creationId xmlns:a16="http://schemas.microsoft.com/office/drawing/2014/main" xmlns="" id="{3FB2E650-25BC-494C-B956-8D891A981445}"/>
                </a:ext>
              </a:extLst>
            </p:cNvPr>
            <p:cNvSpPr/>
            <p:nvPr/>
          </p:nvSpPr>
          <p:spPr>
            <a:xfrm>
              <a:off x="4890626" y="4721559"/>
              <a:ext cx="267447" cy="26744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rPr>
                <a:t>B</a:t>
              </a:r>
              <a:r>
                <a:rPr lang="en-US" altLang="ko-KR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rPr>
                <a:t>1</a:t>
              </a:r>
              <a:endParaRPr lang="ko-KR" altLang="en-US" sz="1200" baseline="-25000" dirty="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cxnSp>
          <p:nvCxnSpPr>
            <p:cNvPr id="47" name="직선 화살표 연결선 105">
              <a:extLst>
                <a:ext uri="{FF2B5EF4-FFF2-40B4-BE49-F238E27FC236}">
                  <a16:creationId xmlns:a16="http://schemas.microsoft.com/office/drawing/2014/main" xmlns="" id="{54FEF018-A979-41AB-8BC4-9758C93B30C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13204" y="4927613"/>
              <a:ext cx="0" cy="27000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/>
          <p:cNvGrpSpPr/>
          <p:nvPr/>
        </p:nvGrpSpPr>
        <p:grpSpPr>
          <a:xfrm>
            <a:off x="7046720" y="4031566"/>
            <a:ext cx="1617213" cy="2095259"/>
            <a:chOff x="7081356" y="3952627"/>
            <a:chExt cx="1617213" cy="2095259"/>
          </a:xfrm>
        </p:grpSpPr>
        <p:sp>
          <p:nvSpPr>
            <p:cNvPr id="12" name="직사각형 39">
              <a:extLst>
                <a:ext uri="{FF2B5EF4-FFF2-40B4-BE49-F238E27FC236}">
                  <a16:creationId xmlns:a16="http://schemas.microsoft.com/office/drawing/2014/main" xmlns="" id="{0BED0D68-D37A-4C54-9B25-6F47B27C2A51}"/>
                </a:ext>
              </a:extLst>
            </p:cNvPr>
            <p:cNvSpPr/>
            <p:nvPr/>
          </p:nvSpPr>
          <p:spPr>
            <a:xfrm>
              <a:off x="7247262" y="3956864"/>
              <a:ext cx="429932" cy="42993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B</a:t>
              </a:r>
              <a:r>
                <a:rPr lang="en-US" altLang="ko-KR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2</a:t>
              </a:r>
              <a:endParaRPr lang="ko-KR" altLang="en-US" sz="1200" baseline="-25000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직사각형 40">
              <a:extLst>
                <a:ext uri="{FF2B5EF4-FFF2-40B4-BE49-F238E27FC236}">
                  <a16:creationId xmlns:a16="http://schemas.microsoft.com/office/drawing/2014/main" xmlns="" id="{5F8EAE54-899D-4A67-8863-92743B61E256}"/>
                </a:ext>
              </a:extLst>
            </p:cNvPr>
            <p:cNvSpPr/>
            <p:nvPr/>
          </p:nvSpPr>
          <p:spPr>
            <a:xfrm>
              <a:off x="7247407" y="5617955"/>
              <a:ext cx="429932" cy="42993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A</a:t>
              </a:r>
              <a:r>
                <a:rPr lang="en-US" altLang="ko-KR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0</a:t>
              </a:r>
              <a:endParaRPr lang="ko-KR" altLang="en-US" sz="1200" baseline="-25000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직사각형 41">
              <a:extLst>
                <a:ext uri="{FF2B5EF4-FFF2-40B4-BE49-F238E27FC236}">
                  <a16:creationId xmlns:a16="http://schemas.microsoft.com/office/drawing/2014/main" xmlns="" id="{BDE231D3-4EC9-483B-B9CE-1E821617F063}"/>
                </a:ext>
              </a:extLst>
            </p:cNvPr>
            <p:cNvSpPr/>
            <p:nvPr/>
          </p:nvSpPr>
          <p:spPr>
            <a:xfrm>
              <a:off x="7086039" y="4384838"/>
              <a:ext cx="591444" cy="12350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직사각형 42">
              <a:extLst>
                <a:ext uri="{FF2B5EF4-FFF2-40B4-BE49-F238E27FC236}">
                  <a16:creationId xmlns:a16="http://schemas.microsoft.com/office/drawing/2014/main" xmlns="" id="{36B1ADA1-2975-472D-8870-B80598F0F684}"/>
                </a:ext>
              </a:extLst>
            </p:cNvPr>
            <p:cNvSpPr/>
            <p:nvPr/>
          </p:nvSpPr>
          <p:spPr>
            <a:xfrm>
              <a:off x="7838706" y="3952627"/>
              <a:ext cx="429932" cy="42993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B</a:t>
              </a:r>
              <a:r>
                <a:rPr lang="en-US" altLang="ko-KR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1</a:t>
              </a:r>
              <a:endParaRPr lang="ko-KR" altLang="en-US" sz="1200" baseline="-25000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직사각형 43">
              <a:extLst>
                <a:ext uri="{FF2B5EF4-FFF2-40B4-BE49-F238E27FC236}">
                  <a16:creationId xmlns:a16="http://schemas.microsoft.com/office/drawing/2014/main" xmlns="" id="{DBBDADD1-0B04-4016-9655-B4DDDF549FA1}"/>
                </a:ext>
              </a:extLst>
            </p:cNvPr>
            <p:cNvSpPr/>
            <p:nvPr/>
          </p:nvSpPr>
          <p:spPr>
            <a:xfrm>
              <a:off x="8268638" y="3953020"/>
              <a:ext cx="429931" cy="42993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B</a:t>
              </a:r>
              <a:r>
                <a:rPr lang="en-US" altLang="ko-KR" sz="1200" baseline="-250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0</a:t>
              </a:r>
              <a:endParaRPr lang="ko-KR" altLang="en-US" sz="1200" baseline="-25000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직사각형 44">
              <a:extLst>
                <a:ext uri="{FF2B5EF4-FFF2-40B4-BE49-F238E27FC236}">
                  <a16:creationId xmlns:a16="http://schemas.microsoft.com/office/drawing/2014/main" xmlns="" id="{594417D7-9BBA-49AF-99FE-68E511287447}"/>
                </a:ext>
              </a:extLst>
            </p:cNvPr>
            <p:cNvSpPr/>
            <p:nvPr/>
          </p:nvSpPr>
          <p:spPr>
            <a:xfrm>
              <a:off x="7677338" y="4383860"/>
              <a:ext cx="591444" cy="123605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rebuchet MS" panose="020B0603020202020204" pitchFamily="34" charset="0"/>
                  <a:cs typeface="Times New Roman" panose="02020603050405020304" pitchFamily="18" charset="0"/>
                </a:rPr>
                <a:t>Current CU</a:t>
              </a:r>
              <a:endParaRPr lang="ko-KR" altLang="en-US" sz="1200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직사각형 107">
              <a:extLst>
                <a:ext uri="{FF2B5EF4-FFF2-40B4-BE49-F238E27FC236}">
                  <a16:creationId xmlns:a16="http://schemas.microsoft.com/office/drawing/2014/main" xmlns="" id="{0A9477F7-039F-4ADD-806E-4AD8FC5E6FAB}"/>
                </a:ext>
              </a:extLst>
            </p:cNvPr>
            <p:cNvSpPr/>
            <p:nvPr/>
          </p:nvSpPr>
          <p:spPr>
            <a:xfrm>
              <a:off x="7377005" y="5305248"/>
              <a:ext cx="295650" cy="30844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endParaRPr lang="ko-KR" altLang="en-US" sz="1200" baseline="-25000" dirty="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cxnSp>
          <p:nvCxnSpPr>
            <p:cNvPr id="49" name="Straight Connector 48"/>
            <p:cNvCxnSpPr>
              <a:stCxn id="14" idx="2"/>
              <a:endCxn id="14" idx="0"/>
            </p:cNvCxnSpPr>
            <p:nvPr/>
          </p:nvCxnSpPr>
          <p:spPr>
            <a:xfrm flipV="1">
              <a:off x="7381761" y="4384838"/>
              <a:ext cx="0" cy="1235074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stCxn id="14" idx="1"/>
              <a:endCxn id="17" idx="1"/>
            </p:cNvCxnSpPr>
            <p:nvPr/>
          </p:nvCxnSpPr>
          <p:spPr>
            <a:xfrm flipV="1">
              <a:off x="7086039" y="5001886"/>
              <a:ext cx="591299" cy="489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V="1">
              <a:off x="7086168" y="4694096"/>
              <a:ext cx="591299" cy="489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V="1">
              <a:off x="7081356" y="5309676"/>
              <a:ext cx="591299" cy="489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직사각형 107">
              <a:extLst>
                <a:ext uri="{FF2B5EF4-FFF2-40B4-BE49-F238E27FC236}">
                  <a16:creationId xmlns:a16="http://schemas.microsoft.com/office/drawing/2014/main" xmlns="" id="{0A9477F7-039F-4ADD-806E-4AD8FC5E6FAB}"/>
                </a:ext>
              </a:extLst>
            </p:cNvPr>
            <p:cNvSpPr/>
            <p:nvPr/>
          </p:nvSpPr>
          <p:spPr>
            <a:xfrm>
              <a:off x="7409819" y="5353115"/>
              <a:ext cx="267447" cy="26744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rPr>
                <a:t>A</a:t>
              </a:r>
              <a:r>
                <a:rPr lang="en-US" altLang="ko-KR" sz="1200" baseline="-25000" dirty="0">
                  <a:solidFill>
                    <a:schemeClr val="tx1"/>
                  </a:solidFill>
                  <a:latin typeface="Trebuchet MS" charset="0"/>
                  <a:ea typeface="Trebuchet MS" charset="0"/>
                  <a:cs typeface="Trebuchet MS" charset="0"/>
                </a:rPr>
                <a:t>1</a:t>
              </a:r>
              <a:endParaRPr lang="ko-KR" altLang="en-US" sz="1200" baseline="-25000" dirty="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cxnSp>
          <p:nvCxnSpPr>
            <p:cNvPr id="11" name="직선 화살표 연결선 106">
              <a:extLst>
                <a:ext uri="{FF2B5EF4-FFF2-40B4-BE49-F238E27FC236}">
                  <a16:creationId xmlns:a16="http://schemas.microsoft.com/office/drawing/2014/main" xmlns="" id="{4FCED931-59E6-43B2-B695-DB42EC3595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026" y="5496107"/>
              <a:ext cx="270000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TextBox 59"/>
          <p:cNvSpPr txBox="1"/>
          <p:nvPr/>
        </p:nvSpPr>
        <p:spPr>
          <a:xfrm>
            <a:off x="3034328" y="6242017"/>
            <a:ext cx="61233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Examples of B</a:t>
            </a:r>
            <a:r>
              <a:rPr lang="en-US" sz="1200" baseline="-25000" dirty="0">
                <a:latin typeface="Trebuchet MS" charset="0"/>
                <a:ea typeface="Trebuchet MS" charset="0"/>
                <a:cs typeface="Trebuchet MS" charset="0"/>
              </a:rPr>
              <a:t>1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 or A</a:t>
            </a:r>
            <a:r>
              <a:rPr lang="en-US" sz="1200" baseline="-25000" dirty="0">
                <a:latin typeface="Trebuchet MS" charset="0"/>
                <a:ea typeface="Trebuchet MS" charset="0"/>
                <a:cs typeface="Trebuchet MS" charset="0"/>
              </a:rPr>
              <a:t>1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 candidate coded by sub-block level motion prediction</a:t>
            </a:r>
          </a:p>
        </p:txBody>
      </p:sp>
    </p:spTree>
    <p:extLst>
      <p:ext uri="{BB962C8B-B14F-4D97-AF65-F5344CB8AC3E}">
        <p14:creationId xmlns:p14="http://schemas.microsoft.com/office/powerpoint/2010/main" val="126837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modification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proposed modification 2, an additional condition is also checked as below: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b="1" dirty="0" err="1">
                <a:solidFill>
                  <a:srgbClr val="C00000"/>
                </a:solidFill>
              </a:rPr>
              <a:t>subBlockMvA</a:t>
            </a:r>
            <a:r>
              <a:rPr lang="en-US" dirty="0"/>
              <a:t>: ATMVP, STMVP, FRUC, AFFINE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EB799B6-BA0D-5140-940B-D338C1E9DF3F}" type="slidenum">
              <a:rPr lang="en-US" smtClean="0"/>
              <a:t>9</a:t>
            </a:fld>
            <a:endParaRPr lang="en-US"/>
          </a:p>
        </p:txBody>
      </p:sp>
      <p:sp>
        <p:nvSpPr>
          <p:cNvPr id="6" name="텍스트 상자 2"/>
          <p:cNvSpPr txBox="1">
            <a:spLocks noChangeArrowheads="1"/>
          </p:cNvSpPr>
          <p:nvPr/>
        </p:nvSpPr>
        <p:spPr bwMode="auto">
          <a:xfrm>
            <a:off x="838200" y="2085427"/>
            <a:ext cx="10515600" cy="27567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400" dirty="0">
                <a:effectLst/>
                <a:latin typeface="Times New Roman" charset="0"/>
                <a:ea typeface="맑은 고딕" charset="-127"/>
              </a:rPr>
              <a:t>When all the following conditions are true, availableA</a:t>
            </a:r>
            <a:r>
              <a:rPr lang="en-CA" sz="1400" baseline="-25000" dirty="0">
                <a:effectLst/>
                <a:latin typeface="Times New Roman" charset="0"/>
                <a:ea typeface="맑은 고딕" charset="-127"/>
              </a:rPr>
              <a:t>1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 is set equal to FALSE:</a:t>
            </a:r>
            <a:endParaRPr lang="en-US" sz="1400" dirty="0">
              <a:effectLst/>
              <a:latin typeface="Times New Roman" charset="0"/>
              <a:ea typeface="맑은 고딕" charset="-127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charset="0"/>
              <a:buChar char="-"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400" dirty="0">
                <a:effectLst/>
                <a:latin typeface="Times New Roman" charset="0"/>
                <a:ea typeface="맑은 고딕" charset="-127"/>
              </a:rPr>
              <a:t>Binary split type of the current coding unit is equal to 1, and </a:t>
            </a:r>
            <a:r>
              <a:rPr lang="en-CA" sz="1400" dirty="0" err="1">
                <a:effectLst/>
                <a:latin typeface="Times New Roman" charset="0"/>
                <a:ea typeface="맑은 고딕" charset="-127"/>
              </a:rPr>
              <a:t>binaryIdx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 is equal to 1.</a:t>
            </a:r>
            <a:endParaRPr lang="en-US" sz="1400" dirty="0">
              <a:effectLst/>
              <a:latin typeface="Times New Roman" charset="0"/>
              <a:ea typeface="맑은 고딕" charset="-127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charset="0"/>
              <a:buChar char="-"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400" dirty="0" err="1">
                <a:effectLst/>
                <a:latin typeface="Times New Roman" charset="0"/>
                <a:ea typeface="맑은 고딕" charset="-127"/>
              </a:rPr>
              <a:t>nCbW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 is equal to nCbWA</a:t>
            </a:r>
            <a:r>
              <a:rPr lang="en-CA" sz="1400" baseline="-25000" dirty="0">
                <a:effectLst/>
                <a:latin typeface="Times New Roman" charset="0"/>
                <a:ea typeface="맑은 고딕" charset="-127"/>
              </a:rPr>
              <a:t>1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, and </a:t>
            </a:r>
            <a:r>
              <a:rPr lang="en-CA" sz="1400" dirty="0" err="1">
                <a:effectLst/>
                <a:latin typeface="Times New Roman" charset="0"/>
                <a:ea typeface="맑은 고딕" charset="-127"/>
              </a:rPr>
              <a:t>nCbH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 is equal to nCbHA</a:t>
            </a:r>
            <a:r>
              <a:rPr lang="en-CA" sz="1400" baseline="-25000" dirty="0">
                <a:effectLst/>
                <a:latin typeface="Times New Roman" charset="0"/>
                <a:ea typeface="맑은 고딕" charset="-127"/>
              </a:rPr>
              <a:t>1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.</a:t>
            </a:r>
            <a:endParaRPr lang="en-US" sz="1400" dirty="0">
              <a:effectLst/>
              <a:latin typeface="Times New Roman" charset="0"/>
              <a:ea typeface="맑은 고딕" charset="-127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charset="0"/>
              <a:buChar char="-"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400" dirty="0">
                <a:solidFill>
                  <a:srgbClr val="C00000"/>
                </a:solidFill>
                <a:effectLst/>
                <a:latin typeface="Times New Roman" charset="0"/>
                <a:ea typeface="맑은 고딕" charset="-127"/>
              </a:rPr>
              <a:t>subBlockMvA</a:t>
            </a:r>
            <a:r>
              <a:rPr lang="en-CA" sz="1400" baseline="-25000" dirty="0">
                <a:solidFill>
                  <a:srgbClr val="C00000"/>
                </a:solidFill>
                <a:effectLst/>
                <a:latin typeface="Times New Roman" charset="0"/>
                <a:ea typeface="맑은 고딕" charset="-127"/>
              </a:rPr>
              <a:t>1</a:t>
            </a:r>
            <a:r>
              <a:rPr lang="en-CA" sz="1400" dirty="0">
                <a:solidFill>
                  <a:srgbClr val="C00000"/>
                </a:solidFill>
                <a:effectLst/>
                <a:latin typeface="Times New Roman" charset="0"/>
                <a:ea typeface="맑은 고딕" charset="-127"/>
              </a:rPr>
              <a:t> is equal to FALSE.</a:t>
            </a:r>
            <a:endParaRPr lang="en-US" sz="1400" dirty="0">
              <a:solidFill>
                <a:srgbClr val="C00000"/>
              </a:solidFill>
              <a:effectLst/>
              <a:latin typeface="Times New Roman" charset="0"/>
              <a:ea typeface="맑은 고딕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400" dirty="0">
                <a:effectLst/>
                <a:latin typeface="Times New Roman" charset="0"/>
                <a:ea typeface="맑은 고딕" charset="-127"/>
              </a:rPr>
              <a:t> </a:t>
            </a:r>
            <a:endParaRPr lang="en-US" sz="1400" dirty="0">
              <a:effectLst/>
              <a:latin typeface="Times New Roman" charset="0"/>
              <a:ea typeface="맑은 고딕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400" dirty="0">
                <a:effectLst/>
                <a:latin typeface="Times New Roman" charset="0"/>
                <a:ea typeface="맑은 고딕" charset="-127"/>
              </a:rPr>
              <a:t>When all the following conditions are true, availableB</a:t>
            </a:r>
            <a:r>
              <a:rPr lang="en-CA" sz="1400" baseline="-25000" dirty="0">
                <a:effectLst/>
                <a:latin typeface="Times New Roman" charset="0"/>
                <a:ea typeface="맑은 고딕" charset="-127"/>
              </a:rPr>
              <a:t>1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 is set equal to FALSE:</a:t>
            </a:r>
            <a:endParaRPr lang="en-US" sz="1400" dirty="0">
              <a:effectLst/>
              <a:latin typeface="Times New Roman" charset="0"/>
              <a:ea typeface="맑은 고딕" charset="-127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charset="0"/>
              <a:buChar char="-"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400" dirty="0">
                <a:effectLst/>
                <a:latin typeface="Times New Roman" charset="0"/>
                <a:ea typeface="맑은 고딕" charset="-127"/>
              </a:rPr>
              <a:t>Binary split type of the current coding unit is equal to 0, and </a:t>
            </a:r>
            <a:r>
              <a:rPr lang="en-CA" sz="1400" dirty="0" err="1">
                <a:effectLst/>
                <a:latin typeface="Times New Roman" charset="0"/>
                <a:ea typeface="맑은 고딕" charset="-127"/>
              </a:rPr>
              <a:t>binaryIdx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 is equal to 1.</a:t>
            </a:r>
            <a:endParaRPr lang="en-US" sz="1400" dirty="0">
              <a:effectLst/>
              <a:latin typeface="Times New Roman" charset="0"/>
              <a:ea typeface="맑은 고딕" charset="-127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charset="0"/>
              <a:buChar char="-"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400" dirty="0" err="1">
                <a:effectLst/>
                <a:latin typeface="Times New Roman" charset="0"/>
                <a:ea typeface="맑은 고딕" charset="-127"/>
              </a:rPr>
              <a:t>nCbW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 is equal to nCbWB</a:t>
            </a:r>
            <a:r>
              <a:rPr lang="en-CA" sz="1400" baseline="-25000" dirty="0">
                <a:effectLst/>
                <a:latin typeface="Times New Roman" charset="0"/>
                <a:ea typeface="맑은 고딕" charset="-127"/>
              </a:rPr>
              <a:t>1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, and </a:t>
            </a:r>
            <a:r>
              <a:rPr lang="en-CA" sz="1400" dirty="0" err="1">
                <a:effectLst/>
                <a:latin typeface="Times New Roman" charset="0"/>
                <a:ea typeface="맑은 고딕" charset="-127"/>
              </a:rPr>
              <a:t>nCbH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 is equal to nCbHB</a:t>
            </a:r>
            <a:r>
              <a:rPr lang="en-CA" sz="1400" baseline="-25000" dirty="0">
                <a:effectLst/>
                <a:latin typeface="Times New Roman" charset="0"/>
                <a:ea typeface="맑은 고딕" charset="-127"/>
              </a:rPr>
              <a:t>1</a:t>
            </a:r>
            <a:r>
              <a:rPr lang="en-CA" sz="1400" dirty="0">
                <a:effectLst/>
                <a:latin typeface="Times New Roman" charset="0"/>
                <a:ea typeface="맑은 고딕" charset="-127"/>
              </a:rPr>
              <a:t>.</a:t>
            </a:r>
            <a:endParaRPr lang="en-US" sz="1400" dirty="0">
              <a:effectLst/>
              <a:latin typeface="Times New Roman" charset="0"/>
              <a:ea typeface="맑은 고딕" charset="-127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charset="0"/>
              <a:buChar char="-"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400" dirty="0">
                <a:solidFill>
                  <a:srgbClr val="C00000"/>
                </a:solidFill>
                <a:effectLst/>
                <a:latin typeface="Times New Roman" charset="0"/>
                <a:ea typeface="맑은 고딕" charset="-127"/>
              </a:rPr>
              <a:t>subBlockMvB</a:t>
            </a:r>
            <a:r>
              <a:rPr lang="en-CA" sz="1400" baseline="-25000" dirty="0">
                <a:solidFill>
                  <a:srgbClr val="C00000"/>
                </a:solidFill>
                <a:effectLst/>
                <a:latin typeface="Times New Roman" charset="0"/>
                <a:ea typeface="맑은 고딕" charset="-127"/>
              </a:rPr>
              <a:t>1</a:t>
            </a:r>
            <a:r>
              <a:rPr lang="en-CA" sz="1400" dirty="0">
                <a:solidFill>
                  <a:srgbClr val="C00000"/>
                </a:solidFill>
                <a:effectLst/>
                <a:latin typeface="Times New Roman" charset="0"/>
                <a:ea typeface="맑은 고딕" charset="-127"/>
              </a:rPr>
              <a:t> is equal to FALSE.</a:t>
            </a:r>
            <a:endParaRPr lang="en-US" sz="1400" dirty="0">
              <a:solidFill>
                <a:srgbClr val="C00000"/>
              </a:solidFill>
              <a:effectLst/>
              <a:latin typeface="Times New Roman" charset="0"/>
              <a:ea typeface="맑은 고딕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2454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-WIDE">
  <a:themeElements>
    <a:clrScheme name="DI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C0091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-WIDE" id="{08173671-A95F-1348-8009-04B67941F7F7}" vid="{3E5CEF02-C2DD-594D-976C-C87DA5C389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DI-WIDE</Template>
  <TotalTime>494</TotalTime>
  <Words>1102</Words>
  <Application>Microsoft Macintosh PowerPoint</Application>
  <PresentationFormat>Widescreen</PresentationFormat>
  <Paragraphs>398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Calibri</vt:lpstr>
      <vt:lpstr>MS PGothic</vt:lpstr>
      <vt:lpstr>Times New Roman</vt:lpstr>
      <vt:lpstr>Trebuchet MS</vt:lpstr>
      <vt:lpstr>Tw Cen MT</vt:lpstr>
      <vt:lpstr>Wingdings</vt:lpstr>
      <vt:lpstr>맑은 고딕</vt:lpstr>
      <vt:lpstr>DI-WIDE</vt:lpstr>
      <vt:lpstr>[JVET-H0072] Modification of merge candidate derivation for binary split CUs</vt:lpstr>
      <vt:lpstr>Backgrounds</vt:lpstr>
      <vt:lpstr>Backgrounds</vt:lpstr>
      <vt:lpstr>Proposed modifications </vt:lpstr>
      <vt:lpstr>Proposed modification 1</vt:lpstr>
      <vt:lpstr>Proposed modification 1</vt:lpstr>
      <vt:lpstr>Proposed modification 2</vt:lpstr>
      <vt:lpstr>Proposed modification 2</vt:lpstr>
      <vt:lpstr>Proposed modification 2</vt:lpstr>
      <vt:lpstr>Performance evaluation</vt:lpstr>
      <vt:lpstr>Performance evaluation</vt:lpstr>
      <vt:lpstr>Conclusion</vt:lpstr>
      <vt:lpstr>End of presentation</vt:lpstr>
    </vt:vector>
  </TitlesOfParts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[JVET-H0072] Modification of merge candidate derivation for binary split CUs</dc:title>
  <dc:creator>Yongjo Ahn</dc:creator>
  <cp:lastModifiedBy>Yongjo Ahn</cp:lastModifiedBy>
  <cp:revision>37</cp:revision>
  <dcterms:created xsi:type="dcterms:W3CDTF">2017-10-15T06:10:58Z</dcterms:created>
  <dcterms:modified xsi:type="dcterms:W3CDTF">2017-10-19T06:37:19Z</dcterms:modified>
</cp:coreProperties>
</file>