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81" r:id="rId2"/>
    <p:sldId id="332" r:id="rId3"/>
    <p:sldId id="369" r:id="rId4"/>
    <p:sldId id="370" r:id="rId5"/>
    <p:sldId id="359" r:id="rId6"/>
    <p:sldId id="360" r:id="rId7"/>
    <p:sldId id="361" r:id="rId8"/>
    <p:sldId id="362" r:id="rId9"/>
    <p:sldId id="373" r:id="rId10"/>
    <p:sldId id="372" r:id="rId11"/>
    <p:sldId id="349" r:id="rId12"/>
    <p:sldId id="342" r:id="rId1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240">
          <p15:clr>
            <a:srgbClr val="A4A3A4"/>
          </p15:clr>
        </p15:guide>
        <p15:guide id="3" orient="horz" pos="816">
          <p15:clr>
            <a:srgbClr val="A4A3A4"/>
          </p15:clr>
        </p15:guide>
        <p15:guide id="4" orient="horz" pos="4128">
          <p15:clr>
            <a:srgbClr val="A4A3A4"/>
          </p15:clr>
        </p15:guide>
        <p15:guide id="5" orient="horz" pos="3888">
          <p15:clr>
            <a:srgbClr val="A4A3A4"/>
          </p15:clr>
        </p15:guide>
        <p15:guide id="6" orient="horz" pos="432">
          <p15:clr>
            <a:srgbClr val="A4A3A4"/>
          </p15:clr>
        </p15:guide>
        <p15:guide id="7" pos="133">
          <p15:clr>
            <a:srgbClr val="A4A3A4"/>
          </p15:clr>
        </p15:guide>
        <p15:guide id="8" pos="480">
          <p15:clr>
            <a:srgbClr val="A4A3A4"/>
          </p15:clr>
        </p15:guide>
        <p15:guide id="9" pos="5280">
          <p15:clr>
            <a:srgbClr val="A4A3A4"/>
          </p15:clr>
        </p15:guide>
        <p15:guide id="10" pos="2880">
          <p15:clr>
            <a:srgbClr val="A4A3A4"/>
          </p15:clr>
        </p15:guide>
        <p15:guide id="11" pos="56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58" autoAdjust="0"/>
    <p:restoredTop sz="97581" autoAdjust="0"/>
  </p:normalViewPr>
  <p:slideViewPr>
    <p:cSldViewPr>
      <p:cViewPr varScale="1">
        <p:scale>
          <a:sx n="84" d="100"/>
          <a:sy n="84" d="100"/>
        </p:scale>
        <p:origin x="446" y="82"/>
      </p:cViewPr>
      <p:guideLst>
        <p:guide orient="horz" pos="2160"/>
        <p:guide orient="horz" pos="240"/>
        <p:guide orient="horz" pos="816"/>
        <p:guide orient="horz" pos="4128"/>
        <p:guide orient="horz" pos="3888"/>
        <p:guide orient="horz" pos="432"/>
        <p:guide pos="133"/>
        <p:guide pos="480"/>
        <p:guide pos="5280"/>
        <p:guide pos="2880"/>
        <p:guide pos="562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2808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C5D0F13-7251-4032-AB27-E69A1ED06E57}" type="datetimeFigureOut">
              <a:rPr lang="en-US"/>
              <a:pPr>
                <a:defRPr/>
              </a:pPr>
              <a:t>7/14/2017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140380A-6FD4-4C90-A9C9-F56348CF5111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437980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8B52CDE-41ED-4123-96AE-36C7A8D2498A}" type="datetimeFigureOut">
              <a:rPr lang="en-US"/>
              <a:pPr>
                <a:defRPr/>
              </a:pPr>
              <a:t>7/14/2017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noProof="0"/>
              <a:t>Click to edit Master text styles</a:t>
            </a:r>
          </a:p>
          <a:p>
            <a:pPr lvl="1"/>
            <a:r>
              <a:rPr noProof="0"/>
              <a:t>Second level</a:t>
            </a:r>
          </a:p>
          <a:p>
            <a:pPr lvl="2"/>
            <a:r>
              <a:rPr noProof="0"/>
              <a:t>Third level</a:t>
            </a:r>
          </a:p>
          <a:p>
            <a:pPr lvl="3"/>
            <a:r>
              <a:rPr noProof="0"/>
              <a:t>Fourth level</a:t>
            </a:r>
          </a:p>
          <a:p>
            <a:pPr lvl="4"/>
            <a:r>
              <a:rPr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7D0A891-1EB3-4E49-8520-EADB3B085F5F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998679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0F39087-06C2-41C5-99C9-2BA467C28804}" type="slidenum">
              <a:rPr lang="en-US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14876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D0A891-1EB3-4E49-8520-EADB3B085F5F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4886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ight Triangle 3"/>
          <p:cNvSpPr/>
          <p:nvPr/>
        </p:nvSpPr>
        <p:spPr>
          <a:xfrm flipH="1">
            <a:off x="0" y="1958975"/>
            <a:ext cx="9144000" cy="4899025"/>
          </a:xfrm>
          <a:custGeom>
            <a:avLst/>
            <a:gdLst/>
            <a:ahLst/>
            <a:cxnLst/>
            <a:rect l="l" t="t" r="r" b="b"/>
            <a:pathLst>
              <a:path w="9144000" h="4899791">
                <a:moveTo>
                  <a:pt x="0" y="0"/>
                </a:moveTo>
                <a:lnTo>
                  <a:pt x="0" y="2308991"/>
                </a:lnTo>
                <a:lnTo>
                  <a:pt x="0" y="3429000"/>
                </a:lnTo>
                <a:lnTo>
                  <a:pt x="0" y="4899791"/>
                </a:lnTo>
                <a:lnTo>
                  <a:pt x="9144000" y="4899791"/>
                </a:lnTo>
                <a:lnTo>
                  <a:pt x="9144000" y="3429000"/>
                </a:lnTo>
                <a:lnTo>
                  <a:pt x="9144000" y="2308991"/>
                </a:lnTo>
                <a:lnTo>
                  <a:pt x="9144000" y="1897979"/>
                </a:lnTo>
                <a:close/>
              </a:path>
            </a:pathLst>
          </a:custGeom>
          <a:solidFill>
            <a:schemeClr val="bg1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6" name="Right Triangle 18"/>
          <p:cNvSpPr/>
          <p:nvPr/>
        </p:nvSpPr>
        <p:spPr>
          <a:xfrm flipV="1">
            <a:off x="0" y="1954213"/>
            <a:ext cx="9144000" cy="1924050"/>
          </a:xfrm>
          <a:custGeom>
            <a:avLst/>
            <a:gdLst/>
            <a:ahLst/>
            <a:cxnLst/>
            <a:rect l="l" t="t" r="r" b="b"/>
            <a:pathLst>
              <a:path w="9144000" h="1922733">
                <a:moveTo>
                  <a:pt x="9144000" y="1922733"/>
                </a:moveTo>
                <a:lnTo>
                  <a:pt x="9144000" y="1914153"/>
                </a:lnTo>
                <a:lnTo>
                  <a:pt x="0" y="0"/>
                </a:lnTo>
                <a:lnTo>
                  <a:pt x="0" y="175119"/>
                </a:lnTo>
                <a:close/>
              </a:path>
            </a:pathLst>
          </a:custGeom>
          <a:solidFill>
            <a:srgbClr val="F1740D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2438" y="2946400"/>
            <a:ext cx="154463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9296400" y="0"/>
            <a:ext cx="1447800" cy="6858000"/>
            <a:chOff x="9296400" y="0"/>
            <a:chExt cx="1447800" cy="6858000"/>
          </a:xfrm>
        </p:grpSpPr>
        <p:sp>
          <p:nvSpPr>
            <p:cNvPr id="9" name="Rectangle 13"/>
            <p:cNvSpPr/>
            <p:nvPr/>
          </p:nvSpPr>
          <p:spPr>
            <a:xfrm>
              <a:off x="9296400" y="0"/>
              <a:ext cx="1447800" cy="6858000"/>
            </a:xfrm>
            <a:prstGeom prst="rect">
              <a:avLst/>
            </a:prstGeom>
            <a:solidFill>
              <a:srgbClr val="5858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91440"/>
            <a:lstStyle/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r>
                <a:rPr sz="1100" dirty="0"/>
                <a:t>When you paste in older title slides, your subtitle may appear with a  bullet point. </a:t>
              </a:r>
              <a:endParaRPr lang="en-US"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r>
                <a:rPr lang="en-US" sz="1100" dirty="0"/>
                <a:t>Click the </a:t>
              </a:r>
              <a:r>
                <a:rPr lang="en-US" sz="1100" b="1" dirty="0"/>
                <a:t>Fix footers and title slides</a:t>
              </a:r>
              <a:r>
                <a:rPr lang="en-US" sz="1100" dirty="0"/>
                <a:t> button in the Layout-Footer Fixer on the Home tab to repair this formatting.</a:t>
              </a:r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lang="en-US"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lang="en-US"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lang="en-US"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r>
                <a:rPr lang="en-US" sz="1100" dirty="0"/>
                <a:t>On Mac PowerPoint 2011, these tools are located on a custom floating toolbar as well as on the Standard toolbar.</a:t>
              </a:r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r>
                <a:rPr lang="en-US" sz="1100" dirty="0"/>
                <a:t>To reapply formatting and placeholder position for any slide layout, click </a:t>
              </a:r>
              <a:r>
                <a:rPr sz="1100" dirty="0"/>
                <a:t>the RESET button on the Home tab (next to the New Slide gallery)</a:t>
              </a:r>
              <a:r>
                <a:rPr lang="en-US" sz="1100" dirty="0"/>
                <a:t>.</a:t>
              </a:r>
              <a:endParaRPr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r>
                <a:rPr sz="1100" dirty="0"/>
                <a:t>RESET is at the bottom of the Change Layout button in Mac PowerPoint 2011.</a:t>
              </a:r>
            </a:p>
          </p:txBody>
        </p:sp>
        <p:grpSp>
          <p:nvGrpSpPr>
            <p:cNvPr id="10" name="Group 14"/>
            <p:cNvGrpSpPr>
              <a:grpSpLocks/>
            </p:cNvGrpSpPr>
            <p:nvPr/>
          </p:nvGrpSpPr>
          <p:grpSpPr bwMode="auto">
            <a:xfrm>
              <a:off x="9429750" y="4533124"/>
              <a:ext cx="1181100" cy="838200"/>
              <a:chOff x="9429750" y="4533124"/>
              <a:chExt cx="1181100" cy="838200"/>
            </a:xfrm>
          </p:grpSpPr>
          <p:pic>
            <p:nvPicPr>
              <p:cNvPr id="14" name="Picture 2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9429750" y="4533124"/>
                <a:ext cx="1181100" cy="838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5" name="Rectangle 19"/>
              <p:cNvSpPr/>
              <p:nvPr/>
            </p:nvSpPr>
            <p:spPr>
              <a:xfrm>
                <a:off x="9829800" y="4749800"/>
                <a:ext cx="685800" cy="274638"/>
              </a:xfrm>
              <a:prstGeom prst="rect">
                <a:avLst/>
              </a:prstGeom>
              <a:noFill/>
              <a:ln w="57150">
                <a:solidFill>
                  <a:srgbClr val="A40F0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</p:grpSp>
        <p:grpSp>
          <p:nvGrpSpPr>
            <p:cNvPr id="11" name="Group 15"/>
            <p:cNvGrpSpPr>
              <a:grpSpLocks/>
            </p:cNvGrpSpPr>
            <p:nvPr/>
          </p:nvGrpSpPr>
          <p:grpSpPr bwMode="auto">
            <a:xfrm>
              <a:off x="9429750" y="1735719"/>
              <a:ext cx="1189108" cy="634325"/>
              <a:chOff x="9429750" y="1735719"/>
              <a:chExt cx="1189108" cy="634325"/>
            </a:xfrm>
          </p:grpSpPr>
          <p:pic>
            <p:nvPicPr>
              <p:cNvPr id="12" name="Picture 2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9429750" y="1744756"/>
                <a:ext cx="1181100" cy="625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3" name="Rectangle 17"/>
              <p:cNvSpPr/>
              <p:nvPr/>
            </p:nvSpPr>
            <p:spPr>
              <a:xfrm>
                <a:off x="9429750" y="1735138"/>
                <a:ext cx="1189038" cy="201612"/>
              </a:xfrm>
              <a:prstGeom prst="rect">
                <a:avLst/>
              </a:prstGeom>
              <a:noFill/>
              <a:ln w="57150">
                <a:solidFill>
                  <a:srgbClr val="A40F0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4495800"/>
            <a:ext cx="7239894" cy="12192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1" y="5791200"/>
            <a:ext cx="7239000" cy="7620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CB039-DFA6-479D-9545-BCB85D13A8A8}" type="datetime1">
              <a:rPr lang="en-US" smtClean="0"/>
              <a:t>7/14/2017</a:t>
            </a:fld>
            <a:endParaRPr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F1867-D5B5-4F24-AAAD-74C90EE75DF5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1A61C-5575-4CC4-9A7E-A9C99E4F4C75}" type="datetime1">
              <a:rPr lang="en-US" smtClean="0"/>
              <a:t>7/14/2017</a:t>
            </a:fld>
            <a:endParaRPr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210C3-F6DD-4A0B-8181-92B36FA55BAF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4787" y="685800"/>
            <a:ext cx="8734425" cy="58673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D01DA-AFE0-465B-A559-47A599F32129}" type="datetime1">
              <a:rPr lang="en-US" smtClean="0"/>
              <a:t>7/14/2017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CA70D-DB03-4ED8-8CE4-B5355BE13A17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B6CA7C-BB0D-445A-BD8E-6C24DD37E840}" type="datetime1">
              <a:rPr lang="en-US" smtClean="0"/>
              <a:t>7/14/2017</a:t>
            </a:fld>
            <a:endParaRPr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4D741-BC10-4D83-9B72-332A16ABA9F9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 -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/>
          <p:cNvSpPr txBox="1"/>
          <p:nvPr/>
        </p:nvSpPr>
        <p:spPr>
          <a:xfrm>
            <a:off x="203200" y="6572250"/>
            <a:ext cx="2860675" cy="182563"/>
          </a:xfrm>
          <a:prstGeom prst="rect">
            <a:avLst/>
          </a:prstGeom>
          <a:noFill/>
        </p:spPr>
        <p:txBody>
          <a:bodyPr lIns="0" tIns="0" rIns="0" bIns="0"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Copyright 2015 – ARRIS Enterprises, Inc. All rights reserved.</a:t>
            </a:r>
            <a:endParaRPr sz="900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3201" y="1334035"/>
            <a:ext cx="8736012" cy="5212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55DEA-20E2-4B81-AEE9-378288159128}" type="datetime1">
              <a:rPr lang="en-US" smtClean="0"/>
              <a:t>7/14/2017</a:t>
            </a:fld>
            <a:endParaRPr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E0995-B244-4139-9AAD-4D1CB5F9EF35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/>
        </p:nvSpPr>
        <p:spPr>
          <a:xfrm>
            <a:off x="203200" y="6572250"/>
            <a:ext cx="2860675" cy="182563"/>
          </a:xfrm>
          <a:prstGeom prst="rect">
            <a:avLst/>
          </a:prstGeom>
          <a:noFill/>
        </p:spPr>
        <p:txBody>
          <a:bodyPr lIns="0" tIns="0" rIns="0" bIns="0"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Copyright 2015 – ARRIS Enterprises, Inc. All rights reserved.</a:t>
            </a:r>
            <a:endParaRPr sz="900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A83C88-A4F1-48EC-A147-750406847989}" type="datetime1">
              <a:rPr lang="en-US" smtClean="0"/>
              <a:t>7/14/2017</a:t>
            </a:fld>
            <a:endParaRPr/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5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FD9AF0-D675-4F1F-92C6-4CF89EC421A8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ight Triangle 3"/>
          <p:cNvSpPr/>
          <p:nvPr/>
        </p:nvSpPr>
        <p:spPr bwMode="white">
          <a:xfrm flipV="1">
            <a:off x="0" y="0"/>
            <a:ext cx="9144000" cy="5662613"/>
          </a:xfrm>
          <a:custGeom>
            <a:avLst/>
            <a:gdLst/>
            <a:ahLst/>
            <a:cxnLst/>
            <a:rect l="l" t="t" r="r" b="b"/>
            <a:pathLst>
              <a:path w="9144000" h="5663238">
                <a:moveTo>
                  <a:pt x="0" y="5663238"/>
                </a:moveTo>
                <a:lnTo>
                  <a:pt x="9144000" y="5663238"/>
                </a:lnTo>
                <a:lnTo>
                  <a:pt x="9144000" y="4899791"/>
                </a:lnTo>
                <a:lnTo>
                  <a:pt x="9144000" y="3834438"/>
                </a:lnTo>
                <a:lnTo>
                  <a:pt x="9144000" y="3429000"/>
                </a:lnTo>
                <a:lnTo>
                  <a:pt x="9144000" y="2308991"/>
                </a:lnTo>
                <a:lnTo>
                  <a:pt x="9144000" y="1897979"/>
                </a:lnTo>
                <a:lnTo>
                  <a:pt x="0" y="0"/>
                </a:lnTo>
                <a:lnTo>
                  <a:pt x="0" y="2308991"/>
                </a:lnTo>
                <a:lnTo>
                  <a:pt x="0" y="3429000"/>
                </a:lnTo>
                <a:lnTo>
                  <a:pt x="0" y="3834438"/>
                </a:lnTo>
                <a:lnTo>
                  <a:pt x="0" y="4899791"/>
                </a:lnTo>
                <a:close/>
              </a:path>
            </a:pathLst>
          </a:custGeom>
          <a:solidFill>
            <a:schemeClr val="bg1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5" name="Right Triangle 18"/>
          <p:cNvSpPr/>
          <p:nvPr/>
        </p:nvSpPr>
        <p:spPr>
          <a:xfrm flipV="1">
            <a:off x="0" y="3760788"/>
            <a:ext cx="9144000" cy="1922462"/>
          </a:xfrm>
          <a:custGeom>
            <a:avLst/>
            <a:gdLst/>
            <a:ahLst/>
            <a:cxnLst/>
            <a:rect l="l" t="t" r="r" b="b"/>
            <a:pathLst>
              <a:path w="9144000" h="1922733">
                <a:moveTo>
                  <a:pt x="9144000" y="1922733"/>
                </a:moveTo>
                <a:lnTo>
                  <a:pt x="9144000" y="1914153"/>
                </a:lnTo>
                <a:lnTo>
                  <a:pt x="0" y="0"/>
                </a:lnTo>
                <a:lnTo>
                  <a:pt x="0" y="175119"/>
                </a:lnTo>
                <a:close/>
              </a:path>
            </a:pathLst>
          </a:custGeom>
          <a:solidFill>
            <a:srgbClr val="F1740D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762022" y="1335088"/>
            <a:ext cx="7615380" cy="209391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lnSpc>
                <a:spcPct val="80000"/>
              </a:lnSpc>
              <a:spcBef>
                <a:spcPts val="0"/>
              </a:spcBef>
              <a:buNone/>
              <a:defRPr sz="440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ight Triangle 3"/>
          <p:cNvSpPr/>
          <p:nvPr/>
        </p:nvSpPr>
        <p:spPr>
          <a:xfrm flipH="1">
            <a:off x="0" y="1958975"/>
            <a:ext cx="9144000" cy="4899025"/>
          </a:xfrm>
          <a:custGeom>
            <a:avLst/>
            <a:gdLst/>
            <a:ahLst/>
            <a:cxnLst/>
            <a:rect l="l" t="t" r="r" b="b"/>
            <a:pathLst>
              <a:path w="9144000" h="4899791">
                <a:moveTo>
                  <a:pt x="0" y="0"/>
                </a:moveTo>
                <a:lnTo>
                  <a:pt x="0" y="2308991"/>
                </a:lnTo>
                <a:lnTo>
                  <a:pt x="0" y="3429000"/>
                </a:lnTo>
                <a:lnTo>
                  <a:pt x="0" y="4899791"/>
                </a:lnTo>
                <a:lnTo>
                  <a:pt x="9144000" y="4899791"/>
                </a:lnTo>
                <a:lnTo>
                  <a:pt x="9144000" y="3429000"/>
                </a:lnTo>
                <a:lnTo>
                  <a:pt x="9144000" y="2308991"/>
                </a:lnTo>
                <a:lnTo>
                  <a:pt x="9144000" y="1897979"/>
                </a:lnTo>
                <a:close/>
              </a:path>
            </a:pathLst>
          </a:custGeom>
          <a:solidFill>
            <a:schemeClr val="bg1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6" name="Right Triangle 18"/>
          <p:cNvSpPr/>
          <p:nvPr/>
        </p:nvSpPr>
        <p:spPr>
          <a:xfrm flipV="1">
            <a:off x="0" y="1954213"/>
            <a:ext cx="9144000" cy="1924050"/>
          </a:xfrm>
          <a:custGeom>
            <a:avLst/>
            <a:gdLst/>
            <a:ahLst/>
            <a:cxnLst/>
            <a:rect l="l" t="t" r="r" b="b"/>
            <a:pathLst>
              <a:path w="9144000" h="1922733">
                <a:moveTo>
                  <a:pt x="9144000" y="1922733"/>
                </a:moveTo>
                <a:lnTo>
                  <a:pt x="9144000" y="1914153"/>
                </a:lnTo>
                <a:lnTo>
                  <a:pt x="0" y="0"/>
                </a:lnTo>
                <a:lnTo>
                  <a:pt x="0" y="175119"/>
                </a:lnTo>
                <a:close/>
              </a:path>
            </a:pathLst>
          </a:custGeom>
          <a:solidFill>
            <a:srgbClr val="F1740D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2438" y="2946400"/>
            <a:ext cx="154463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4495800"/>
            <a:ext cx="7239894" cy="12192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1" y="5791200"/>
            <a:ext cx="7239000" cy="7620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ight Triangle 3"/>
          <p:cNvSpPr/>
          <p:nvPr/>
        </p:nvSpPr>
        <p:spPr>
          <a:xfrm flipH="1">
            <a:off x="0" y="1958975"/>
            <a:ext cx="9144000" cy="4899025"/>
          </a:xfrm>
          <a:custGeom>
            <a:avLst/>
            <a:gdLst/>
            <a:ahLst/>
            <a:cxnLst/>
            <a:rect l="l" t="t" r="r" b="b"/>
            <a:pathLst>
              <a:path w="9144000" h="4899791">
                <a:moveTo>
                  <a:pt x="0" y="0"/>
                </a:moveTo>
                <a:lnTo>
                  <a:pt x="0" y="2308991"/>
                </a:lnTo>
                <a:lnTo>
                  <a:pt x="0" y="3429000"/>
                </a:lnTo>
                <a:lnTo>
                  <a:pt x="0" y="4899791"/>
                </a:lnTo>
                <a:lnTo>
                  <a:pt x="9144000" y="4899791"/>
                </a:lnTo>
                <a:lnTo>
                  <a:pt x="9144000" y="3429000"/>
                </a:lnTo>
                <a:lnTo>
                  <a:pt x="9144000" y="2308991"/>
                </a:lnTo>
                <a:lnTo>
                  <a:pt x="9144000" y="1897979"/>
                </a:lnTo>
                <a:close/>
              </a:path>
            </a:pathLst>
          </a:custGeom>
          <a:solidFill>
            <a:schemeClr val="bg1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6" name="Right Triangle 18"/>
          <p:cNvSpPr/>
          <p:nvPr/>
        </p:nvSpPr>
        <p:spPr>
          <a:xfrm flipV="1">
            <a:off x="0" y="1954213"/>
            <a:ext cx="9144000" cy="1924050"/>
          </a:xfrm>
          <a:custGeom>
            <a:avLst/>
            <a:gdLst/>
            <a:ahLst/>
            <a:cxnLst/>
            <a:rect l="l" t="t" r="r" b="b"/>
            <a:pathLst>
              <a:path w="9144000" h="1922733">
                <a:moveTo>
                  <a:pt x="9144000" y="1922733"/>
                </a:moveTo>
                <a:lnTo>
                  <a:pt x="9144000" y="1914153"/>
                </a:lnTo>
                <a:lnTo>
                  <a:pt x="0" y="0"/>
                </a:lnTo>
                <a:lnTo>
                  <a:pt x="0" y="175119"/>
                </a:lnTo>
                <a:close/>
              </a:path>
            </a:pathLst>
          </a:custGeom>
          <a:solidFill>
            <a:srgbClr val="F1740D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2438" y="2946400"/>
            <a:ext cx="154463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4495800"/>
            <a:ext cx="7239894" cy="12192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1" y="5791200"/>
            <a:ext cx="7239000" cy="7620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ight Triangle 3"/>
          <p:cNvSpPr/>
          <p:nvPr/>
        </p:nvSpPr>
        <p:spPr>
          <a:xfrm flipH="1">
            <a:off x="0" y="1958975"/>
            <a:ext cx="9144000" cy="4899025"/>
          </a:xfrm>
          <a:custGeom>
            <a:avLst/>
            <a:gdLst/>
            <a:ahLst/>
            <a:cxnLst/>
            <a:rect l="l" t="t" r="r" b="b"/>
            <a:pathLst>
              <a:path w="9144000" h="4899791">
                <a:moveTo>
                  <a:pt x="0" y="0"/>
                </a:moveTo>
                <a:lnTo>
                  <a:pt x="0" y="2308991"/>
                </a:lnTo>
                <a:lnTo>
                  <a:pt x="0" y="3429000"/>
                </a:lnTo>
                <a:lnTo>
                  <a:pt x="0" y="4899791"/>
                </a:lnTo>
                <a:lnTo>
                  <a:pt x="9144000" y="4899791"/>
                </a:lnTo>
                <a:lnTo>
                  <a:pt x="9144000" y="3429000"/>
                </a:lnTo>
                <a:lnTo>
                  <a:pt x="9144000" y="2308991"/>
                </a:lnTo>
                <a:lnTo>
                  <a:pt x="9144000" y="1897979"/>
                </a:lnTo>
                <a:close/>
              </a:path>
            </a:pathLst>
          </a:custGeom>
          <a:solidFill>
            <a:schemeClr val="bg1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6" name="Right Triangle 18"/>
          <p:cNvSpPr/>
          <p:nvPr/>
        </p:nvSpPr>
        <p:spPr>
          <a:xfrm flipV="1">
            <a:off x="0" y="1954213"/>
            <a:ext cx="9144000" cy="1924050"/>
          </a:xfrm>
          <a:custGeom>
            <a:avLst/>
            <a:gdLst/>
            <a:ahLst/>
            <a:cxnLst/>
            <a:rect l="l" t="t" r="r" b="b"/>
            <a:pathLst>
              <a:path w="9144000" h="1922733">
                <a:moveTo>
                  <a:pt x="9144000" y="1922733"/>
                </a:moveTo>
                <a:lnTo>
                  <a:pt x="9144000" y="1914153"/>
                </a:lnTo>
                <a:lnTo>
                  <a:pt x="0" y="0"/>
                </a:lnTo>
                <a:lnTo>
                  <a:pt x="0" y="175119"/>
                </a:lnTo>
                <a:close/>
              </a:path>
            </a:pathLst>
          </a:custGeom>
          <a:solidFill>
            <a:srgbClr val="F1740D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2438" y="2946400"/>
            <a:ext cx="154463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4495800"/>
            <a:ext cx="7239894" cy="12192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1" y="5791200"/>
            <a:ext cx="7239000" cy="7620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2621D-D8DE-42FC-9CBC-98273B851DCF}" type="datetime1">
              <a:rPr lang="en-US" smtClean="0"/>
              <a:t>7/14/2017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FE0A1-D36F-4FD5-AA42-24642878B6FE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048"/>
          <p:cNvGrpSpPr>
            <a:grpSpLocks/>
          </p:cNvGrpSpPr>
          <p:nvPr/>
        </p:nvGrpSpPr>
        <p:grpSpPr bwMode="auto">
          <a:xfrm>
            <a:off x="0" y="0"/>
            <a:ext cx="9144000" cy="2779713"/>
            <a:chOff x="0" y="0"/>
            <a:chExt cx="9144000" cy="2780257"/>
          </a:xfrm>
        </p:grpSpPr>
        <p:sp>
          <p:nvSpPr>
            <p:cNvPr id="5" name="Freeform 36"/>
            <p:cNvSpPr/>
            <p:nvPr/>
          </p:nvSpPr>
          <p:spPr>
            <a:xfrm>
              <a:off x="0" y="0"/>
              <a:ext cx="9144000" cy="2775493"/>
            </a:xfrm>
            <a:custGeom>
              <a:avLst/>
              <a:gdLst/>
              <a:ahLst/>
              <a:cxnLst/>
              <a:rect l="l" t="t" r="r" b="b"/>
              <a:pathLst>
                <a:path w="9144000" h="2775846">
                  <a:moveTo>
                    <a:pt x="0" y="0"/>
                  </a:moveTo>
                  <a:lnTo>
                    <a:pt x="9144000" y="0"/>
                  </a:lnTo>
                  <a:lnTo>
                    <a:pt x="9144000" y="892114"/>
                  </a:lnTo>
                  <a:lnTo>
                    <a:pt x="0" y="2775846"/>
                  </a:lnTo>
                  <a:close/>
                </a:path>
              </a:pathLst>
            </a:custGeom>
            <a:solidFill>
              <a:srgbClr val="EFF0F1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6" name="Freeform 37"/>
            <p:cNvSpPr/>
            <p:nvPr/>
          </p:nvSpPr>
          <p:spPr>
            <a:xfrm>
              <a:off x="0" y="0"/>
              <a:ext cx="7367588" cy="2761203"/>
            </a:xfrm>
            <a:custGeom>
              <a:avLst/>
              <a:gdLst/>
              <a:ahLst/>
              <a:cxnLst/>
              <a:rect l="l" t="t" r="r" b="b"/>
              <a:pathLst>
                <a:path w="7367682" h="2761811">
                  <a:moveTo>
                    <a:pt x="0" y="0"/>
                  </a:moveTo>
                  <a:lnTo>
                    <a:pt x="1785055" y="0"/>
                  </a:lnTo>
                  <a:lnTo>
                    <a:pt x="7367682" y="1253543"/>
                  </a:lnTo>
                  <a:lnTo>
                    <a:pt x="0" y="2761811"/>
                  </a:lnTo>
                  <a:close/>
                </a:path>
              </a:pathLst>
            </a:custGeom>
            <a:solidFill>
              <a:srgbClr val="F3F4F2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7" name="Freeform 38"/>
            <p:cNvSpPr/>
            <p:nvPr/>
          </p:nvSpPr>
          <p:spPr>
            <a:xfrm>
              <a:off x="0" y="0"/>
              <a:ext cx="7367588" cy="2761203"/>
            </a:xfrm>
            <a:custGeom>
              <a:avLst/>
              <a:gdLst/>
              <a:ahLst/>
              <a:cxnLst/>
              <a:rect l="l" t="t" r="r" b="b"/>
              <a:pathLst>
                <a:path w="7367681" h="2761811">
                  <a:moveTo>
                    <a:pt x="0" y="0"/>
                  </a:moveTo>
                  <a:lnTo>
                    <a:pt x="337815" y="0"/>
                  </a:lnTo>
                  <a:lnTo>
                    <a:pt x="7367681" y="1253543"/>
                  </a:lnTo>
                  <a:lnTo>
                    <a:pt x="0" y="2761811"/>
                  </a:lnTo>
                  <a:close/>
                </a:path>
              </a:pathLst>
            </a:custGeom>
            <a:solidFill>
              <a:srgbClr val="E6E7E5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8" name="Freeform 39"/>
            <p:cNvSpPr/>
            <p:nvPr/>
          </p:nvSpPr>
          <p:spPr>
            <a:xfrm>
              <a:off x="0" y="1265486"/>
              <a:ext cx="7313613" cy="1514771"/>
            </a:xfrm>
            <a:custGeom>
              <a:avLst/>
              <a:gdLst/>
              <a:ahLst/>
              <a:cxnLst/>
              <a:rect l="l" t="t" r="r" b="b"/>
              <a:pathLst>
                <a:path w="7313590" h="1514300">
                  <a:moveTo>
                    <a:pt x="7313590" y="0"/>
                  </a:moveTo>
                  <a:lnTo>
                    <a:pt x="0" y="1514300"/>
                  </a:lnTo>
                  <a:lnTo>
                    <a:pt x="0" y="1309113"/>
                  </a:lnTo>
                  <a:close/>
                </a:path>
              </a:pathLst>
            </a:custGeom>
            <a:solidFill>
              <a:srgbClr val="D9D8DA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9" name="Freeform 40"/>
            <p:cNvSpPr/>
            <p:nvPr/>
          </p:nvSpPr>
          <p:spPr>
            <a:xfrm>
              <a:off x="6635750" y="0"/>
              <a:ext cx="688975" cy="1267073"/>
            </a:xfrm>
            <a:custGeom>
              <a:avLst/>
              <a:gdLst/>
              <a:ahLst/>
              <a:cxnLst/>
              <a:rect l="l" t="t" r="r" b="b"/>
              <a:pathLst>
                <a:path w="688773" h="1267832">
                  <a:moveTo>
                    <a:pt x="0" y="0"/>
                  </a:moveTo>
                  <a:lnTo>
                    <a:pt x="419337" y="0"/>
                  </a:lnTo>
                  <a:lnTo>
                    <a:pt x="688773" y="1267832"/>
                  </a:lnTo>
                  <a:close/>
                </a:path>
              </a:pathLst>
            </a:custGeom>
            <a:solidFill>
              <a:srgbClr val="ECEDEB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0" name="Freeform 41"/>
            <p:cNvSpPr/>
            <p:nvPr/>
          </p:nvSpPr>
          <p:spPr>
            <a:xfrm>
              <a:off x="3951288" y="0"/>
              <a:ext cx="3382962" cy="1262310"/>
            </a:xfrm>
            <a:custGeom>
              <a:avLst/>
              <a:gdLst/>
              <a:ahLst/>
              <a:cxnLst/>
              <a:rect l="l" t="t" r="r" b="b"/>
              <a:pathLst>
                <a:path w="3382438" h="1263070">
                  <a:moveTo>
                    <a:pt x="0" y="0"/>
                  </a:moveTo>
                  <a:lnTo>
                    <a:pt x="1723264" y="0"/>
                  </a:lnTo>
                  <a:lnTo>
                    <a:pt x="3382438" y="1263070"/>
                  </a:lnTo>
                  <a:close/>
                </a:path>
              </a:pathLst>
            </a:custGeom>
            <a:solidFill>
              <a:srgbClr val="ECEDEB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1" name="Freeform 42"/>
            <p:cNvSpPr/>
            <p:nvPr/>
          </p:nvSpPr>
          <p:spPr>
            <a:xfrm>
              <a:off x="5321300" y="0"/>
              <a:ext cx="2012950" cy="1262310"/>
            </a:xfrm>
            <a:custGeom>
              <a:avLst/>
              <a:gdLst/>
              <a:ahLst/>
              <a:cxnLst/>
              <a:rect l="l" t="t" r="r" b="b"/>
              <a:pathLst>
                <a:path w="2012595" h="1263070">
                  <a:moveTo>
                    <a:pt x="0" y="0"/>
                  </a:moveTo>
                  <a:lnTo>
                    <a:pt x="1004499" y="0"/>
                  </a:lnTo>
                  <a:lnTo>
                    <a:pt x="2012595" y="1263070"/>
                  </a:lnTo>
                  <a:close/>
                </a:path>
              </a:pathLst>
            </a:custGeom>
            <a:solidFill>
              <a:srgbClr val="F3F4F2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2" name="Freeform 43"/>
            <p:cNvSpPr/>
            <p:nvPr/>
          </p:nvSpPr>
          <p:spPr>
            <a:xfrm flipH="1">
              <a:off x="7313613" y="0"/>
              <a:ext cx="1830387" cy="1262310"/>
            </a:xfrm>
            <a:custGeom>
              <a:avLst/>
              <a:gdLst/>
              <a:ahLst/>
              <a:cxnLst/>
              <a:rect l="l" t="t" r="r" b="b"/>
              <a:pathLst>
                <a:path w="1830410" h="1263070">
                  <a:moveTo>
                    <a:pt x="440321" y="0"/>
                  </a:moveTo>
                  <a:lnTo>
                    <a:pt x="0" y="0"/>
                  </a:lnTo>
                  <a:lnTo>
                    <a:pt x="0" y="114337"/>
                  </a:lnTo>
                  <a:lnTo>
                    <a:pt x="1830410" y="1263070"/>
                  </a:lnTo>
                  <a:close/>
                </a:path>
              </a:pathLst>
            </a:custGeom>
            <a:solidFill>
              <a:srgbClr val="F3F4F2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3" name="Freeform 44"/>
            <p:cNvSpPr/>
            <p:nvPr/>
          </p:nvSpPr>
          <p:spPr>
            <a:xfrm flipH="1">
              <a:off x="7297738" y="0"/>
              <a:ext cx="1846262" cy="1262310"/>
            </a:xfrm>
            <a:custGeom>
              <a:avLst/>
              <a:gdLst/>
              <a:ahLst/>
              <a:cxnLst/>
              <a:rect l="l" t="t" r="r" b="b"/>
              <a:pathLst>
                <a:path w="1846511" h="1263071">
                  <a:moveTo>
                    <a:pt x="187336" y="0"/>
                  </a:moveTo>
                  <a:lnTo>
                    <a:pt x="0" y="0"/>
                  </a:lnTo>
                  <a:lnTo>
                    <a:pt x="0" y="573547"/>
                  </a:lnTo>
                  <a:lnTo>
                    <a:pt x="1846511" y="1263071"/>
                  </a:lnTo>
                  <a:close/>
                </a:path>
              </a:pathLst>
            </a:custGeom>
            <a:solidFill>
              <a:srgbClr val="ECEDEB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pic>
        <p:nvPicPr>
          <p:cNvPr id="14" name="Picture 4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86400" y="1263650"/>
            <a:ext cx="18383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2819400"/>
            <a:ext cx="7239894" cy="23622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400" b="0" cap="none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1" y="5257800"/>
            <a:ext cx="7239000" cy="917448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0" y="4279900"/>
            <a:ext cx="9153525" cy="2578100"/>
            <a:chOff x="0" y="4279392"/>
            <a:chExt cx="9153144" cy="2578608"/>
          </a:xfrm>
        </p:grpSpPr>
        <p:sp>
          <p:nvSpPr>
            <p:cNvPr id="5" name="Freeform 13"/>
            <p:cNvSpPr/>
            <p:nvPr/>
          </p:nvSpPr>
          <p:spPr>
            <a:xfrm flipH="1" flipV="1">
              <a:off x="0" y="4279392"/>
              <a:ext cx="9153144" cy="2578608"/>
            </a:xfrm>
            <a:custGeom>
              <a:avLst/>
              <a:gdLst/>
              <a:ahLst/>
              <a:cxnLst/>
              <a:rect l="l" t="t" r="r" b="b"/>
              <a:pathLst>
                <a:path w="9153144" h="2578608">
                  <a:moveTo>
                    <a:pt x="4633" y="2578608"/>
                  </a:moveTo>
                  <a:lnTo>
                    <a:pt x="0" y="2510057"/>
                  </a:lnTo>
                  <a:lnTo>
                    <a:pt x="0" y="0"/>
                  </a:lnTo>
                  <a:lnTo>
                    <a:pt x="9153144" y="0"/>
                  </a:lnTo>
                  <a:lnTo>
                    <a:pt x="9153144" y="723931"/>
                  </a:lnTo>
                  <a:close/>
                </a:path>
              </a:pathLst>
            </a:custGeom>
            <a:solidFill>
              <a:srgbClr val="ECEDEB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6" name="Freeform 14"/>
            <p:cNvSpPr/>
            <p:nvPr/>
          </p:nvSpPr>
          <p:spPr>
            <a:xfrm flipH="1" flipV="1">
              <a:off x="0" y="4344493"/>
              <a:ext cx="9153144" cy="2513507"/>
            </a:xfrm>
            <a:custGeom>
              <a:avLst/>
              <a:gdLst/>
              <a:ahLst/>
              <a:cxnLst/>
              <a:rect l="l" t="t" r="r" b="b"/>
              <a:pathLst>
                <a:path w="9153144" h="2513527">
                  <a:moveTo>
                    <a:pt x="0" y="2513527"/>
                  </a:moveTo>
                  <a:lnTo>
                    <a:pt x="0" y="786666"/>
                  </a:lnTo>
                  <a:cubicBezTo>
                    <a:pt x="1540271" y="663843"/>
                    <a:pt x="3090961" y="354543"/>
                    <a:pt x="4644173" y="0"/>
                  </a:cubicBezTo>
                  <a:lnTo>
                    <a:pt x="9153144" y="0"/>
                  </a:lnTo>
                  <a:lnTo>
                    <a:pt x="9153144" y="385665"/>
                  </a:lnTo>
                  <a:close/>
                </a:path>
              </a:pathLst>
            </a:custGeom>
            <a:solidFill>
              <a:srgbClr val="E6E7E5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7" name="Freeform 15"/>
            <p:cNvSpPr/>
            <p:nvPr/>
          </p:nvSpPr>
          <p:spPr>
            <a:xfrm flipH="1" flipV="1">
              <a:off x="536553" y="4387363"/>
              <a:ext cx="8616591" cy="2470637"/>
            </a:xfrm>
            <a:custGeom>
              <a:avLst/>
              <a:gdLst/>
              <a:ahLst/>
              <a:cxnLst/>
              <a:rect l="l" t="t" r="r" b="b"/>
              <a:pathLst>
                <a:path w="8616142" h="2469986">
                  <a:moveTo>
                    <a:pt x="9046" y="2469986"/>
                  </a:moveTo>
                  <a:lnTo>
                    <a:pt x="9046" y="741037"/>
                  </a:lnTo>
                  <a:lnTo>
                    <a:pt x="0" y="471234"/>
                  </a:lnTo>
                  <a:lnTo>
                    <a:pt x="0" y="0"/>
                  </a:lnTo>
                  <a:lnTo>
                    <a:pt x="8616142" y="0"/>
                  </a:lnTo>
                  <a:close/>
                </a:path>
              </a:pathLst>
            </a:custGeom>
            <a:solidFill>
              <a:srgbClr val="DBDCDA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8" name="Freeform 16"/>
            <p:cNvSpPr/>
            <p:nvPr/>
          </p:nvSpPr>
          <p:spPr>
            <a:xfrm flipH="1" flipV="1">
              <a:off x="4124153" y="4474693"/>
              <a:ext cx="5028991" cy="2383307"/>
            </a:xfrm>
            <a:custGeom>
              <a:avLst/>
              <a:gdLst/>
              <a:ahLst/>
              <a:cxnLst/>
              <a:rect l="l" t="t" r="r" b="b"/>
              <a:pathLst>
                <a:path w="5029187" h="2382902">
                  <a:moveTo>
                    <a:pt x="0" y="2382902"/>
                  </a:moveTo>
                  <a:lnTo>
                    <a:pt x="0" y="0"/>
                  </a:lnTo>
                  <a:lnTo>
                    <a:pt x="5029187" y="0"/>
                  </a:lnTo>
                  <a:close/>
                </a:path>
              </a:pathLst>
            </a:custGeom>
            <a:solidFill>
              <a:srgbClr val="D3D4D2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22" y="685800"/>
            <a:ext cx="7615379" cy="2250832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3044745"/>
            <a:ext cx="7620000" cy="7620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0" y="4279900"/>
            <a:ext cx="9153525" cy="2578100"/>
            <a:chOff x="0" y="4279392"/>
            <a:chExt cx="9153144" cy="2578608"/>
          </a:xfrm>
        </p:grpSpPr>
        <p:sp>
          <p:nvSpPr>
            <p:cNvPr id="5" name="Freeform 12"/>
            <p:cNvSpPr/>
            <p:nvPr/>
          </p:nvSpPr>
          <p:spPr>
            <a:xfrm flipH="1" flipV="1">
              <a:off x="0" y="4279392"/>
              <a:ext cx="9153144" cy="2578608"/>
            </a:xfrm>
            <a:custGeom>
              <a:avLst/>
              <a:gdLst/>
              <a:ahLst/>
              <a:cxnLst/>
              <a:rect l="l" t="t" r="r" b="b"/>
              <a:pathLst>
                <a:path w="9153144" h="2578608">
                  <a:moveTo>
                    <a:pt x="4633" y="2578608"/>
                  </a:moveTo>
                  <a:lnTo>
                    <a:pt x="0" y="2510057"/>
                  </a:lnTo>
                  <a:lnTo>
                    <a:pt x="0" y="0"/>
                  </a:lnTo>
                  <a:lnTo>
                    <a:pt x="9153144" y="0"/>
                  </a:lnTo>
                  <a:lnTo>
                    <a:pt x="9153144" y="723931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6" name="Freeform 13"/>
            <p:cNvSpPr/>
            <p:nvPr/>
          </p:nvSpPr>
          <p:spPr>
            <a:xfrm flipH="1" flipV="1">
              <a:off x="0" y="4344493"/>
              <a:ext cx="9153144" cy="2513507"/>
            </a:xfrm>
            <a:custGeom>
              <a:avLst/>
              <a:gdLst/>
              <a:ahLst/>
              <a:cxnLst/>
              <a:rect l="l" t="t" r="r" b="b"/>
              <a:pathLst>
                <a:path w="9153144" h="2513527">
                  <a:moveTo>
                    <a:pt x="0" y="2513527"/>
                  </a:moveTo>
                  <a:lnTo>
                    <a:pt x="0" y="786666"/>
                  </a:lnTo>
                  <a:cubicBezTo>
                    <a:pt x="1540270" y="663843"/>
                    <a:pt x="3090961" y="354543"/>
                    <a:pt x="4644173" y="0"/>
                  </a:cubicBezTo>
                  <a:lnTo>
                    <a:pt x="9153144" y="0"/>
                  </a:lnTo>
                  <a:lnTo>
                    <a:pt x="9153144" y="385665"/>
                  </a:lnTo>
                  <a:close/>
                </a:path>
              </a:pathLst>
            </a:custGeom>
            <a:solidFill>
              <a:srgbClr val="F38E2E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7" name="Freeform 14"/>
            <p:cNvSpPr/>
            <p:nvPr/>
          </p:nvSpPr>
          <p:spPr>
            <a:xfrm flipH="1" flipV="1">
              <a:off x="536553" y="4387363"/>
              <a:ext cx="8616591" cy="2470637"/>
            </a:xfrm>
            <a:custGeom>
              <a:avLst/>
              <a:gdLst/>
              <a:ahLst/>
              <a:cxnLst/>
              <a:rect l="l" t="t" r="r" b="b"/>
              <a:pathLst>
                <a:path w="8616142" h="2469986">
                  <a:moveTo>
                    <a:pt x="9046" y="2469986"/>
                  </a:moveTo>
                  <a:lnTo>
                    <a:pt x="9046" y="741037"/>
                  </a:lnTo>
                  <a:lnTo>
                    <a:pt x="0" y="471234"/>
                  </a:lnTo>
                  <a:lnTo>
                    <a:pt x="0" y="0"/>
                  </a:lnTo>
                  <a:lnTo>
                    <a:pt x="8616142" y="0"/>
                  </a:lnTo>
                  <a:close/>
                </a:path>
              </a:pathLst>
            </a:custGeom>
            <a:solidFill>
              <a:srgbClr val="F18029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8" name="Freeform 15"/>
            <p:cNvSpPr/>
            <p:nvPr/>
          </p:nvSpPr>
          <p:spPr>
            <a:xfrm flipH="1" flipV="1">
              <a:off x="4124153" y="4474693"/>
              <a:ext cx="5028991" cy="2383307"/>
            </a:xfrm>
            <a:custGeom>
              <a:avLst/>
              <a:gdLst/>
              <a:ahLst/>
              <a:cxnLst/>
              <a:rect l="l" t="t" r="r" b="b"/>
              <a:pathLst>
                <a:path w="5029186" h="2382902">
                  <a:moveTo>
                    <a:pt x="0" y="2382902"/>
                  </a:moveTo>
                  <a:lnTo>
                    <a:pt x="0" y="0"/>
                  </a:lnTo>
                  <a:lnTo>
                    <a:pt x="5029186" y="0"/>
                  </a:lnTo>
                  <a:close/>
                </a:path>
              </a:pathLst>
            </a:custGeom>
            <a:solidFill>
              <a:srgbClr val="ED7828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22" y="685800"/>
            <a:ext cx="7615380" cy="2250832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400" b="0" cap="none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3044745"/>
            <a:ext cx="7620000" cy="7620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0" y="4275138"/>
            <a:ext cx="9153525" cy="2582862"/>
            <a:chOff x="0" y="4274692"/>
            <a:chExt cx="9153144" cy="2583308"/>
          </a:xfrm>
        </p:grpSpPr>
        <p:sp>
          <p:nvSpPr>
            <p:cNvPr id="5" name="Freeform 12"/>
            <p:cNvSpPr/>
            <p:nvPr/>
          </p:nvSpPr>
          <p:spPr>
            <a:xfrm flipH="1" flipV="1">
              <a:off x="0" y="4274692"/>
              <a:ext cx="9153144" cy="2583308"/>
            </a:xfrm>
            <a:custGeom>
              <a:avLst/>
              <a:gdLst/>
              <a:ahLst/>
              <a:cxnLst/>
              <a:rect l="l" t="t" r="r" b="b"/>
              <a:pathLst>
                <a:path w="9153144" h="2583308">
                  <a:moveTo>
                    <a:pt x="4633" y="2583308"/>
                  </a:moveTo>
                  <a:lnTo>
                    <a:pt x="0" y="2514757"/>
                  </a:lnTo>
                  <a:lnTo>
                    <a:pt x="0" y="0"/>
                  </a:lnTo>
                  <a:lnTo>
                    <a:pt x="9153144" y="0"/>
                  </a:lnTo>
                  <a:lnTo>
                    <a:pt x="9153144" y="728631"/>
                  </a:lnTo>
                  <a:close/>
                </a:path>
              </a:pathLst>
            </a:custGeom>
            <a:solidFill>
              <a:srgbClr val="676769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6" name="Freeform 14"/>
            <p:cNvSpPr/>
            <p:nvPr/>
          </p:nvSpPr>
          <p:spPr>
            <a:xfrm flipH="1" flipV="1">
              <a:off x="0" y="4339790"/>
              <a:ext cx="9153144" cy="2518210"/>
            </a:xfrm>
            <a:custGeom>
              <a:avLst/>
              <a:gdLst/>
              <a:ahLst/>
              <a:cxnLst/>
              <a:rect l="l" t="t" r="r" b="b"/>
              <a:pathLst>
                <a:path w="9153144" h="2518227">
                  <a:moveTo>
                    <a:pt x="0" y="2518227"/>
                  </a:moveTo>
                  <a:lnTo>
                    <a:pt x="0" y="791366"/>
                  </a:lnTo>
                  <a:cubicBezTo>
                    <a:pt x="1546989" y="668007"/>
                    <a:pt x="3104488" y="356542"/>
                    <a:pt x="4664483" y="0"/>
                  </a:cubicBezTo>
                  <a:lnTo>
                    <a:pt x="9153144" y="0"/>
                  </a:lnTo>
                  <a:lnTo>
                    <a:pt x="9153144" y="390365"/>
                  </a:lnTo>
                  <a:close/>
                </a:path>
              </a:pathLst>
            </a:custGeom>
            <a:solidFill>
              <a:srgbClr val="5D5D5F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7" name="Freeform 15"/>
            <p:cNvSpPr/>
            <p:nvPr/>
          </p:nvSpPr>
          <p:spPr>
            <a:xfrm flipH="1" flipV="1">
              <a:off x="520678" y="4382661"/>
              <a:ext cx="8632466" cy="2475339"/>
            </a:xfrm>
            <a:custGeom>
              <a:avLst/>
              <a:gdLst/>
              <a:ahLst/>
              <a:cxnLst/>
              <a:rect l="l" t="t" r="r" b="b"/>
              <a:pathLst>
                <a:path w="8632520" h="2474686">
                  <a:moveTo>
                    <a:pt x="9046" y="2474686"/>
                  </a:moveTo>
                  <a:lnTo>
                    <a:pt x="9046" y="745737"/>
                  </a:lnTo>
                  <a:lnTo>
                    <a:pt x="0" y="475934"/>
                  </a:lnTo>
                  <a:lnTo>
                    <a:pt x="0" y="0"/>
                  </a:lnTo>
                  <a:lnTo>
                    <a:pt x="8632520" y="0"/>
                  </a:lnTo>
                  <a:close/>
                </a:path>
              </a:pathLst>
            </a:custGeom>
            <a:solidFill>
              <a:srgbClr val="515153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8" name="Freeform 16"/>
            <p:cNvSpPr/>
            <p:nvPr/>
          </p:nvSpPr>
          <p:spPr>
            <a:xfrm flipH="1" flipV="1">
              <a:off x="4114629" y="4469988"/>
              <a:ext cx="5038515" cy="2388012"/>
            </a:xfrm>
            <a:custGeom>
              <a:avLst/>
              <a:gdLst/>
              <a:ahLst/>
              <a:cxnLst/>
              <a:rect l="l" t="t" r="r" b="b"/>
              <a:pathLst>
                <a:path w="5039106" h="2387602">
                  <a:moveTo>
                    <a:pt x="0" y="2387602"/>
                  </a:moveTo>
                  <a:lnTo>
                    <a:pt x="0" y="0"/>
                  </a:lnTo>
                  <a:lnTo>
                    <a:pt x="5039106" y="0"/>
                  </a:lnTo>
                  <a:close/>
                </a:path>
              </a:pathLst>
            </a:custGeom>
            <a:solidFill>
              <a:srgbClr val="464648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22" y="685800"/>
            <a:ext cx="7615380" cy="2250832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3044745"/>
            <a:ext cx="7620000" cy="7620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3201" y="1335089"/>
            <a:ext cx="4267200" cy="521208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2012" y="1335089"/>
            <a:ext cx="4267200" cy="521208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03201" y="272142"/>
            <a:ext cx="6744325" cy="914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8E5B4-DA8E-4982-A669-A162D5B801E6}" type="datetime1">
              <a:rPr lang="en-US" smtClean="0"/>
              <a:t>7/14/2017</a:t>
            </a:fld>
            <a:endParaRPr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C2EB0-E6D7-478D-B7A8-15D8763A2F95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2"/>
          <p:cNvSpPr>
            <a:spLocks noGrp="1"/>
          </p:cNvSpPr>
          <p:nvPr>
            <p:ph sz="quarter" idx="14"/>
          </p:nvPr>
        </p:nvSpPr>
        <p:spPr>
          <a:xfrm>
            <a:off x="203209" y="1334034"/>
            <a:ext cx="2831591" cy="521208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5"/>
          </p:nvPr>
        </p:nvSpPr>
        <p:spPr>
          <a:xfrm>
            <a:off x="3153891" y="1334034"/>
            <a:ext cx="2831591" cy="521208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6" name="Content Placeholder 12"/>
          <p:cNvSpPr>
            <a:spLocks noGrp="1"/>
          </p:cNvSpPr>
          <p:nvPr>
            <p:ph sz="quarter" idx="16"/>
          </p:nvPr>
        </p:nvSpPr>
        <p:spPr>
          <a:xfrm>
            <a:off x="6104572" y="1334034"/>
            <a:ext cx="2834640" cy="521208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D6102-446F-4CFE-9ABC-5BABDE8FCC18}" type="datetime1">
              <a:rPr lang="en-US" smtClean="0"/>
              <a:t>7/14/2017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B30D80-4B4F-4774-B157-C85C00ED9584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199" y="1335088"/>
            <a:ext cx="4291013" cy="25603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199" y="3993870"/>
            <a:ext cx="4291013" cy="25603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204788" y="1335088"/>
            <a:ext cx="4291012" cy="25603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204788" y="3993870"/>
            <a:ext cx="4291012" cy="25603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4059E-9E65-4DFB-A01D-99A4CB27EE0E}" type="datetime1">
              <a:rPr lang="en-US" smtClean="0"/>
              <a:t>7/14/2017</a:t>
            </a:fld>
            <a:endParaRPr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13D6A-BEE7-420A-918A-AF76EFA9269D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12"/>
          <p:cNvSpPr>
            <a:spLocks noGrp="1"/>
          </p:cNvSpPr>
          <p:nvPr>
            <p:ph sz="quarter" idx="14"/>
          </p:nvPr>
        </p:nvSpPr>
        <p:spPr>
          <a:xfrm>
            <a:off x="203201" y="1335089"/>
            <a:ext cx="4267200" cy="52120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1" name="Content Placeholder 12"/>
          <p:cNvSpPr>
            <a:spLocks noGrp="1"/>
          </p:cNvSpPr>
          <p:nvPr>
            <p:ph sz="quarter" idx="15"/>
          </p:nvPr>
        </p:nvSpPr>
        <p:spPr>
          <a:xfrm>
            <a:off x="4648199" y="1335089"/>
            <a:ext cx="4291013" cy="25420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7" name="Content Placeholder 12"/>
          <p:cNvSpPr>
            <a:spLocks noGrp="1"/>
          </p:cNvSpPr>
          <p:nvPr>
            <p:ph sz="quarter" idx="16"/>
          </p:nvPr>
        </p:nvSpPr>
        <p:spPr>
          <a:xfrm>
            <a:off x="4648199" y="4005137"/>
            <a:ext cx="4291014" cy="25420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CCDBF-A9A6-43C8-8666-FF607BDF2F31}" type="datetime1">
              <a:rPr lang="en-US" smtClean="0"/>
              <a:t>7/14/2017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9491B-8144-4C09-BAD3-1382423D19C5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9"/>
          <p:cNvGrpSpPr>
            <a:grpSpLocks/>
          </p:cNvGrpSpPr>
          <p:nvPr/>
        </p:nvGrpSpPr>
        <p:grpSpPr bwMode="auto">
          <a:xfrm>
            <a:off x="6400800" y="6269038"/>
            <a:ext cx="2743200" cy="590550"/>
            <a:chOff x="6400320" y="6269686"/>
            <a:chExt cx="2743680" cy="590352"/>
          </a:xfrm>
        </p:grpSpPr>
        <p:sp>
          <p:nvSpPr>
            <p:cNvPr id="14" name="Right Triangle 14"/>
            <p:cNvSpPr/>
            <p:nvPr/>
          </p:nvSpPr>
          <p:spPr>
            <a:xfrm flipV="1">
              <a:off x="6400320" y="6269686"/>
              <a:ext cx="2743680" cy="588765"/>
            </a:xfrm>
            <a:custGeom>
              <a:avLst/>
              <a:gdLst>
                <a:gd name="connsiteX0" fmla="*/ 2743680 w 2743680"/>
                <a:gd name="connsiteY0" fmla="*/ 588314 h 588314"/>
                <a:gd name="connsiteX1" fmla="*/ 2743680 w 2743680"/>
                <a:gd name="connsiteY1" fmla="*/ 0 h 588314"/>
                <a:gd name="connsiteX2" fmla="*/ 436714 w 2743680"/>
                <a:gd name="connsiteY2" fmla="*/ 0 h 588314"/>
                <a:gd name="connsiteX3" fmla="*/ 0 w 2743680"/>
                <a:gd name="connsiteY3" fmla="*/ 1494 h 588314"/>
                <a:gd name="connsiteX4" fmla="*/ 2743680 w 2743680"/>
                <a:gd name="connsiteY4" fmla="*/ 588314 h 588314"/>
                <a:gd name="connsiteX0" fmla="*/ 2743680 w 2743680"/>
                <a:gd name="connsiteY0" fmla="*/ 589201 h 589201"/>
                <a:gd name="connsiteX1" fmla="*/ 2743680 w 2743680"/>
                <a:gd name="connsiteY1" fmla="*/ 887 h 589201"/>
                <a:gd name="connsiteX2" fmla="*/ 436714 w 2743680"/>
                <a:gd name="connsiteY2" fmla="*/ 887 h 589201"/>
                <a:gd name="connsiteX3" fmla="*/ 0 w 2743680"/>
                <a:gd name="connsiteY3" fmla="*/ 0 h 589201"/>
                <a:gd name="connsiteX4" fmla="*/ 2743680 w 2743680"/>
                <a:gd name="connsiteY4" fmla="*/ 589201 h 589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3680" h="589201">
                  <a:moveTo>
                    <a:pt x="2743680" y="589201"/>
                  </a:moveTo>
                  <a:lnTo>
                    <a:pt x="2743680" y="887"/>
                  </a:lnTo>
                  <a:lnTo>
                    <a:pt x="436714" y="887"/>
                  </a:lnTo>
                  <a:lnTo>
                    <a:pt x="0" y="0"/>
                  </a:lnTo>
                  <a:lnTo>
                    <a:pt x="2743680" y="589201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5" name="Right Triangle 14"/>
            <p:cNvSpPr/>
            <p:nvPr/>
          </p:nvSpPr>
          <p:spPr>
            <a:xfrm flipV="1">
              <a:off x="6724227" y="6471230"/>
              <a:ext cx="2419773" cy="388808"/>
            </a:xfrm>
            <a:custGeom>
              <a:avLst/>
              <a:gdLst>
                <a:gd name="connsiteX0" fmla="*/ 2419830 w 2419830"/>
                <a:gd name="connsiteY0" fmla="*/ 388567 h 388567"/>
                <a:gd name="connsiteX1" fmla="*/ 2419830 w 2419830"/>
                <a:gd name="connsiteY1" fmla="*/ 2038 h 388567"/>
                <a:gd name="connsiteX2" fmla="*/ 387537 w 2419830"/>
                <a:gd name="connsiteY2" fmla="*/ 2038 h 388567"/>
                <a:gd name="connsiteX3" fmla="*/ 0 w 2419830"/>
                <a:gd name="connsiteY3" fmla="*/ 0 h 388567"/>
                <a:gd name="connsiteX4" fmla="*/ 2419830 w 2419830"/>
                <a:gd name="connsiteY4" fmla="*/ 388567 h 388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9830" h="388567">
                  <a:moveTo>
                    <a:pt x="2419830" y="388567"/>
                  </a:moveTo>
                  <a:lnTo>
                    <a:pt x="2419830" y="2038"/>
                  </a:lnTo>
                  <a:lnTo>
                    <a:pt x="387537" y="2038"/>
                  </a:lnTo>
                  <a:lnTo>
                    <a:pt x="0" y="0"/>
                  </a:lnTo>
                  <a:lnTo>
                    <a:pt x="2419830" y="388567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203200" y="271463"/>
            <a:ext cx="67437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0" rIns="9144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03200" y="1333500"/>
            <a:ext cx="8728075" cy="521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71800" y="6572250"/>
            <a:ext cx="2193925" cy="182563"/>
          </a:xfrm>
          <a:prstGeom prst="rect">
            <a:avLst/>
          </a:prstGeom>
        </p:spPr>
        <p:txBody>
          <a:bodyPr vert="horz" wrap="square" lIns="0" tIns="0" rIns="0" bIns="0" rtlCol="0" anchor="b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FF93E43-511F-4FA6-98F1-A52600987FD1}" type="datetime1">
              <a:rPr lang="en-US" smtClean="0"/>
              <a:t>7/14/2017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02238" y="6572250"/>
            <a:ext cx="3332162" cy="182563"/>
          </a:xfrm>
          <a:prstGeom prst="rect">
            <a:avLst/>
          </a:prstGeom>
        </p:spPr>
        <p:txBody>
          <a:bodyPr vert="horz" wrap="square" lIns="0" tIns="0" rIns="0" bIns="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2813" y="6572250"/>
            <a:ext cx="406400" cy="182563"/>
          </a:xfrm>
          <a:prstGeom prst="rect">
            <a:avLst/>
          </a:prstGeom>
        </p:spPr>
        <p:txBody>
          <a:bodyPr vert="horz" wrap="square" lIns="0" tIns="0" rIns="0" bIns="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7264899-B789-4E67-BBA7-201BEC80E3C7}" type="slidenum">
              <a:rPr/>
              <a:pPr>
                <a:defRPr/>
              </a:pPr>
              <a:t>‹#›</a:t>
            </a:fld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203200" y="6572250"/>
            <a:ext cx="2860675" cy="182563"/>
          </a:xfrm>
          <a:prstGeom prst="rect">
            <a:avLst/>
          </a:prstGeom>
          <a:noFill/>
        </p:spPr>
        <p:txBody>
          <a:bodyPr lIns="0" tIns="0" rIns="0" bIns="0"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Copyright 2015 – ARRIS Enterprises, Inc. All rights reserved.</a:t>
            </a:r>
            <a:endParaRPr sz="900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1033" name="Picture 6"/>
          <p:cNvPicPr>
            <a:picLocks noChangeAspect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7208838" y="381000"/>
            <a:ext cx="1544637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aggedShape" hidden="1"/>
          <p:cNvSpPr/>
          <p:nvPr>
            <p:custDataLst>
              <p:tags r:id="rId22"/>
            </p:custDataLst>
          </p:nvPr>
        </p:nvSpPr>
        <p:spPr>
          <a:xfrm>
            <a:off x="0" y="-25400"/>
            <a:ext cx="127000" cy="12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68" r:id="rId2"/>
    <p:sldLayoutId id="2147483670" r:id="rId3"/>
    <p:sldLayoutId id="2147483671" r:id="rId4"/>
    <p:sldLayoutId id="2147483672" r:id="rId5"/>
    <p:sldLayoutId id="2147483667" r:id="rId6"/>
    <p:sldLayoutId id="2147483673" r:id="rId7"/>
    <p:sldLayoutId id="2147483666" r:id="rId8"/>
    <p:sldLayoutId id="2147483674" r:id="rId9"/>
    <p:sldLayoutId id="2147483665" r:id="rId10"/>
    <p:sldLayoutId id="2147483664" r:id="rId11"/>
    <p:sldLayoutId id="2147483663" r:id="rId12"/>
    <p:sldLayoutId id="2147483662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</p:sldLayoutIdLst>
  <p:transition spd="med">
    <p:fade/>
  </p:transition>
  <p:hf hdr="0"/>
  <p:txStyles>
    <p:titleStyle>
      <a:lvl1pPr algn="l" rtl="0" fontAlgn="base">
        <a:lnSpc>
          <a:spcPct val="85000"/>
        </a:lnSpc>
        <a:spcBef>
          <a:spcPct val="0"/>
        </a:spcBef>
        <a:spcAft>
          <a:spcPct val="0"/>
        </a:spcAft>
        <a:defRPr sz="3200" b="1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2pPr>
      <a:lvl3pPr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3pPr>
      <a:lvl4pPr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4pPr>
      <a:lvl5pPr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01650" indent="-228600" algn="l" rtl="0" fontAlgn="base">
        <a:lnSpc>
          <a:spcPct val="90000"/>
        </a:lnSpc>
        <a:spcBef>
          <a:spcPts val="400"/>
        </a:spcBef>
        <a:spcAft>
          <a:spcPct val="0"/>
        </a:spcAft>
        <a:buClr>
          <a:schemeClr val="accent1"/>
        </a:buClr>
        <a:buSzPct val="90000"/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76288" indent="-228600" algn="l" rtl="0" fontAlgn="base">
        <a:lnSpc>
          <a:spcPct val="90000"/>
        </a:lnSpc>
        <a:spcBef>
          <a:spcPts val="300"/>
        </a:spcBef>
        <a:spcAft>
          <a:spcPct val="0"/>
        </a:spcAft>
        <a:buClr>
          <a:schemeClr val="accent1"/>
        </a:buClr>
        <a:buSzPct val="90000"/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050925" indent="-228600" algn="l" rtl="0" fontAlgn="base">
        <a:lnSpc>
          <a:spcPct val="90000"/>
        </a:lnSpc>
        <a:spcBef>
          <a:spcPts val="300"/>
        </a:spcBef>
        <a:spcAft>
          <a:spcPct val="0"/>
        </a:spcAft>
        <a:buClr>
          <a:schemeClr val="accent1"/>
        </a:buClr>
        <a:buFont typeface="Arial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25563" indent="-228600" algn="l" rtl="0" fontAlgn="base">
        <a:lnSpc>
          <a:spcPct val="90000"/>
        </a:lnSpc>
        <a:spcBef>
          <a:spcPts val="300"/>
        </a:spcBef>
        <a:spcAft>
          <a:spcPct val="0"/>
        </a:spcAft>
        <a:buClr>
          <a:schemeClr val="accent1"/>
        </a:buClr>
        <a:buSzPct val="90000"/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defTabSz="914400" rtl="0" eaLnBrk="1" latinLnBrk="0" hangingPunct="1">
        <a:lnSpc>
          <a:spcPct val="90000"/>
        </a:lnSpc>
        <a:spcBef>
          <a:spcPts val="300"/>
        </a:spcBef>
        <a:buClr>
          <a:schemeClr val="accent1"/>
        </a:buClr>
        <a:buSzPct val="90000"/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874520" indent="-228600" algn="l" defTabSz="914400" rtl="0" eaLnBrk="1" latinLnBrk="0" hangingPunct="1">
        <a:lnSpc>
          <a:spcPct val="90000"/>
        </a:lnSpc>
        <a:spcBef>
          <a:spcPts val="300"/>
        </a:spcBef>
        <a:buClr>
          <a:schemeClr val="accent1"/>
        </a:buClr>
        <a:buSzPct val="9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228600" algn="l" defTabSz="914400" rtl="0" eaLnBrk="1" latinLnBrk="0" hangingPunct="1">
        <a:lnSpc>
          <a:spcPct val="90000"/>
        </a:lnSpc>
        <a:spcBef>
          <a:spcPts val="300"/>
        </a:spcBef>
        <a:buClr>
          <a:schemeClr val="accent1"/>
        </a:buClr>
        <a:buSzPct val="90000"/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23160" indent="-228600" algn="l" defTabSz="914400" rtl="0" eaLnBrk="1" latinLnBrk="0" hangingPunct="1">
        <a:lnSpc>
          <a:spcPct val="90000"/>
        </a:lnSpc>
        <a:spcBef>
          <a:spcPts val="300"/>
        </a:spcBef>
        <a:buClr>
          <a:schemeClr val="accent1"/>
        </a:buClr>
        <a:buSzPct val="9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19100" y="4114800"/>
            <a:ext cx="8305800" cy="2209800"/>
          </a:xfrm>
        </p:spPr>
        <p:txBody>
          <a:bodyPr rtlCol="0">
            <a:normAutofit fontScale="90000"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Comparisons between UWP, W66 and Planar, Angular mode 66 under the same coding conditions</a:t>
            </a:r>
            <a:b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JVET-G0081)</a:t>
            </a:r>
            <a:r>
              <a:rPr lang="en-US" sz="2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K. Panusopone, S. Hong,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Y. Yu, and L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Wang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from 5 Settings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52587558"/>
              </p:ext>
            </p:extLst>
          </p:nvPr>
        </p:nvGraphicFramePr>
        <p:xfrm>
          <a:off x="203200" y="1333500"/>
          <a:ext cx="8728080" cy="33121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0910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1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10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910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10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9101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9101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9101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PDPC</a:t>
                      </a: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ARSS</a:t>
                      </a: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UWP and W66 gains</a:t>
                      </a: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UWP and W66 gains,</a:t>
                      </a:r>
                      <a:r>
                        <a:rPr lang="en-US" baseline="0" dirty="0" smtClean="0"/>
                        <a:t> Class A</a:t>
                      </a:r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UWP and W66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Planar and Angular 66</a:t>
                      </a:r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AI Y </a:t>
                      </a:r>
                    </a:p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BD-rate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Enc.</a:t>
                      </a:r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</a:p>
                    <a:p>
                      <a:pPr algn="ctr"/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Time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AI Y </a:t>
                      </a:r>
                    </a:p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BD-rate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Enc. </a:t>
                      </a:r>
                    </a:p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Time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Disable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Disable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-0.50%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-0.7%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+0.61%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54%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+1.11%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54%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Disable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Enable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-0.61%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-0.8%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+0.11%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83%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+0.72%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83%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MOD_PDPC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Disable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-0.11%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-0.2%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-0.27%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78%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-0.16%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78%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PDPC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Enable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-0.23%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-0.3%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-0.23%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100%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0.00%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100%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Partial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Disable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-0.13%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-0.2%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+0.34%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54%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+0.47%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54%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6006501"/>
                  </a:ext>
                </a:extLst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F2621D-D8DE-42FC-9CBC-98273B851DCF}" type="datetime1">
              <a:rPr lang="en-US" smtClean="0"/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JVET-E0068 UW-Planar and Constrained PDPC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2FE0A1-D36F-4FD5-AA42-24642878B6FE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51623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695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Conclusions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390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UWP and W66 provides coding gain over Planar and Angular 66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US" dirty="0" smtClean="0"/>
              <a:t>Coding gains, range from 0.1%-0.6%, </a:t>
            </a:r>
            <a:r>
              <a:rPr lang="en-US" smtClean="0"/>
              <a:t>from 5 </a:t>
            </a:r>
            <a:r>
              <a:rPr lang="en-US" dirty="0" smtClean="0"/>
              <a:t>settings</a:t>
            </a:r>
          </a:p>
          <a:p>
            <a:pPr lvl="1"/>
            <a:r>
              <a:rPr lang="en-US" dirty="0" smtClean="0"/>
              <a:t>Larger gains as resolution gets larger</a:t>
            </a:r>
          </a:p>
          <a:p>
            <a:pPr lvl="1"/>
            <a:r>
              <a:rPr lang="en-US" dirty="0" smtClean="0"/>
              <a:t>Coding gains, range from 0.2%-0.8%, for class A sequences</a:t>
            </a:r>
            <a:endParaRPr lang="en-US" dirty="0"/>
          </a:p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UWP and W66 works well with any combination of ARSS and PDPC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US" dirty="0" smtClean="0"/>
              <a:t>UWP, W66 benefits come from unique feature helpful for large CU</a:t>
            </a:r>
          </a:p>
          <a:p>
            <a:pPr lvl="1"/>
            <a:r>
              <a:rPr lang="en-US" dirty="0" smtClean="0"/>
              <a:t>Independent of neighbor smoothing, boundary smoothing</a:t>
            </a:r>
            <a:endParaRPr lang="en-US" dirty="0"/>
          </a:p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Recommend adoption of UWP, W66 in JEM-7.0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E044DB2-C2B2-46A2-9212-C5739DB576CD}" type="datetime1">
              <a:rPr lang="en-US" smtClean="0"/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42485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Thanks 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Huawei (G0122) 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 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cross-checking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Questions?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2A9206D-D311-4CEC-96D8-86A51D0547F2}" type="datetime1">
              <a:rPr lang="en-US" smtClean="0"/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2FE0A1-D36F-4FD5-AA42-24642878B6FE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920875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695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Unequal Weight Planar (UW-Planar)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867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Bottom-right position adjustment</a:t>
            </a:r>
          </a:p>
          <a:p>
            <a:pPr lvl="1"/>
            <a:r>
              <a:rPr lang="en-US" dirty="0"/>
              <a:t>Maintain slopes for bottom row and right column</a:t>
            </a:r>
          </a:p>
          <a:p>
            <a:pPr lvl="1"/>
            <a:r>
              <a:rPr lang="en-US" dirty="0"/>
              <a:t>Set bottom right to be weighted average of top-right and bottom-left</a:t>
            </a:r>
          </a:p>
          <a:p>
            <a:pPr lvl="1"/>
            <a:r>
              <a:rPr lang="en-US" dirty="0" smtClean="0"/>
              <a:t>Set </a:t>
            </a:r>
            <a:r>
              <a:rPr lang="en-US" dirty="0"/>
              <a:t>bottom row to be weighted average of BR and BL</a:t>
            </a:r>
          </a:p>
          <a:p>
            <a:pPr lvl="1"/>
            <a:r>
              <a:rPr lang="en-US" dirty="0" smtClean="0"/>
              <a:t>Set </a:t>
            </a:r>
            <a:r>
              <a:rPr lang="en-US" dirty="0"/>
              <a:t>right column to be weighted average of BR and TR</a:t>
            </a:r>
          </a:p>
          <a:p>
            <a:pPr marL="273050" lvl="1" indent="0" algn="ctr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Unequal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weight assignment for final predictor calculation</a:t>
            </a:r>
          </a:p>
          <a:p>
            <a:pPr lvl="1"/>
            <a:r>
              <a:rPr lang="en-US" dirty="0"/>
              <a:t>Weight horizontal and vertical predictors by block </a:t>
            </a:r>
            <a:r>
              <a:rPr lang="en-US" dirty="0" smtClean="0"/>
              <a:t>dimensions</a:t>
            </a:r>
            <a:endParaRPr lang="en-US" dirty="0"/>
          </a:p>
          <a:p>
            <a:pPr marL="273050" lvl="1" indent="0" algn="ctr">
              <a:buNone/>
            </a:pPr>
            <a:r>
              <a:rPr lang="en-US" dirty="0"/>
              <a:t>P(</a:t>
            </a:r>
            <a:r>
              <a:rPr lang="en-US" dirty="0" err="1"/>
              <a:t>x,y</a:t>
            </a:r>
            <a:r>
              <a:rPr lang="en-US" dirty="0"/>
              <a:t>)</a:t>
            </a:r>
            <a:r>
              <a:rPr lang="en-US" b="1" dirty="0"/>
              <a:t> </a:t>
            </a:r>
            <a:r>
              <a:rPr lang="en-US" dirty="0"/>
              <a:t>= </a:t>
            </a:r>
            <a:r>
              <a:rPr lang="en-US" sz="1800" dirty="0"/>
              <a:t>(</a:t>
            </a:r>
            <a:r>
              <a:rPr lang="en-US" sz="1800" dirty="0" err="1"/>
              <a:t>verWeight</a:t>
            </a:r>
            <a:r>
              <a:rPr lang="en-US" sz="1800" dirty="0"/>
              <a:t>*W*P</a:t>
            </a:r>
            <a:r>
              <a:rPr lang="en-US" sz="1800" baseline="-25000" dirty="0"/>
              <a:t>V</a:t>
            </a:r>
            <a:r>
              <a:rPr lang="en-US" sz="1800" dirty="0"/>
              <a:t>(</a:t>
            </a:r>
            <a:r>
              <a:rPr lang="en-US" sz="1800" dirty="0" err="1"/>
              <a:t>x,y</a:t>
            </a:r>
            <a:r>
              <a:rPr lang="en-US" sz="1800" dirty="0"/>
              <a:t>) + </a:t>
            </a:r>
            <a:r>
              <a:rPr lang="en-US" sz="1800" dirty="0" err="1"/>
              <a:t>horWeight</a:t>
            </a:r>
            <a:r>
              <a:rPr lang="en-US" sz="1800" dirty="0"/>
              <a:t>*H*P</a:t>
            </a:r>
            <a:r>
              <a:rPr lang="en-US" sz="1800" baseline="-25000" dirty="0"/>
              <a:t>H</a:t>
            </a:r>
            <a:r>
              <a:rPr lang="en-US" sz="1800" dirty="0"/>
              <a:t>(</a:t>
            </a:r>
            <a:r>
              <a:rPr lang="en-US" sz="1800" dirty="0" err="1"/>
              <a:t>x,y</a:t>
            </a:r>
            <a:r>
              <a:rPr lang="en-US" sz="1800" dirty="0"/>
              <a:t>) + </a:t>
            </a:r>
            <a:r>
              <a:rPr lang="en-US" sz="1800" dirty="0" err="1"/>
              <a:t>Scal</a:t>
            </a:r>
            <a:r>
              <a:rPr lang="en-US" sz="1800" dirty="0"/>
              <a:t>) </a:t>
            </a:r>
            <a:r>
              <a:rPr lang="en-US" sz="1800" dirty="0" smtClean="0"/>
              <a:t>&gt;&gt; (10 + log2H + log2W)</a:t>
            </a:r>
          </a:p>
          <a:p>
            <a:pPr marL="273050" lvl="1" indent="0">
              <a:buNone/>
              <a:tabLst>
                <a:tab pos="1428750" algn="l"/>
              </a:tabLst>
            </a:pPr>
            <a:endParaRPr lang="en-US" dirty="0" smtClean="0"/>
          </a:p>
          <a:p>
            <a:pPr lvl="1">
              <a:buFont typeface="Arial" panose="020B0604020202020204" pitchFamily="34" charset="0"/>
              <a:buChar char="•"/>
              <a:tabLst>
                <a:tab pos="1657350" algn="l"/>
              </a:tabLst>
            </a:pPr>
            <a:r>
              <a:rPr lang="en-US" dirty="0" err="1" smtClean="0"/>
              <a:t>verWeight</a:t>
            </a:r>
            <a:r>
              <a:rPr lang="en-US" dirty="0" smtClean="0"/>
              <a:t>	= 512, </a:t>
            </a:r>
            <a:r>
              <a:rPr lang="en-US" dirty="0"/>
              <a:t>when </a:t>
            </a:r>
            <a:r>
              <a:rPr lang="en-US" dirty="0" smtClean="0"/>
              <a:t>x=y=0	</a:t>
            </a:r>
            <a:endParaRPr lang="en-US" dirty="0"/>
          </a:p>
          <a:p>
            <a:pPr marL="273050" lvl="1" indent="0">
              <a:buNone/>
              <a:tabLst>
                <a:tab pos="1657350" algn="l"/>
              </a:tabLst>
            </a:pPr>
            <a:r>
              <a:rPr lang="en-US" dirty="0" smtClean="0"/>
              <a:t>	= </a:t>
            </a:r>
            <a:r>
              <a:rPr lang="en-US" dirty="0"/>
              <a:t>(x+1)*S[x+y-1], when </a:t>
            </a:r>
            <a:r>
              <a:rPr lang="en-US" dirty="0" smtClean="0"/>
              <a:t>x&lt;y	</a:t>
            </a:r>
          </a:p>
          <a:p>
            <a:pPr marL="273050" lvl="1" indent="0">
              <a:buNone/>
              <a:tabLst>
                <a:tab pos="1657350" algn="l"/>
              </a:tabLst>
            </a:pPr>
            <a:r>
              <a:rPr lang="en-US" dirty="0"/>
              <a:t>	</a:t>
            </a:r>
            <a:r>
              <a:rPr lang="en-US" dirty="0" smtClean="0"/>
              <a:t>= </a:t>
            </a:r>
            <a:r>
              <a:rPr lang="en-US" dirty="0"/>
              <a:t>1024 – </a:t>
            </a:r>
            <a:r>
              <a:rPr lang="en-US" dirty="0" err="1"/>
              <a:t>horWeight</a:t>
            </a:r>
            <a:r>
              <a:rPr lang="en-US" dirty="0"/>
              <a:t>, </a:t>
            </a:r>
            <a:r>
              <a:rPr lang="en-US" dirty="0" smtClean="0"/>
              <a:t>otherwise</a:t>
            </a:r>
          </a:p>
          <a:p>
            <a:pPr marL="273050" lvl="1" indent="0">
              <a:buNone/>
              <a:tabLst>
                <a:tab pos="1657350" algn="l"/>
              </a:tabLst>
            </a:pPr>
            <a:endParaRPr lang="en-US" dirty="0"/>
          </a:p>
          <a:p>
            <a:pPr lvl="1">
              <a:buFont typeface="Arial" panose="020B0604020202020204" pitchFamily="34" charset="0"/>
              <a:buChar char="•"/>
              <a:tabLst>
                <a:tab pos="1657350" algn="l"/>
              </a:tabLst>
            </a:pPr>
            <a:r>
              <a:rPr lang="en-US" dirty="0" err="1" smtClean="0"/>
              <a:t>horWeight</a:t>
            </a:r>
            <a:r>
              <a:rPr lang="en-US" dirty="0" smtClean="0"/>
              <a:t>	= </a:t>
            </a:r>
            <a:r>
              <a:rPr lang="en-US" dirty="0"/>
              <a:t>1024 – </a:t>
            </a:r>
            <a:r>
              <a:rPr lang="en-US" dirty="0" err="1"/>
              <a:t>verWeight</a:t>
            </a:r>
            <a:r>
              <a:rPr lang="en-US" dirty="0"/>
              <a:t>, when </a:t>
            </a:r>
            <a:r>
              <a:rPr lang="en-US" dirty="0" smtClean="0"/>
              <a:t>x ≤ y</a:t>
            </a:r>
            <a:endParaRPr lang="en-US" dirty="0"/>
          </a:p>
          <a:p>
            <a:pPr marL="273050" lvl="1" indent="0">
              <a:buNone/>
              <a:tabLst>
                <a:tab pos="1657350" algn="l"/>
              </a:tabLst>
            </a:pPr>
            <a:r>
              <a:rPr lang="en-US" dirty="0" smtClean="0"/>
              <a:t>	= </a:t>
            </a:r>
            <a:r>
              <a:rPr lang="en-US" dirty="0"/>
              <a:t>(y+1)*</a:t>
            </a:r>
            <a:r>
              <a:rPr lang="en-US" dirty="0" smtClean="0"/>
              <a:t>S[x+y-1], </a:t>
            </a:r>
            <a:r>
              <a:rPr lang="en-US" dirty="0"/>
              <a:t>otherwise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0AE9986E-C5AE-4584-B585-FD67BE1C3F29}" type="datetime1">
              <a:rPr lang="en-US" smtClean="0"/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JVET-E0068 UW-Planar and Constrained PDPC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13317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77978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Weighted Angular Prediction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486400"/>
          </a:xfrm>
        </p:spPr>
        <p:txBody>
          <a:bodyPr>
            <a:normAutofit lnSpcReduction="10000"/>
          </a:bodyPr>
          <a:lstStyle/>
          <a:p>
            <a:pPr marL="0" indent="0">
              <a:buFont typeface="Arial" charset="0"/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JVET angular predictor generation </a:t>
            </a:r>
          </a:p>
          <a:p>
            <a:pPr lvl="1"/>
            <a:r>
              <a:rPr lang="en-US" dirty="0" smtClean="0"/>
              <a:t>65 modes allowed in JVET</a:t>
            </a:r>
          </a:p>
          <a:p>
            <a:pPr lvl="1"/>
            <a:r>
              <a:rPr lang="en-US" dirty="0" smtClean="0"/>
              <a:t>Predictor from neighbor pixel on one side (either top of left)</a:t>
            </a:r>
          </a:p>
          <a:p>
            <a:pPr marL="0" indent="0">
              <a:buFont typeface="Arial" charset="0"/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Weighted angular prediction </a:t>
            </a:r>
          </a:p>
          <a:p>
            <a:pPr lvl="1"/>
            <a:r>
              <a:rPr lang="en-US" dirty="0" smtClean="0"/>
              <a:t>Aim to improve predictor accuracy</a:t>
            </a:r>
          </a:p>
          <a:p>
            <a:pPr lvl="1"/>
            <a:r>
              <a:rPr lang="en-US" dirty="0" smtClean="0"/>
              <a:t>Generate predictor using neighbor pixels on both sides (top and left)</a:t>
            </a:r>
          </a:p>
          <a:p>
            <a:pPr lvl="1"/>
            <a:r>
              <a:rPr lang="en-US" dirty="0" smtClean="0"/>
              <a:t>Modify mode 66 to use weighted angular prediction (no change to other modes)</a:t>
            </a:r>
          </a:p>
          <a:p>
            <a:pPr lvl="1"/>
            <a:r>
              <a:rPr lang="en-US" dirty="0" smtClean="0"/>
              <a:t>Each predictor pixel is determined by weighted average of corresponding top and left neighbors</a:t>
            </a:r>
          </a:p>
          <a:p>
            <a:pPr lvl="1"/>
            <a:endParaRPr lang="en-US" dirty="0" smtClean="0"/>
          </a:p>
          <a:p>
            <a:pPr marL="273050" lvl="1" indent="0" algn="ctr">
              <a:buNone/>
            </a:pPr>
            <a:r>
              <a:rPr lang="en-US" dirty="0"/>
              <a:t>P[</a:t>
            </a:r>
            <a:r>
              <a:rPr lang="en-US" dirty="0" err="1"/>
              <a:t>x,y</a:t>
            </a:r>
            <a:r>
              <a:rPr lang="en-US" dirty="0"/>
              <a:t>] = </a:t>
            </a:r>
            <a:r>
              <a:rPr lang="en-US" dirty="0" smtClean="0"/>
              <a:t>{(((</a:t>
            </a:r>
            <a:r>
              <a:rPr lang="en-US" dirty="0"/>
              <a:t>x+1)*</a:t>
            </a:r>
            <a:r>
              <a:rPr lang="en-US" dirty="0" smtClean="0"/>
              <a:t>R[x+y+2</a:t>
            </a:r>
            <a:r>
              <a:rPr lang="en-US" dirty="0"/>
              <a:t>,-1])) + ((y+1)*(</a:t>
            </a:r>
            <a:r>
              <a:rPr lang="en-US" dirty="0" smtClean="0"/>
              <a:t>R[-</a:t>
            </a:r>
            <a:r>
              <a:rPr lang="en-US" dirty="0"/>
              <a:t>1,x+y+2])) + (y+x+2)/</a:t>
            </a:r>
            <a:r>
              <a:rPr lang="en-US" dirty="0" smtClean="0"/>
              <a:t>2}/ </a:t>
            </a:r>
            <a:r>
              <a:rPr lang="en-US" dirty="0"/>
              <a:t>(y+x+2)) </a:t>
            </a:r>
            <a:endParaRPr lang="en-US" dirty="0" smtClean="0"/>
          </a:p>
          <a:p>
            <a:pPr marL="273050" lvl="1" indent="0">
              <a:buNone/>
            </a:pPr>
            <a:endParaRPr lang="en-US" dirty="0"/>
          </a:p>
          <a:p>
            <a:pPr lvl="1"/>
            <a:r>
              <a:rPr lang="en-US" dirty="0" smtClean="0"/>
              <a:t>Division operations can be replaced by shift operations (as in UW-Planar)</a:t>
            </a:r>
          </a:p>
          <a:p>
            <a:pPr lvl="1"/>
            <a:endParaRPr lang="en-US" dirty="0"/>
          </a:p>
          <a:p>
            <a:pPr marL="273050" lvl="1" indent="0" algn="ctr">
              <a:buNone/>
            </a:pPr>
            <a:r>
              <a:rPr lang="es-ES" dirty="0"/>
              <a:t>P[</a:t>
            </a:r>
            <a:r>
              <a:rPr lang="es-ES" dirty="0" err="1"/>
              <a:t>x,y</a:t>
            </a:r>
            <a:r>
              <a:rPr lang="es-ES" dirty="0"/>
              <a:t>] = (((</a:t>
            </a:r>
            <a:r>
              <a:rPr lang="es-ES" dirty="0" err="1"/>
              <a:t>horWeight</a:t>
            </a:r>
            <a:r>
              <a:rPr lang="es-ES" dirty="0"/>
              <a:t>*</a:t>
            </a:r>
            <a:r>
              <a:rPr lang="es-ES" dirty="0" err="1"/>
              <a:t>Recon</a:t>
            </a:r>
            <a:r>
              <a:rPr lang="es-ES" dirty="0"/>
              <a:t>[x+y+2,-1]) + (</a:t>
            </a:r>
            <a:r>
              <a:rPr lang="es-ES" dirty="0" err="1"/>
              <a:t>verWeight</a:t>
            </a:r>
            <a:r>
              <a:rPr lang="es-ES" dirty="0"/>
              <a:t>*</a:t>
            </a:r>
            <a:r>
              <a:rPr lang="es-ES" dirty="0" err="1"/>
              <a:t>Recon</a:t>
            </a:r>
            <a:r>
              <a:rPr lang="es-ES" dirty="0"/>
              <a:t>[-1,x+y+2]) + (y+x+2)/2) &gt;&gt; </a:t>
            </a:r>
            <a:r>
              <a:rPr lang="es-ES" dirty="0" err="1"/>
              <a:t>ShiftDenom</a:t>
            </a:r>
            <a:r>
              <a:rPr lang="es-ES" dirty="0"/>
              <a:t>)</a:t>
            </a:r>
            <a:endParaRPr lang="en-US" dirty="0" smtClean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 smtClean="0"/>
          </a:p>
          <a:p>
            <a:pPr marL="730250" lvl="1" indent="-457200">
              <a:buFont typeface="+mj-lt"/>
              <a:buAutoNum type="arabicPeriod"/>
            </a:pP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648B399-EC67-46E7-812F-B7C5A2D36904}" type="datetime1">
              <a:rPr lang="en-US" smtClean="0"/>
              <a:pPr>
                <a:defRPr/>
              </a:pPr>
              <a:t>7/14/2017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JVET-E0068 UW-Planar and Constrained PDPC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83730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Mode 66 Modifications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Current JVET				Weighted Angular Prediction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F2621D-D8DE-42FC-9CBC-98273B851DCF}" type="datetime1">
              <a:rPr lang="en-US" smtClean="0"/>
              <a:pPr>
                <a:defRPr/>
              </a:pPr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JVET-E0068 UW-Planar and Constrained PDPC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2FE0A1-D36F-4FD5-AA42-24642878B6FE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066800" y="2438400"/>
            <a:ext cx="1828800" cy="18288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66800" y="2211388"/>
            <a:ext cx="228600" cy="228600"/>
          </a:xfrm>
          <a:prstGeom prst="rect">
            <a:avLst/>
          </a:prstGeom>
          <a:solidFill>
            <a:srgbClr val="CC66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299754" y="2209800"/>
            <a:ext cx="228600" cy="228600"/>
          </a:xfrm>
          <a:prstGeom prst="rect">
            <a:avLst/>
          </a:prstGeom>
          <a:solidFill>
            <a:srgbClr val="FF993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28354" y="2208212"/>
            <a:ext cx="228600" cy="228600"/>
          </a:xfrm>
          <a:prstGeom prst="rect">
            <a:avLst/>
          </a:prstGeom>
          <a:solidFill>
            <a:srgbClr val="FF996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761308" y="2208212"/>
            <a:ext cx="228600" cy="228600"/>
          </a:xfrm>
          <a:prstGeom prst="rect">
            <a:avLst/>
          </a:prstGeom>
          <a:solidFill>
            <a:srgbClr val="FF99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989908" y="2208212"/>
            <a:ext cx="228600" cy="228600"/>
          </a:xfrm>
          <a:prstGeom prst="rect">
            <a:avLst/>
          </a:prstGeom>
          <a:solidFill>
            <a:srgbClr val="FF99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214154" y="2208212"/>
            <a:ext cx="228600" cy="228600"/>
          </a:xfrm>
          <a:prstGeom prst="rect">
            <a:avLst/>
          </a:prstGeom>
          <a:solidFill>
            <a:srgbClr val="FF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442754" y="2208212"/>
            <a:ext cx="228600" cy="228600"/>
          </a:xfrm>
          <a:prstGeom prst="rect">
            <a:avLst/>
          </a:prstGeom>
          <a:solidFill>
            <a:srgbClr val="CC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664823" y="2208212"/>
            <a:ext cx="228600" cy="228600"/>
          </a:xfrm>
          <a:prstGeom prst="rect">
            <a:avLst/>
          </a:prstGeom>
          <a:solidFill>
            <a:srgbClr val="9966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899954" y="2208212"/>
            <a:ext cx="228600" cy="228600"/>
          </a:xfrm>
          <a:prstGeom prst="rect">
            <a:avLst/>
          </a:prstGeom>
          <a:solidFill>
            <a:srgbClr val="66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135085" y="2208212"/>
            <a:ext cx="228600" cy="228600"/>
          </a:xfrm>
          <a:prstGeom prst="rect">
            <a:avLst/>
          </a:prstGeom>
          <a:solidFill>
            <a:srgbClr val="6666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791200" y="2438400"/>
            <a:ext cx="1828800" cy="18288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791200" y="2211388"/>
            <a:ext cx="228600" cy="228600"/>
          </a:xfrm>
          <a:prstGeom prst="rect">
            <a:avLst/>
          </a:prstGeom>
          <a:solidFill>
            <a:srgbClr val="CC66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024154" y="2209800"/>
            <a:ext cx="228600" cy="228600"/>
          </a:xfrm>
          <a:prstGeom prst="rect">
            <a:avLst/>
          </a:prstGeom>
          <a:solidFill>
            <a:srgbClr val="FF993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252754" y="2208212"/>
            <a:ext cx="228600" cy="228600"/>
          </a:xfrm>
          <a:prstGeom prst="rect">
            <a:avLst/>
          </a:prstGeom>
          <a:solidFill>
            <a:srgbClr val="FF996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485708" y="2208212"/>
            <a:ext cx="228600" cy="228600"/>
          </a:xfrm>
          <a:prstGeom prst="rect">
            <a:avLst/>
          </a:prstGeom>
          <a:solidFill>
            <a:srgbClr val="FF99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714308" y="2208212"/>
            <a:ext cx="228600" cy="228600"/>
          </a:xfrm>
          <a:prstGeom prst="rect">
            <a:avLst/>
          </a:prstGeom>
          <a:solidFill>
            <a:srgbClr val="FF99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938554" y="2208212"/>
            <a:ext cx="228600" cy="228600"/>
          </a:xfrm>
          <a:prstGeom prst="rect">
            <a:avLst/>
          </a:prstGeom>
          <a:solidFill>
            <a:srgbClr val="FF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7167154" y="2208212"/>
            <a:ext cx="228600" cy="228600"/>
          </a:xfrm>
          <a:prstGeom prst="rect">
            <a:avLst/>
          </a:prstGeom>
          <a:solidFill>
            <a:srgbClr val="CC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389223" y="2208212"/>
            <a:ext cx="228600" cy="228600"/>
          </a:xfrm>
          <a:prstGeom prst="rect">
            <a:avLst/>
          </a:prstGeom>
          <a:solidFill>
            <a:srgbClr val="9966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7624354" y="2208212"/>
            <a:ext cx="228600" cy="228600"/>
          </a:xfrm>
          <a:prstGeom prst="rect">
            <a:avLst/>
          </a:prstGeom>
          <a:solidFill>
            <a:srgbClr val="66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7859485" y="2208212"/>
            <a:ext cx="228600" cy="228600"/>
          </a:xfrm>
          <a:prstGeom prst="rect">
            <a:avLst/>
          </a:prstGeom>
          <a:solidFill>
            <a:srgbClr val="6666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5558247" y="2436812"/>
            <a:ext cx="228600" cy="228600"/>
          </a:xfrm>
          <a:prstGeom prst="rect">
            <a:avLst/>
          </a:prstGeom>
          <a:solidFill>
            <a:srgbClr val="99CC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5558247" y="2662236"/>
            <a:ext cx="228600" cy="228600"/>
          </a:xfrm>
          <a:prstGeom prst="rect">
            <a:avLst/>
          </a:prstGeom>
          <a:solidFill>
            <a:srgbClr val="99FF3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558247" y="2890836"/>
            <a:ext cx="228600" cy="228600"/>
          </a:xfrm>
          <a:prstGeom prst="rect">
            <a:avLst/>
          </a:prstGeom>
          <a:solidFill>
            <a:srgbClr val="99FF6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558247" y="3116260"/>
            <a:ext cx="228600" cy="228600"/>
          </a:xfrm>
          <a:prstGeom prst="rect">
            <a:avLst/>
          </a:prstGeom>
          <a:solidFill>
            <a:srgbClr val="99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5558247" y="3344860"/>
            <a:ext cx="228600" cy="228600"/>
          </a:xfrm>
          <a:prstGeom prst="rect">
            <a:avLst/>
          </a:prstGeom>
          <a:solidFill>
            <a:srgbClr val="99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5558246" y="3577430"/>
            <a:ext cx="228600" cy="228600"/>
          </a:xfrm>
          <a:prstGeom prst="rect">
            <a:avLst/>
          </a:prstGeom>
          <a:solidFill>
            <a:srgbClr val="66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558246" y="3806030"/>
            <a:ext cx="228600" cy="228600"/>
          </a:xfrm>
          <a:prstGeom prst="rect">
            <a:avLst/>
          </a:prstGeom>
          <a:solidFill>
            <a:srgbClr val="33CC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5558246" y="4034630"/>
            <a:ext cx="228600" cy="228600"/>
          </a:xfrm>
          <a:prstGeom prst="rect">
            <a:avLst/>
          </a:prstGeom>
          <a:solidFill>
            <a:srgbClr val="00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5558246" y="4263230"/>
            <a:ext cx="228600" cy="228600"/>
          </a:xfrm>
          <a:prstGeom prst="rect">
            <a:avLst/>
          </a:prstGeom>
          <a:solidFill>
            <a:srgbClr val="0033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5556388" y="4496594"/>
            <a:ext cx="228600" cy="228600"/>
          </a:xfrm>
          <a:prstGeom prst="rect">
            <a:avLst/>
          </a:prstGeom>
          <a:solidFill>
            <a:srgbClr val="0000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1304834" y="3344860"/>
            <a:ext cx="228600" cy="228600"/>
          </a:xfrm>
          <a:prstGeom prst="rect">
            <a:avLst/>
          </a:prstGeom>
          <a:solidFill>
            <a:srgbClr val="FF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6024154" y="3344860"/>
            <a:ext cx="228600" cy="228600"/>
          </a:xfrm>
          <a:prstGeom prst="rect">
            <a:avLst/>
          </a:prstGeom>
          <a:solidFill>
            <a:srgbClr val="CCCC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43" name="Straight Arrow Connector 42"/>
          <p:cNvCxnSpPr/>
          <p:nvPr/>
        </p:nvCxnSpPr>
        <p:spPr>
          <a:xfrm flipH="1">
            <a:off x="1528354" y="2322512"/>
            <a:ext cx="800100" cy="1022348"/>
          </a:xfrm>
          <a:prstGeom prst="straightConnector1">
            <a:avLst/>
          </a:prstGeom>
          <a:ln w="190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flipH="1">
            <a:off x="6252754" y="2322512"/>
            <a:ext cx="800100" cy="1022348"/>
          </a:xfrm>
          <a:prstGeom prst="straightConnector1">
            <a:avLst/>
          </a:prstGeom>
          <a:ln w="190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 flipV="1">
            <a:off x="5670688" y="3576636"/>
            <a:ext cx="349112" cy="357901"/>
          </a:xfrm>
          <a:prstGeom prst="straightConnector1">
            <a:avLst/>
          </a:prstGeom>
          <a:ln w="190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43"/>
          <p:cNvSpPr/>
          <p:nvPr/>
        </p:nvSpPr>
        <p:spPr>
          <a:xfrm>
            <a:off x="851536" y="2436812"/>
            <a:ext cx="228600" cy="228600"/>
          </a:xfrm>
          <a:prstGeom prst="rect">
            <a:avLst/>
          </a:prstGeom>
          <a:solidFill>
            <a:srgbClr val="99CC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851536" y="2662236"/>
            <a:ext cx="228600" cy="228600"/>
          </a:xfrm>
          <a:prstGeom prst="rect">
            <a:avLst/>
          </a:prstGeom>
          <a:solidFill>
            <a:srgbClr val="99FF3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851536" y="2890836"/>
            <a:ext cx="228600" cy="228600"/>
          </a:xfrm>
          <a:prstGeom prst="rect">
            <a:avLst/>
          </a:prstGeom>
          <a:solidFill>
            <a:srgbClr val="99FF6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851536" y="3116260"/>
            <a:ext cx="228600" cy="228600"/>
          </a:xfrm>
          <a:prstGeom prst="rect">
            <a:avLst/>
          </a:prstGeom>
          <a:solidFill>
            <a:srgbClr val="99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851536" y="3344860"/>
            <a:ext cx="228600" cy="228600"/>
          </a:xfrm>
          <a:prstGeom prst="rect">
            <a:avLst/>
          </a:prstGeom>
          <a:solidFill>
            <a:srgbClr val="99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851535" y="3577430"/>
            <a:ext cx="228600" cy="228600"/>
          </a:xfrm>
          <a:prstGeom prst="rect">
            <a:avLst/>
          </a:prstGeom>
          <a:solidFill>
            <a:srgbClr val="66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851535" y="3806030"/>
            <a:ext cx="228600" cy="228600"/>
          </a:xfrm>
          <a:prstGeom prst="rect">
            <a:avLst/>
          </a:prstGeom>
          <a:solidFill>
            <a:srgbClr val="33CC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851535" y="4034630"/>
            <a:ext cx="228600" cy="228600"/>
          </a:xfrm>
          <a:prstGeom prst="rect">
            <a:avLst/>
          </a:prstGeom>
          <a:solidFill>
            <a:srgbClr val="00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851535" y="4263230"/>
            <a:ext cx="228600" cy="228600"/>
          </a:xfrm>
          <a:prstGeom prst="rect">
            <a:avLst/>
          </a:prstGeom>
          <a:solidFill>
            <a:srgbClr val="0033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849677" y="4496594"/>
            <a:ext cx="228600" cy="228600"/>
          </a:xfrm>
          <a:prstGeom prst="rect">
            <a:avLst/>
          </a:prstGeom>
          <a:solidFill>
            <a:srgbClr val="0000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13001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695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Setting 1 Comparison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390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Based on HM-16.6-JEM-6.0-EE1-Test1-2and10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/>
            <a:r>
              <a:rPr lang="en-US" dirty="0" smtClean="0"/>
              <a:t>Disable PDPC, MOD_PDPC, ARSS</a:t>
            </a:r>
            <a:endParaRPr lang="en-US" dirty="0"/>
          </a:p>
          <a:p>
            <a:pPr lvl="1"/>
            <a:r>
              <a:rPr lang="en-US" dirty="0"/>
              <a:t>Set EE1_TEST1, EE1_TEST2, EE1_TEST2_1, EE1_TEST10, EE1_TEST10_1, COM16_C1046_PDPC_INTRA, and </a:t>
            </a:r>
            <a:r>
              <a:rPr lang="en-US" dirty="0" smtClean="0"/>
              <a:t>COM16_C983_RSAF macros to 0</a:t>
            </a:r>
          </a:p>
          <a:p>
            <a:pPr lvl="1"/>
            <a:endParaRPr lang="en-US" dirty="0" smtClean="0"/>
          </a:p>
          <a:p>
            <a:pPr marL="27305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B4604B5-CF0F-4BB0-AE21-EBE51C11C5F6}" type="datetime1">
              <a:rPr lang="en-US" smtClean="0"/>
              <a:pPr>
                <a:defRPr/>
              </a:pPr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137009"/>
              </p:ext>
            </p:extLst>
          </p:nvPr>
        </p:nvGraphicFramePr>
        <p:xfrm>
          <a:off x="228602" y="2514600"/>
          <a:ext cx="8710610" cy="2844165"/>
        </p:xfrm>
        <a:graphic>
          <a:graphicData uri="http://schemas.openxmlformats.org/drawingml/2006/table">
            <a:tbl>
              <a:tblPr/>
              <a:tblGrid>
                <a:gridCol w="1162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JEM 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6.0 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tools 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EE1 Test 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-0.87%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0.72%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0.54%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0.67%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0.74%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0.87%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0.61%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0.51%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0.53%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54%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99%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-0.50%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0.42%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-0.43%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547337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695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Setting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Comparison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390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Based on </a:t>
            </a: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HM-16.6-JEM-6.0-EE1-Test1-2and10</a:t>
            </a:r>
          </a:p>
          <a:p>
            <a:pPr lvl="1"/>
            <a:r>
              <a:rPr lang="en-US" dirty="0" smtClean="0"/>
              <a:t>Disable </a:t>
            </a:r>
            <a:r>
              <a:rPr lang="en-US" dirty="0"/>
              <a:t>PDPC, MOD_PDPC</a:t>
            </a:r>
          </a:p>
          <a:p>
            <a:pPr lvl="1"/>
            <a:r>
              <a:rPr lang="en-US" dirty="0"/>
              <a:t>Set EE1_TEST1, EE1_TEST2, EE1_TEST2_1, EE1_TEST10, EE1_TEST10_1, </a:t>
            </a:r>
            <a:r>
              <a:rPr lang="en-US" dirty="0" smtClean="0"/>
              <a:t>and COM16_C1046_PDPC_INTRA macros </a:t>
            </a:r>
            <a:r>
              <a:rPr lang="en-US" dirty="0"/>
              <a:t>to 0</a:t>
            </a:r>
          </a:p>
          <a:p>
            <a:pPr marL="27305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B4604B5-CF0F-4BB0-AE21-EBE51C11C5F6}" type="datetime1">
              <a:rPr lang="en-US" smtClean="0"/>
              <a:pPr>
                <a:defRPr/>
              </a:pPr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5408366"/>
              </p:ext>
            </p:extLst>
          </p:nvPr>
        </p:nvGraphicFramePr>
        <p:xfrm>
          <a:off x="228602" y="2514600"/>
          <a:ext cx="8710610" cy="2981325"/>
        </p:xfrm>
        <a:graphic>
          <a:graphicData uri="http://schemas.openxmlformats.org/drawingml/2006/table">
            <a:tbl>
              <a:tblPr/>
              <a:tblGrid>
                <a:gridCol w="1162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28956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JEM 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6.0 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tools 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JEM 6.0 no PDPC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-0.93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0.11%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0.07%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-0.06%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83%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100%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-0.61%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-0.50%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-0.53%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99%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100%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10813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695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Setting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Comparison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390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Based on HM-16.6-JEM-6.0-EE1-Test3-7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/>
            <a:r>
              <a:rPr lang="en-US" dirty="0" smtClean="0"/>
              <a:t>Enable MOD_PDPC, disable ARSS</a:t>
            </a:r>
            <a:endParaRPr lang="en-US" dirty="0"/>
          </a:p>
          <a:p>
            <a:pPr lvl="1"/>
            <a:r>
              <a:rPr lang="en-US" dirty="0"/>
              <a:t>Set </a:t>
            </a:r>
            <a:r>
              <a:rPr lang="en-US" dirty="0" smtClean="0"/>
              <a:t>EE1_TEST3 macro </a:t>
            </a:r>
            <a:r>
              <a:rPr lang="en-US" dirty="0"/>
              <a:t>to </a:t>
            </a:r>
            <a:r>
              <a:rPr lang="en-US" dirty="0" smtClean="0"/>
              <a:t>1</a:t>
            </a:r>
          </a:p>
          <a:p>
            <a:pPr lvl="1"/>
            <a:r>
              <a:rPr lang="en-US" dirty="0" smtClean="0"/>
              <a:t>Modify to use PDPC with UWP, no boundary filter and no PDPC combination for W66</a:t>
            </a:r>
          </a:p>
          <a:p>
            <a:pPr marL="27305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B4604B5-CF0F-4BB0-AE21-EBE51C11C5F6}" type="datetime1">
              <a:rPr lang="en-US" smtClean="0"/>
              <a:pPr>
                <a:defRPr/>
              </a:pPr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2176983"/>
              </p:ext>
            </p:extLst>
          </p:nvPr>
        </p:nvGraphicFramePr>
        <p:xfrm>
          <a:off x="228602" y="2590800"/>
          <a:ext cx="8710610" cy="2775585"/>
        </p:xfrm>
        <a:graphic>
          <a:graphicData uri="http://schemas.openxmlformats.org/drawingml/2006/table">
            <a:tbl>
              <a:tblPr/>
              <a:tblGrid>
                <a:gridCol w="1162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26670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JEM 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6.0 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tools 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EE1 Test 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0.46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-0.27%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0.17%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0.16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78%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99%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-0.11%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0.10%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-0.12%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99%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231877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695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Setting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Comparison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390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Based on </a:t>
            </a: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HM-16.6-JEM-6.0-EE1-Test1-2and10</a:t>
            </a:r>
          </a:p>
          <a:p>
            <a:pPr lvl="1"/>
            <a:r>
              <a:rPr lang="en-US" dirty="0" smtClean="0"/>
              <a:t>Enable </a:t>
            </a:r>
            <a:r>
              <a:rPr lang="en-US" dirty="0"/>
              <a:t>PDPC, </a:t>
            </a:r>
            <a:r>
              <a:rPr lang="en-US" dirty="0" smtClean="0"/>
              <a:t>ARSS</a:t>
            </a:r>
            <a:endParaRPr lang="en-US" dirty="0"/>
          </a:p>
          <a:p>
            <a:pPr lvl="1"/>
            <a:r>
              <a:rPr lang="en-US" dirty="0"/>
              <a:t>Set EE1_TEST1, EE1_TEST2, EE1_TEST2_1, EE1_TEST10, </a:t>
            </a:r>
            <a:r>
              <a:rPr lang="en-US" dirty="0" smtClean="0"/>
              <a:t>EE1_TEST10_1 macros </a:t>
            </a:r>
            <a:r>
              <a:rPr lang="en-US" dirty="0"/>
              <a:t>to 0</a:t>
            </a:r>
          </a:p>
          <a:p>
            <a:pPr marL="27305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B4604B5-CF0F-4BB0-AE21-EBE51C11C5F6}" type="datetime1">
              <a:rPr lang="en-US" smtClean="0"/>
              <a:pPr>
                <a:defRPr/>
              </a:pPr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3979731"/>
              </p:ext>
            </p:extLst>
          </p:nvPr>
        </p:nvGraphicFramePr>
        <p:xfrm>
          <a:off x="228602" y="2514604"/>
          <a:ext cx="4936485" cy="2842541"/>
        </p:xfrm>
        <a:graphic>
          <a:graphicData uri="http://schemas.openxmlformats.org/drawingml/2006/table">
            <a:tbl>
              <a:tblPr/>
              <a:tblGrid>
                <a:gridCol w="1162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59712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JEM 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6.0 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tools 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5943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59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59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59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59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59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59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59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-0.23%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0.17%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-0.16%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99%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100%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59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17555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695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Setting 5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Comparison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390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Based on HM-16.6-JEM-6.0-EE1-Test3-7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/>
            <a:r>
              <a:rPr lang="en-US" dirty="0" smtClean="0"/>
              <a:t>Enable MOD_PDPC, disable ARSS</a:t>
            </a:r>
            <a:endParaRPr lang="en-US" dirty="0"/>
          </a:p>
          <a:p>
            <a:pPr lvl="1"/>
            <a:r>
              <a:rPr lang="en-US" dirty="0"/>
              <a:t>Set </a:t>
            </a:r>
            <a:r>
              <a:rPr lang="en-US" dirty="0" smtClean="0"/>
              <a:t>EE1_TEST7 </a:t>
            </a:r>
            <a:r>
              <a:rPr lang="en-US" dirty="0" smtClean="0"/>
              <a:t>macro </a:t>
            </a:r>
            <a:r>
              <a:rPr lang="en-US" dirty="0"/>
              <a:t>to </a:t>
            </a:r>
            <a:r>
              <a:rPr lang="en-US" dirty="0" smtClean="0"/>
              <a:t>1</a:t>
            </a:r>
          </a:p>
          <a:p>
            <a:pPr lvl="1"/>
            <a:r>
              <a:rPr lang="en-US" dirty="0" smtClean="0"/>
              <a:t>Modify to use PDPC with UWP, no boundary filter and no PDPC combination for W66</a:t>
            </a:r>
          </a:p>
          <a:p>
            <a:pPr marL="27305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B4604B5-CF0F-4BB0-AE21-EBE51C11C5F6}" type="datetime1">
              <a:rPr lang="en-US" smtClean="0"/>
              <a:pPr>
                <a:defRPr/>
              </a:pPr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4075605"/>
              </p:ext>
            </p:extLst>
          </p:nvPr>
        </p:nvGraphicFramePr>
        <p:xfrm>
          <a:off x="228602" y="2590800"/>
          <a:ext cx="8710610" cy="2775585"/>
        </p:xfrm>
        <a:graphic>
          <a:graphicData uri="http://schemas.openxmlformats.org/drawingml/2006/table">
            <a:tbl>
              <a:tblPr/>
              <a:tblGrid>
                <a:gridCol w="1162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26670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JEM 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6.0 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tools 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EE1 Test 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0.54%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62%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0.34%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0.27%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0.33%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54%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100%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-0.13%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0.17%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-0.16%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62%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99%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0.37%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0.82%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380429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RIS_TEMPLATE" val="12/5/2014 3:26:38 PM"/>
</p:tagLst>
</file>

<file path=ppt/theme/theme1.xml><?xml version="1.0" encoding="utf-8"?>
<a:theme xmlns:a="http://schemas.openxmlformats.org/drawingml/2006/main" name="Blank">
  <a:themeElements>
    <a:clrScheme name="Arris Oct 2014">
      <a:dk1>
        <a:sysClr val="windowText" lastClr="000000"/>
      </a:dk1>
      <a:lt1>
        <a:sysClr val="window" lastClr="FFFFFF"/>
      </a:lt1>
      <a:dk2>
        <a:srgbClr val="58585A"/>
      </a:dk2>
      <a:lt2>
        <a:srgbClr val="DBDBDB"/>
      </a:lt2>
      <a:accent1>
        <a:srgbClr val="F1740D"/>
      </a:accent1>
      <a:accent2>
        <a:srgbClr val="58585A"/>
      </a:accent2>
      <a:accent3>
        <a:srgbClr val="93BB2F"/>
      </a:accent3>
      <a:accent4>
        <a:srgbClr val="37529F"/>
      </a:accent4>
      <a:accent5>
        <a:srgbClr val="8D8F90"/>
      </a:accent5>
      <a:accent6>
        <a:srgbClr val="E3390B"/>
      </a:accent6>
      <a:hlink>
        <a:srgbClr val="37529F"/>
      </a:hlink>
      <a:folHlink>
        <a:srgbClr val="58585A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>
            <a:solidFill>
              <a:srgbClr val="FFFFFF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228600" indent="-228600">
          <a:lnSpc>
            <a:spcPct val="90000"/>
          </a:lnSpc>
          <a:buClr>
            <a:schemeClr val="accent1"/>
          </a:buClr>
          <a:buSzPct val="90000"/>
          <a:buFont typeface="Arial" panose="020B0604020202020204" pitchFamily="34" charset="0"/>
          <a:buChar char="•"/>
          <a:defRPr/>
        </a:defPPr>
      </a:lstStyle>
    </a:txDef>
  </a:objectDefaults>
  <a:extraClrSchemeLst/>
  <a:custClrLst>
    <a:custClr name="201|88|25">
      <a:srgbClr val="C95819"/>
    </a:custClr>
    <a:custClr name="164|15|4">
      <a:srgbClr val="A40F04"/>
    </a:custClr>
    <a:custClr name="49|62|115">
      <a:srgbClr val="313E73"/>
    </a:custClr>
    <a:custClr name="97|123|31">
      <a:srgbClr val="617B1F"/>
    </a:custClr>
    <a:custClr name="141|116|97">
      <a:srgbClr val="8D7461"/>
    </a:custClr>
    <a:custClr name="175|176|177">
      <a:srgbClr val="AFB0B1"/>
    </a:custClr>
  </a:custClrLst>
  <a:extLst>
    <a:ext uri="{05A4C25C-085E-4340-85A3-A5531E510DB2}">
      <thm15:themeFamily xmlns:thm15="http://schemas.microsoft.com/office/thememl/2012/main" name="ARRIS_4x3_2015.potx" id="{197D7E15-AD25-42FF-9C87-7DF25FD2B757}" vid="{54B1E2FA-2F78-40B3-AEE8-E961DD0DF237}"/>
    </a:ext>
  </a:extLst>
</a:theme>
</file>

<file path=ppt/theme/theme2.xml><?xml version="1.0" encoding="utf-8"?>
<a:theme xmlns:a="http://schemas.openxmlformats.org/drawingml/2006/main" name="Office Theme">
  <a:themeElements>
    <a:clrScheme name="Arris Oct 2014">
      <a:dk1>
        <a:sysClr val="windowText" lastClr="000000"/>
      </a:dk1>
      <a:lt1>
        <a:sysClr val="window" lastClr="FFFFFF"/>
      </a:lt1>
      <a:dk2>
        <a:srgbClr val="58585A"/>
      </a:dk2>
      <a:lt2>
        <a:srgbClr val="DBDBDB"/>
      </a:lt2>
      <a:accent1>
        <a:srgbClr val="F1740D"/>
      </a:accent1>
      <a:accent2>
        <a:srgbClr val="58585A"/>
      </a:accent2>
      <a:accent3>
        <a:srgbClr val="93BB2F"/>
      </a:accent3>
      <a:accent4>
        <a:srgbClr val="37529F"/>
      </a:accent4>
      <a:accent5>
        <a:srgbClr val="8D8F90"/>
      </a:accent5>
      <a:accent6>
        <a:srgbClr val="E3390B"/>
      </a:accent6>
      <a:hlink>
        <a:srgbClr val="37529F"/>
      </a:hlink>
      <a:folHlink>
        <a:srgbClr val="58585A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>
            <a:solidFill>
              <a:srgbClr val="FFFFFF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228600" indent="-228600">
          <a:lnSpc>
            <a:spcPct val="90000"/>
          </a:lnSpc>
          <a:buClr>
            <a:schemeClr val="accent1"/>
          </a:buClr>
          <a:buSzPct val="90000"/>
          <a:buFont typeface="Arial" panose="020B0604020202020204" pitchFamily="34" charset="0"/>
          <a:buChar char="•"/>
          <a:defRPr/>
        </a:defPPr>
      </a:lstStyle>
    </a:txDef>
  </a:objectDefaults>
  <a:extraClrSchemeLst/>
  <a:custClrLst>
    <a:custClr name="201|88|25">
      <a:srgbClr val="C95819"/>
    </a:custClr>
    <a:custClr name="164|15|4">
      <a:srgbClr val="A40F04"/>
    </a:custClr>
    <a:custClr name="49|62|115">
      <a:srgbClr val="313E73"/>
    </a:custClr>
    <a:custClr name="97|123|31">
      <a:srgbClr val="617B1F"/>
    </a:custClr>
    <a:custClr name="141|116|97">
      <a:srgbClr val="8D7461"/>
    </a:custClr>
    <a:custClr name="175|176|177">
      <a:srgbClr val="AFB0B1"/>
    </a:custClr>
  </a:custClrLst>
</a:theme>
</file>

<file path=ppt/theme/theme3.xml><?xml version="1.0" encoding="utf-8"?>
<a:theme xmlns:a="http://schemas.openxmlformats.org/drawingml/2006/main" name="Office Theme">
  <a:themeElements>
    <a:clrScheme name="Arris Oct 2014">
      <a:dk1>
        <a:sysClr val="windowText" lastClr="000000"/>
      </a:dk1>
      <a:lt1>
        <a:sysClr val="window" lastClr="FFFFFF"/>
      </a:lt1>
      <a:dk2>
        <a:srgbClr val="58585A"/>
      </a:dk2>
      <a:lt2>
        <a:srgbClr val="DBDBDB"/>
      </a:lt2>
      <a:accent1>
        <a:srgbClr val="F1740D"/>
      </a:accent1>
      <a:accent2>
        <a:srgbClr val="58585A"/>
      </a:accent2>
      <a:accent3>
        <a:srgbClr val="93BB2F"/>
      </a:accent3>
      <a:accent4>
        <a:srgbClr val="37529F"/>
      </a:accent4>
      <a:accent5>
        <a:srgbClr val="8D8F90"/>
      </a:accent5>
      <a:accent6>
        <a:srgbClr val="E3390B"/>
      </a:accent6>
      <a:hlink>
        <a:srgbClr val="37529F"/>
      </a:hlink>
      <a:folHlink>
        <a:srgbClr val="58585A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>
            <a:solidFill>
              <a:srgbClr val="FFFFFF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228600" indent="-228600">
          <a:lnSpc>
            <a:spcPct val="90000"/>
          </a:lnSpc>
          <a:buClr>
            <a:schemeClr val="accent1"/>
          </a:buClr>
          <a:buSzPct val="90000"/>
          <a:buFont typeface="Arial" panose="020B0604020202020204" pitchFamily="34" charset="0"/>
          <a:buChar char="•"/>
          <a:defRPr/>
        </a:defPPr>
      </a:lstStyle>
    </a:txDef>
  </a:objectDefaults>
  <a:extraClrSchemeLst/>
  <a:custClrLst>
    <a:custClr name="201|88|25">
      <a:srgbClr val="C95819"/>
    </a:custClr>
    <a:custClr name="164|15|4">
      <a:srgbClr val="A40F04"/>
    </a:custClr>
    <a:custClr name="49|62|115">
      <a:srgbClr val="313E73"/>
    </a:custClr>
    <a:custClr name="97|123|31">
      <a:srgbClr val="617B1F"/>
    </a:custClr>
    <a:custClr name="141|116|97">
      <a:srgbClr val="8D7461"/>
    </a:custClr>
    <a:custClr name="175|176|177">
      <a:srgbClr val="AFB0B1"/>
    </a:custClr>
  </a:custClr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31158</TotalTime>
  <Words>1729</Words>
  <Application>Microsoft Office PowerPoint</Application>
  <PresentationFormat>On-screen Show (4:3)</PresentationFormat>
  <Paragraphs>629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Blank</vt:lpstr>
      <vt:lpstr>Comparisons between UWP, W66 and Planar, Angular mode 66 under the same coding conditions (JVET-G0081)  K. Panusopone, S. Hong, Y. Yu, and L. Wang</vt:lpstr>
      <vt:lpstr>Unequal Weight Planar (UW-Planar)</vt:lpstr>
      <vt:lpstr>Weighted Angular Prediction</vt:lpstr>
      <vt:lpstr>Mode 66 Modifications</vt:lpstr>
      <vt:lpstr>Setting 1 Comparison</vt:lpstr>
      <vt:lpstr>Setting 2 Comparison</vt:lpstr>
      <vt:lpstr>Setting 3 Comparison</vt:lpstr>
      <vt:lpstr>Setting 4 Comparison</vt:lpstr>
      <vt:lpstr>Setting 5 Comparison</vt:lpstr>
      <vt:lpstr>Results from 5 Settings</vt:lpstr>
      <vt:lpstr>Conclusions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BlueRidge Codebase Overview</dc:title>
  <dc:creator>Monaco, Joe</dc:creator>
  <cp:lastModifiedBy>Panusopone, Krit</cp:lastModifiedBy>
  <cp:revision>571</cp:revision>
  <dcterms:created xsi:type="dcterms:W3CDTF">2015-08-23T13:04:10Z</dcterms:created>
  <dcterms:modified xsi:type="dcterms:W3CDTF">2017-07-14T07:03:06Z</dcterms:modified>
</cp:coreProperties>
</file>