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81" r:id="rId2"/>
    <p:sldId id="371" r:id="rId3"/>
    <p:sldId id="369" r:id="rId4"/>
    <p:sldId id="361" r:id="rId5"/>
    <p:sldId id="362" r:id="rId6"/>
    <p:sldId id="349" r:id="rId7"/>
    <p:sldId id="34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0">
          <p15:clr>
            <a:srgbClr val="A4A3A4"/>
          </p15:clr>
        </p15:guide>
        <p15:guide id="3" orient="horz" pos="816">
          <p15:clr>
            <a:srgbClr val="A4A3A4"/>
          </p15:clr>
        </p15:guide>
        <p15:guide id="4" orient="horz" pos="4128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432">
          <p15:clr>
            <a:srgbClr val="A4A3A4"/>
          </p15:clr>
        </p15:guide>
        <p15:guide id="7" pos="133">
          <p15:clr>
            <a:srgbClr val="A4A3A4"/>
          </p15:clr>
        </p15:guide>
        <p15:guide id="8" pos="480">
          <p15:clr>
            <a:srgbClr val="A4A3A4"/>
          </p15:clr>
        </p15:guide>
        <p15:guide id="9" pos="5280">
          <p15:clr>
            <a:srgbClr val="A4A3A4"/>
          </p15:clr>
        </p15:guide>
        <p15:guide id="10" pos="2880">
          <p15:clr>
            <a:srgbClr val="A4A3A4"/>
          </p15:clr>
        </p15:guide>
        <p15:guide id="11" pos="56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7581" autoAdjust="0"/>
  </p:normalViewPr>
  <p:slideViewPr>
    <p:cSldViewPr>
      <p:cViewPr varScale="1">
        <p:scale>
          <a:sx n="84" d="100"/>
          <a:sy n="84" d="100"/>
        </p:scale>
        <p:origin x="446" y="82"/>
      </p:cViewPr>
      <p:guideLst>
        <p:guide orient="horz" pos="2160"/>
        <p:guide orient="horz" pos="240"/>
        <p:guide orient="horz" pos="816"/>
        <p:guide orient="horz" pos="4128"/>
        <p:guide orient="horz" pos="3888"/>
        <p:guide orient="horz" pos="432"/>
        <p:guide pos="133"/>
        <p:guide pos="480"/>
        <p:guide pos="5280"/>
        <p:guide pos="2880"/>
        <p:guide pos="56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80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D0F13-7251-4032-AB27-E69A1ED06E57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140380A-6FD4-4C90-A9C9-F56348CF511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379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8B52CDE-41ED-4123-96AE-36C7A8D2498A}" type="datetimeFigureOut">
              <a:rPr lang="en-US"/>
              <a:pPr>
                <a:defRPr/>
              </a:pPr>
              <a:t>7/14/2017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</a:p>
          <a:p>
            <a:pPr lvl="1"/>
            <a:r>
              <a:rPr noProof="0"/>
              <a:t>Second level</a:t>
            </a:r>
          </a:p>
          <a:p>
            <a:pPr lvl="2"/>
            <a:r>
              <a:rPr noProof="0"/>
              <a:t>Third level</a:t>
            </a:r>
          </a:p>
          <a:p>
            <a:pPr lvl="3"/>
            <a:r>
              <a:rPr noProof="0"/>
              <a:t>Fourth level</a:t>
            </a:r>
          </a:p>
          <a:p>
            <a:pPr lvl="4"/>
            <a:r>
              <a:rPr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7D0A891-1EB3-4E49-8520-EADB3B085F5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8679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F39087-06C2-41C5-99C9-2BA467C28804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9296400" y="0"/>
            <a:ext cx="1447800" cy="6858000"/>
            <a:chOff x="9296400" y="0"/>
            <a:chExt cx="1447800" cy="6858000"/>
          </a:xfrm>
        </p:grpSpPr>
        <p:sp>
          <p:nvSpPr>
            <p:cNvPr id="9" name="Rectangle 13"/>
            <p:cNvSpPr/>
            <p:nvPr/>
          </p:nvSpPr>
          <p:spPr>
            <a:xfrm>
              <a:off x="9296400" y="0"/>
              <a:ext cx="1447800" cy="685800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/>
            <a:lstStyle/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When you paste in older title slides, your subtitle may appear with a  bullet point. </a:t>
              </a: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Click the </a:t>
              </a:r>
              <a:r>
                <a:rPr lang="en-US" sz="1100" b="1" dirty="0"/>
                <a:t>Fix footers and title slides</a:t>
              </a:r>
              <a:r>
                <a:rPr lang="en-US" sz="1100" dirty="0"/>
                <a:t> button in the Layout-Footer Fixer on the Home tab to repair this formatting.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lang="en-US"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On Mac PowerPoint 2011, these tools are located on a custom floating toolbar as well as on the Standard toolbar.</a:t>
              </a:r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100" dirty="0"/>
                <a:t>To reapply formatting and placeholder position for any slide layout, click </a:t>
              </a:r>
              <a:r>
                <a:rPr sz="1100" dirty="0"/>
                <a:t>the RESET button on the Home tab (next to the New Slide gallery)</a:t>
              </a:r>
              <a:r>
                <a:rPr lang="en-US" sz="1100" dirty="0"/>
                <a:t>.</a:t>
              </a: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endParaRPr sz="1100" dirty="0"/>
            </a:p>
            <a:p>
              <a:pPr fontAlgn="auto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sz="1100" dirty="0"/>
                <a:t>RESET is at the bottom of the Change Layout button in Mac PowerPoint 2011.</a:t>
              </a:r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29750" y="4533124"/>
              <a:ext cx="1181100" cy="838200"/>
              <a:chOff x="9429750" y="4533124"/>
              <a:chExt cx="1181100" cy="838200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9429750" y="4533124"/>
                <a:ext cx="1181100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Rectangle 19"/>
              <p:cNvSpPr/>
              <p:nvPr/>
            </p:nvSpPr>
            <p:spPr>
              <a:xfrm>
                <a:off x="9829800" y="4749800"/>
                <a:ext cx="685800" cy="274638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9429750" y="1735719"/>
              <a:ext cx="1189108" cy="634325"/>
              <a:chOff x="9429750" y="1735719"/>
              <a:chExt cx="1189108" cy="634325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29750" y="1744756"/>
                <a:ext cx="1181100" cy="625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" name="Rectangle 17"/>
              <p:cNvSpPr/>
              <p:nvPr/>
            </p:nvSpPr>
            <p:spPr>
              <a:xfrm>
                <a:off x="9429750" y="1735138"/>
                <a:ext cx="1189038" cy="201612"/>
              </a:xfrm>
              <a:prstGeom prst="rect">
                <a:avLst/>
              </a:prstGeom>
              <a:noFill/>
              <a:ln w="57150">
                <a:solidFill>
                  <a:srgbClr val="A40F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B039-DFA6-479D-9545-BCB85D13A8A8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F1867-D5B5-4F24-AAAD-74C90EE75DF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A61C-5575-4CC4-9A7E-A9C99E4F4C75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210C3-F6DD-4A0B-8181-92B36FA55BA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87" y="685800"/>
            <a:ext cx="8734425" cy="58673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D01DA-AFE0-465B-A559-47A599F32129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A70D-DB03-4ED8-8CE4-B5355BE13A1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CA7C-BB0D-445A-BD8E-6C24DD37E840}" type="datetime1">
              <a:rPr lang="en-US" smtClean="0"/>
              <a:t>7/14/2017</a:t>
            </a:fld>
            <a:endParaRPr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741-BC10-4D83-9B72-332A16ABA9F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-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1" y="1334035"/>
            <a:ext cx="8736012" cy="5212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5DEA-20E2-4B81-AEE9-378288159128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E0995-B244-4139-9AAD-4D1CB5F9EF3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3C88-A4F1-48EC-A147-750406847989}" type="datetime1">
              <a:rPr lang="en-US" smtClean="0"/>
              <a:t>7/14/2017</a:t>
            </a:fld>
            <a:endParaRPr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D9AF0-D675-4F1F-92C6-4CF89EC421A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ight Triangle 3"/>
          <p:cNvSpPr/>
          <p:nvPr/>
        </p:nvSpPr>
        <p:spPr bwMode="white">
          <a:xfrm flipV="1">
            <a:off x="0" y="0"/>
            <a:ext cx="9144000" cy="5662613"/>
          </a:xfrm>
          <a:custGeom>
            <a:avLst/>
            <a:gdLst/>
            <a:ahLst/>
            <a:cxnLst/>
            <a:rect l="l" t="t" r="r" b="b"/>
            <a:pathLst>
              <a:path w="9144000" h="5663238">
                <a:moveTo>
                  <a:pt x="0" y="5663238"/>
                </a:moveTo>
                <a:lnTo>
                  <a:pt x="9144000" y="5663238"/>
                </a:lnTo>
                <a:lnTo>
                  <a:pt x="9144000" y="4899791"/>
                </a:lnTo>
                <a:lnTo>
                  <a:pt x="9144000" y="3834438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lnTo>
                  <a:pt x="0" y="0"/>
                </a:lnTo>
                <a:lnTo>
                  <a:pt x="0" y="2308991"/>
                </a:lnTo>
                <a:lnTo>
                  <a:pt x="0" y="3429000"/>
                </a:lnTo>
                <a:lnTo>
                  <a:pt x="0" y="3834438"/>
                </a:lnTo>
                <a:lnTo>
                  <a:pt x="0" y="4899791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5" name="Right Triangle 18"/>
          <p:cNvSpPr/>
          <p:nvPr/>
        </p:nvSpPr>
        <p:spPr>
          <a:xfrm flipV="1">
            <a:off x="0" y="3760788"/>
            <a:ext cx="9144000" cy="1922462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62022" y="1335088"/>
            <a:ext cx="7615380" cy="20939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Triangle 3"/>
          <p:cNvSpPr/>
          <p:nvPr/>
        </p:nvSpPr>
        <p:spPr>
          <a:xfrm flipH="1">
            <a:off x="0" y="1958975"/>
            <a:ext cx="9144000" cy="4899025"/>
          </a:xfrm>
          <a:custGeom>
            <a:avLst/>
            <a:gdLst/>
            <a:ahLst/>
            <a:cxnLst/>
            <a:rect l="l" t="t" r="r" b="b"/>
            <a:pathLst>
              <a:path w="9144000" h="4899791">
                <a:moveTo>
                  <a:pt x="0" y="0"/>
                </a:moveTo>
                <a:lnTo>
                  <a:pt x="0" y="2308991"/>
                </a:lnTo>
                <a:lnTo>
                  <a:pt x="0" y="3429000"/>
                </a:lnTo>
                <a:lnTo>
                  <a:pt x="0" y="4899791"/>
                </a:lnTo>
                <a:lnTo>
                  <a:pt x="9144000" y="4899791"/>
                </a:lnTo>
                <a:lnTo>
                  <a:pt x="9144000" y="3429000"/>
                </a:lnTo>
                <a:lnTo>
                  <a:pt x="9144000" y="2308991"/>
                </a:lnTo>
                <a:lnTo>
                  <a:pt x="9144000" y="1897979"/>
                </a:lnTo>
                <a:close/>
              </a:path>
            </a:pathLst>
          </a:custGeom>
          <a:solidFill>
            <a:schemeClr val="bg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Right Triangle 18"/>
          <p:cNvSpPr/>
          <p:nvPr/>
        </p:nvSpPr>
        <p:spPr>
          <a:xfrm flipV="1">
            <a:off x="0" y="1954213"/>
            <a:ext cx="9144000" cy="1924050"/>
          </a:xfrm>
          <a:custGeom>
            <a:avLst/>
            <a:gdLst/>
            <a:ahLst/>
            <a:cxnLst/>
            <a:rect l="l" t="t" r="r" b="b"/>
            <a:pathLst>
              <a:path w="9144000" h="1922733">
                <a:moveTo>
                  <a:pt x="9144000" y="1922733"/>
                </a:moveTo>
                <a:lnTo>
                  <a:pt x="9144000" y="1914153"/>
                </a:lnTo>
                <a:lnTo>
                  <a:pt x="0" y="0"/>
                </a:lnTo>
                <a:lnTo>
                  <a:pt x="0" y="175119"/>
                </a:lnTo>
                <a:close/>
              </a:path>
            </a:pathLst>
          </a:custGeom>
          <a:solidFill>
            <a:srgbClr val="F1740D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2946400"/>
            <a:ext cx="1544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4495800"/>
            <a:ext cx="7239894" cy="1219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791200"/>
            <a:ext cx="7239000" cy="7620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621D-D8DE-42FC-9CBC-98273B851DCF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E0A1-D36F-4FD5-AA42-24642878B6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48"/>
          <p:cNvGrpSpPr>
            <a:grpSpLocks/>
          </p:cNvGrpSpPr>
          <p:nvPr/>
        </p:nvGrpSpPr>
        <p:grpSpPr bwMode="auto">
          <a:xfrm>
            <a:off x="0" y="0"/>
            <a:ext cx="9144000" cy="2779713"/>
            <a:chOff x="0" y="0"/>
            <a:chExt cx="9144000" cy="2780257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9144000" cy="2775493"/>
            </a:xfrm>
            <a:custGeom>
              <a:avLst/>
              <a:gdLst/>
              <a:ahLst/>
              <a:cxnLst/>
              <a:rect l="l" t="t" r="r" b="b"/>
              <a:pathLst>
                <a:path w="9144000" h="2775846">
                  <a:moveTo>
                    <a:pt x="0" y="0"/>
                  </a:moveTo>
                  <a:lnTo>
                    <a:pt x="9144000" y="0"/>
                  </a:lnTo>
                  <a:lnTo>
                    <a:pt x="9144000" y="892114"/>
                  </a:lnTo>
                  <a:lnTo>
                    <a:pt x="0" y="2775846"/>
                  </a:lnTo>
                  <a:close/>
                </a:path>
              </a:pathLst>
            </a:custGeom>
            <a:solidFill>
              <a:srgbClr val="EFF0F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37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2" h="2761811">
                  <a:moveTo>
                    <a:pt x="0" y="0"/>
                  </a:moveTo>
                  <a:lnTo>
                    <a:pt x="1785055" y="0"/>
                  </a:lnTo>
                  <a:lnTo>
                    <a:pt x="7367682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38"/>
            <p:cNvSpPr/>
            <p:nvPr/>
          </p:nvSpPr>
          <p:spPr>
            <a:xfrm>
              <a:off x="0" y="0"/>
              <a:ext cx="7367588" cy="2761203"/>
            </a:xfrm>
            <a:custGeom>
              <a:avLst/>
              <a:gdLst/>
              <a:ahLst/>
              <a:cxnLst/>
              <a:rect l="l" t="t" r="r" b="b"/>
              <a:pathLst>
                <a:path w="7367681" h="2761811">
                  <a:moveTo>
                    <a:pt x="0" y="0"/>
                  </a:moveTo>
                  <a:lnTo>
                    <a:pt x="337815" y="0"/>
                  </a:lnTo>
                  <a:lnTo>
                    <a:pt x="7367681" y="1253543"/>
                  </a:lnTo>
                  <a:lnTo>
                    <a:pt x="0" y="2761811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39"/>
            <p:cNvSpPr/>
            <p:nvPr/>
          </p:nvSpPr>
          <p:spPr>
            <a:xfrm>
              <a:off x="0" y="1265486"/>
              <a:ext cx="7313613" cy="1514771"/>
            </a:xfrm>
            <a:custGeom>
              <a:avLst/>
              <a:gdLst/>
              <a:ahLst/>
              <a:cxnLst/>
              <a:rect l="l" t="t" r="r" b="b"/>
              <a:pathLst>
                <a:path w="7313590" h="1514300">
                  <a:moveTo>
                    <a:pt x="7313590" y="0"/>
                  </a:moveTo>
                  <a:lnTo>
                    <a:pt x="0" y="1514300"/>
                  </a:lnTo>
                  <a:lnTo>
                    <a:pt x="0" y="1309113"/>
                  </a:lnTo>
                  <a:close/>
                </a:path>
              </a:pathLst>
            </a:custGeom>
            <a:solidFill>
              <a:srgbClr val="D9D8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40"/>
            <p:cNvSpPr/>
            <p:nvPr/>
          </p:nvSpPr>
          <p:spPr>
            <a:xfrm>
              <a:off x="6635750" y="0"/>
              <a:ext cx="688975" cy="1267073"/>
            </a:xfrm>
            <a:custGeom>
              <a:avLst/>
              <a:gdLst/>
              <a:ahLst/>
              <a:cxnLst/>
              <a:rect l="l" t="t" r="r" b="b"/>
              <a:pathLst>
                <a:path w="688773" h="1267832">
                  <a:moveTo>
                    <a:pt x="0" y="0"/>
                  </a:moveTo>
                  <a:lnTo>
                    <a:pt x="419337" y="0"/>
                  </a:lnTo>
                  <a:lnTo>
                    <a:pt x="688773" y="1267832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41"/>
            <p:cNvSpPr/>
            <p:nvPr/>
          </p:nvSpPr>
          <p:spPr>
            <a:xfrm>
              <a:off x="3951288" y="0"/>
              <a:ext cx="3382962" cy="1262310"/>
            </a:xfrm>
            <a:custGeom>
              <a:avLst/>
              <a:gdLst/>
              <a:ahLst/>
              <a:cxnLst/>
              <a:rect l="l" t="t" r="r" b="b"/>
              <a:pathLst>
                <a:path w="3382438" h="1263070">
                  <a:moveTo>
                    <a:pt x="0" y="0"/>
                  </a:moveTo>
                  <a:lnTo>
                    <a:pt x="1723264" y="0"/>
                  </a:lnTo>
                  <a:lnTo>
                    <a:pt x="3382438" y="1263070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42"/>
            <p:cNvSpPr/>
            <p:nvPr/>
          </p:nvSpPr>
          <p:spPr>
            <a:xfrm>
              <a:off x="5321300" y="0"/>
              <a:ext cx="2012950" cy="1262310"/>
            </a:xfrm>
            <a:custGeom>
              <a:avLst/>
              <a:gdLst/>
              <a:ahLst/>
              <a:cxnLst/>
              <a:rect l="l" t="t" r="r" b="b"/>
              <a:pathLst>
                <a:path w="2012595" h="1263070">
                  <a:moveTo>
                    <a:pt x="0" y="0"/>
                  </a:moveTo>
                  <a:lnTo>
                    <a:pt x="1004499" y="0"/>
                  </a:lnTo>
                  <a:lnTo>
                    <a:pt x="2012595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Freeform 43"/>
            <p:cNvSpPr/>
            <p:nvPr/>
          </p:nvSpPr>
          <p:spPr>
            <a:xfrm flipH="1">
              <a:off x="7313613" y="0"/>
              <a:ext cx="1830387" cy="1262310"/>
            </a:xfrm>
            <a:custGeom>
              <a:avLst/>
              <a:gdLst/>
              <a:ahLst/>
              <a:cxnLst/>
              <a:rect l="l" t="t" r="r" b="b"/>
              <a:pathLst>
                <a:path w="1830410" h="1263070">
                  <a:moveTo>
                    <a:pt x="440321" y="0"/>
                  </a:moveTo>
                  <a:lnTo>
                    <a:pt x="0" y="0"/>
                  </a:lnTo>
                  <a:lnTo>
                    <a:pt x="0" y="114337"/>
                  </a:lnTo>
                  <a:lnTo>
                    <a:pt x="1830410" y="1263070"/>
                  </a:lnTo>
                  <a:close/>
                </a:path>
              </a:pathLst>
            </a:custGeom>
            <a:solidFill>
              <a:srgbClr val="F3F4F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Freeform 44"/>
            <p:cNvSpPr/>
            <p:nvPr/>
          </p:nvSpPr>
          <p:spPr>
            <a:xfrm flipH="1">
              <a:off x="7297738" y="0"/>
              <a:ext cx="1846262" cy="1262310"/>
            </a:xfrm>
            <a:custGeom>
              <a:avLst/>
              <a:gdLst/>
              <a:ahLst/>
              <a:cxnLst/>
              <a:rect l="l" t="t" r="r" b="b"/>
              <a:pathLst>
                <a:path w="1846511" h="1263071">
                  <a:moveTo>
                    <a:pt x="187336" y="0"/>
                  </a:moveTo>
                  <a:lnTo>
                    <a:pt x="0" y="0"/>
                  </a:lnTo>
                  <a:lnTo>
                    <a:pt x="0" y="573547"/>
                  </a:lnTo>
                  <a:lnTo>
                    <a:pt x="1846511" y="126307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pic>
        <p:nvPicPr>
          <p:cNvPr id="14" name="Picture 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263650"/>
            <a:ext cx="1838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1" y="2819400"/>
            <a:ext cx="7239894" cy="23622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1" y="5257800"/>
            <a:ext cx="7239000" cy="91744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3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rgbClr val="ECEDEB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1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E6E7E5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DBDCDA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7" h="2382902">
                  <a:moveTo>
                    <a:pt x="0" y="2382902"/>
                  </a:moveTo>
                  <a:lnTo>
                    <a:pt x="0" y="0"/>
                  </a:lnTo>
                  <a:lnTo>
                    <a:pt x="5029187" y="0"/>
                  </a:lnTo>
                  <a:close/>
                </a:path>
              </a:pathLst>
            </a:custGeom>
            <a:solidFill>
              <a:srgbClr val="D3D4D2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79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279900"/>
            <a:ext cx="9153525" cy="2578100"/>
            <a:chOff x="0" y="4279392"/>
            <a:chExt cx="9153144" cy="25786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9392"/>
              <a:ext cx="9153144" cy="2578608"/>
            </a:xfrm>
            <a:custGeom>
              <a:avLst/>
              <a:gdLst/>
              <a:ahLst/>
              <a:cxnLst/>
              <a:rect l="l" t="t" r="r" b="b"/>
              <a:pathLst>
                <a:path w="9153144" h="2578608">
                  <a:moveTo>
                    <a:pt x="4633" y="2578608"/>
                  </a:moveTo>
                  <a:lnTo>
                    <a:pt x="0" y="25100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3931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3"/>
            <p:cNvSpPr/>
            <p:nvPr/>
          </p:nvSpPr>
          <p:spPr>
            <a:xfrm flipH="1" flipV="1">
              <a:off x="0" y="4344493"/>
              <a:ext cx="9153144" cy="2513507"/>
            </a:xfrm>
            <a:custGeom>
              <a:avLst/>
              <a:gdLst/>
              <a:ahLst/>
              <a:cxnLst/>
              <a:rect l="l" t="t" r="r" b="b"/>
              <a:pathLst>
                <a:path w="9153144" h="2513527">
                  <a:moveTo>
                    <a:pt x="0" y="2513527"/>
                  </a:moveTo>
                  <a:lnTo>
                    <a:pt x="0" y="786666"/>
                  </a:lnTo>
                  <a:cubicBezTo>
                    <a:pt x="1540270" y="663843"/>
                    <a:pt x="3090961" y="354543"/>
                    <a:pt x="4644173" y="0"/>
                  </a:cubicBezTo>
                  <a:lnTo>
                    <a:pt x="9153144" y="0"/>
                  </a:lnTo>
                  <a:lnTo>
                    <a:pt x="9153144" y="385665"/>
                  </a:lnTo>
                  <a:close/>
                </a:path>
              </a:pathLst>
            </a:custGeom>
            <a:solidFill>
              <a:srgbClr val="F38E2E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4"/>
            <p:cNvSpPr/>
            <p:nvPr/>
          </p:nvSpPr>
          <p:spPr>
            <a:xfrm flipH="1" flipV="1">
              <a:off x="536553" y="4387363"/>
              <a:ext cx="8616591" cy="2470637"/>
            </a:xfrm>
            <a:custGeom>
              <a:avLst/>
              <a:gdLst/>
              <a:ahLst/>
              <a:cxnLst/>
              <a:rect l="l" t="t" r="r" b="b"/>
              <a:pathLst>
                <a:path w="8616142" h="2469986">
                  <a:moveTo>
                    <a:pt x="9046" y="2469986"/>
                  </a:moveTo>
                  <a:lnTo>
                    <a:pt x="9046" y="741037"/>
                  </a:lnTo>
                  <a:lnTo>
                    <a:pt x="0" y="471234"/>
                  </a:lnTo>
                  <a:lnTo>
                    <a:pt x="0" y="0"/>
                  </a:lnTo>
                  <a:lnTo>
                    <a:pt x="8616142" y="0"/>
                  </a:lnTo>
                  <a:close/>
                </a:path>
              </a:pathLst>
            </a:custGeom>
            <a:solidFill>
              <a:srgbClr val="F1802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5"/>
            <p:cNvSpPr/>
            <p:nvPr/>
          </p:nvSpPr>
          <p:spPr>
            <a:xfrm flipH="1" flipV="1">
              <a:off x="4124153" y="4474693"/>
              <a:ext cx="5028991" cy="2383307"/>
            </a:xfrm>
            <a:custGeom>
              <a:avLst/>
              <a:gdLst/>
              <a:ahLst/>
              <a:cxnLst/>
              <a:rect l="l" t="t" r="r" b="b"/>
              <a:pathLst>
                <a:path w="5029186" h="2382902">
                  <a:moveTo>
                    <a:pt x="0" y="2382902"/>
                  </a:moveTo>
                  <a:lnTo>
                    <a:pt x="0" y="0"/>
                  </a:lnTo>
                  <a:lnTo>
                    <a:pt x="5029186" y="0"/>
                  </a:lnTo>
                  <a:close/>
                </a:path>
              </a:pathLst>
            </a:custGeom>
            <a:solidFill>
              <a:srgbClr val="ED782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4275138"/>
            <a:ext cx="9153525" cy="2582862"/>
            <a:chOff x="0" y="4274692"/>
            <a:chExt cx="9153144" cy="2583308"/>
          </a:xfrm>
        </p:grpSpPr>
        <p:sp>
          <p:nvSpPr>
            <p:cNvPr id="5" name="Freeform 12"/>
            <p:cNvSpPr/>
            <p:nvPr/>
          </p:nvSpPr>
          <p:spPr>
            <a:xfrm flipH="1" flipV="1">
              <a:off x="0" y="4274692"/>
              <a:ext cx="9153144" cy="2583308"/>
            </a:xfrm>
            <a:custGeom>
              <a:avLst/>
              <a:gdLst/>
              <a:ahLst/>
              <a:cxnLst/>
              <a:rect l="l" t="t" r="r" b="b"/>
              <a:pathLst>
                <a:path w="9153144" h="2583308">
                  <a:moveTo>
                    <a:pt x="4633" y="2583308"/>
                  </a:moveTo>
                  <a:lnTo>
                    <a:pt x="0" y="2514757"/>
                  </a:lnTo>
                  <a:lnTo>
                    <a:pt x="0" y="0"/>
                  </a:lnTo>
                  <a:lnTo>
                    <a:pt x="9153144" y="0"/>
                  </a:lnTo>
                  <a:lnTo>
                    <a:pt x="9153144" y="728631"/>
                  </a:lnTo>
                  <a:close/>
                </a:path>
              </a:pathLst>
            </a:custGeom>
            <a:solidFill>
              <a:srgbClr val="676769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6" name="Freeform 14"/>
            <p:cNvSpPr/>
            <p:nvPr/>
          </p:nvSpPr>
          <p:spPr>
            <a:xfrm flipH="1" flipV="1">
              <a:off x="0" y="4339790"/>
              <a:ext cx="9153144" cy="2518210"/>
            </a:xfrm>
            <a:custGeom>
              <a:avLst/>
              <a:gdLst/>
              <a:ahLst/>
              <a:cxnLst/>
              <a:rect l="l" t="t" r="r" b="b"/>
              <a:pathLst>
                <a:path w="9153144" h="2518227">
                  <a:moveTo>
                    <a:pt x="0" y="2518227"/>
                  </a:moveTo>
                  <a:lnTo>
                    <a:pt x="0" y="791366"/>
                  </a:lnTo>
                  <a:cubicBezTo>
                    <a:pt x="1546989" y="668007"/>
                    <a:pt x="3104488" y="356542"/>
                    <a:pt x="4664483" y="0"/>
                  </a:cubicBezTo>
                  <a:lnTo>
                    <a:pt x="9153144" y="0"/>
                  </a:lnTo>
                  <a:lnTo>
                    <a:pt x="9153144" y="390365"/>
                  </a:lnTo>
                  <a:close/>
                </a:path>
              </a:pathLst>
            </a:custGeom>
            <a:solidFill>
              <a:srgbClr val="5D5D5F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15"/>
            <p:cNvSpPr/>
            <p:nvPr/>
          </p:nvSpPr>
          <p:spPr>
            <a:xfrm flipH="1" flipV="1">
              <a:off x="520678" y="4382661"/>
              <a:ext cx="8632466" cy="2475339"/>
            </a:xfrm>
            <a:custGeom>
              <a:avLst/>
              <a:gdLst/>
              <a:ahLst/>
              <a:cxnLst/>
              <a:rect l="l" t="t" r="r" b="b"/>
              <a:pathLst>
                <a:path w="8632520" h="2474686">
                  <a:moveTo>
                    <a:pt x="9046" y="2474686"/>
                  </a:moveTo>
                  <a:lnTo>
                    <a:pt x="9046" y="745737"/>
                  </a:lnTo>
                  <a:lnTo>
                    <a:pt x="0" y="475934"/>
                  </a:lnTo>
                  <a:lnTo>
                    <a:pt x="0" y="0"/>
                  </a:lnTo>
                  <a:lnTo>
                    <a:pt x="8632520" y="0"/>
                  </a:lnTo>
                  <a:close/>
                </a:path>
              </a:pathLst>
            </a:custGeom>
            <a:solidFill>
              <a:srgbClr val="515153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16"/>
            <p:cNvSpPr/>
            <p:nvPr/>
          </p:nvSpPr>
          <p:spPr>
            <a:xfrm flipH="1" flipV="1">
              <a:off x="4114629" y="4469988"/>
              <a:ext cx="5038515" cy="2388012"/>
            </a:xfrm>
            <a:custGeom>
              <a:avLst/>
              <a:gdLst/>
              <a:ahLst/>
              <a:cxnLst/>
              <a:rect l="l" t="t" r="r" b="b"/>
              <a:pathLst>
                <a:path w="5039106" h="2387602">
                  <a:moveTo>
                    <a:pt x="0" y="2387602"/>
                  </a:moveTo>
                  <a:lnTo>
                    <a:pt x="0" y="0"/>
                  </a:lnTo>
                  <a:lnTo>
                    <a:pt x="5039106" y="0"/>
                  </a:lnTo>
                  <a:close/>
                </a:path>
              </a:pathLst>
            </a:custGeom>
            <a:solidFill>
              <a:srgbClr val="464648"/>
            </a:solidFill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22" y="685800"/>
            <a:ext cx="7615380" cy="2250832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044745"/>
            <a:ext cx="7620000" cy="762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3201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2012" y="1335089"/>
            <a:ext cx="426720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03201" y="272142"/>
            <a:ext cx="6744325" cy="914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8E5B4-DA8E-4982-A669-A162D5B801E6}" type="datetime1">
              <a:rPr lang="en-US" smtClean="0"/>
              <a:t>7/14/2017</a:t>
            </a:fld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C2EB0-E6D7-478D-B7A8-15D8763A2F9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2"/>
          <p:cNvSpPr>
            <a:spLocks noGrp="1"/>
          </p:cNvSpPr>
          <p:nvPr>
            <p:ph sz="quarter" idx="14"/>
          </p:nvPr>
        </p:nvSpPr>
        <p:spPr>
          <a:xfrm>
            <a:off x="203209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3153891" y="1334034"/>
            <a:ext cx="2831591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6" name="Content Placeholder 12"/>
          <p:cNvSpPr>
            <a:spLocks noGrp="1"/>
          </p:cNvSpPr>
          <p:nvPr>
            <p:ph sz="quarter" idx="16"/>
          </p:nvPr>
        </p:nvSpPr>
        <p:spPr>
          <a:xfrm>
            <a:off x="6104572" y="1334034"/>
            <a:ext cx="2834640" cy="521208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6102-446F-4CFE-9ABC-5BABDE8FCC18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0D80-4B4F-4774-B157-C85C00ED958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199" y="1335088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199" y="3993870"/>
            <a:ext cx="4291013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204788" y="1335088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204788" y="3993870"/>
            <a:ext cx="4291012" cy="25603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059E-9E65-4DFB-A01D-99A4CB27EE0E}" type="datetime1">
              <a:rPr lang="en-US" smtClean="0"/>
              <a:t>7/14/2017</a:t>
            </a:fld>
            <a:endParaRPr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3D6A-BEE7-420A-918A-AF76EFA9269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2"/>
          <p:cNvSpPr>
            <a:spLocks noGrp="1"/>
          </p:cNvSpPr>
          <p:nvPr>
            <p:ph sz="quarter" idx="14"/>
          </p:nvPr>
        </p:nvSpPr>
        <p:spPr>
          <a:xfrm>
            <a:off x="203201" y="1335089"/>
            <a:ext cx="4267200" cy="52120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12"/>
          <p:cNvSpPr>
            <a:spLocks noGrp="1"/>
          </p:cNvSpPr>
          <p:nvPr>
            <p:ph sz="quarter" idx="15"/>
          </p:nvPr>
        </p:nvSpPr>
        <p:spPr>
          <a:xfrm>
            <a:off x="4648199" y="1335089"/>
            <a:ext cx="4291013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7" name="Content Placeholder 12"/>
          <p:cNvSpPr>
            <a:spLocks noGrp="1"/>
          </p:cNvSpPr>
          <p:nvPr>
            <p:ph sz="quarter" idx="16"/>
          </p:nvPr>
        </p:nvSpPr>
        <p:spPr>
          <a:xfrm>
            <a:off x="4648199" y="4005137"/>
            <a:ext cx="4291014" cy="25420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CCDBF-A9A6-43C8-8666-FF607BDF2F31}" type="datetime1">
              <a:rPr lang="en-US" smtClean="0"/>
              <a:t>7/14/2017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491B-8144-4C09-BAD3-1382423D19C5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6400800" y="6269038"/>
            <a:ext cx="2743200" cy="590550"/>
            <a:chOff x="6400320" y="6269686"/>
            <a:chExt cx="2743680" cy="590352"/>
          </a:xfrm>
        </p:grpSpPr>
        <p:sp>
          <p:nvSpPr>
            <p:cNvPr id="14" name="Right Triangle 14"/>
            <p:cNvSpPr/>
            <p:nvPr/>
          </p:nvSpPr>
          <p:spPr>
            <a:xfrm flipV="1">
              <a:off x="6400320" y="6269686"/>
              <a:ext cx="2743680" cy="588765"/>
            </a:xfrm>
            <a:custGeom>
              <a:avLst/>
              <a:gdLst>
                <a:gd name="connsiteX0" fmla="*/ 2743680 w 2743680"/>
                <a:gd name="connsiteY0" fmla="*/ 588314 h 588314"/>
                <a:gd name="connsiteX1" fmla="*/ 2743680 w 2743680"/>
                <a:gd name="connsiteY1" fmla="*/ 0 h 588314"/>
                <a:gd name="connsiteX2" fmla="*/ 436714 w 2743680"/>
                <a:gd name="connsiteY2" fmla="*/ 0 h 588314"/>
                <a:gd name="connsiteX3" fmla="*/ 0 w 2743680"/>
                <a:gd name="connsiteY3" fmla="*/ 1494 h 588314"/>
                <a:gd name="connsiteX4" fmla="*/ 2743680 w 2743680"/>
                <a:gd name="connsiteY4" fmla="*/ 588314 h 588314"/>
                <a:gd name="connsiteX0" fmla="*/ 2743680 w 2743680"/>
                <a:gd name="connsiteY0" fmla="*/ 589201 h 589201"/>
                <a:gd name="connsiteX1" fmla="*/ 2743680 w 2743680"/>
                <a:gd name="connsiteY1" fmla="*/ 887 h 589201"/>
                <a:gd name="connsiteX2" fmla="*/ 436714 w 2743680"/>
                <a:gd name="connsiteY2" fmla="*/ 887 h 589201"/>
                <a:gd name="connsiteX3" fmla="*/ 0 w 2743680"/>
                <a:gd name="connsiteY3" fmla="*/ 0 h 589201"/>
                <a:gd name="connsiteX4" fmla="*/ 2743680 w 2743680"/>
                <a:gd name="connsiteY4" fmla="*/ 589201 h 5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680" h="589201">
                  <a:moveTo>
                    <a:pt x="2743680" y="589201"/>
                  </a:moveTo>
                  <a:lnTo>
                    <a:pt x="2743680" y="887"/>
                  </a:lnTo>
                  <a:lnTo>
                    <a:pt x="436714" y="887"/>
                  </a:lnTo>
                  <a:lnTo>
                    <a:pt x="0" y="0"/>
                  </a:lnTo>
                  <a:lnTo>
                    <a:pt x="2743680" y="589201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Right Triangle 14"/>
            <p:cNvSpPr/>
            <p:nvPr/>
          </p:nvSpPr>
          <p:spPr>
            <a:xfrm flipV="1">
              <a:off x="6724227" y="6471230"/>
              <a:ext cx="2419773" cy="388808"/>
            </a:xfrm>
            <a:custGeom>
              <a:avLst/>
              <a:gdLst>
                <a:gd name="connsiteX0" fmla="*/ 2419830 w 2419830"/>
                <a:gd name="connsiteY0" fmla="*/ 388567 h 388567"/>
                <a:gd name="connsiteX1" fmla="*/ 2419830 w 2419830"/>
                <a:gd name="connsiteY1" fmla="*/ 2038 h 388567"/>
                <a:gd name="connsiteX2" fmla="*/ 387537 w 2419830"/>
                <a:gd name="connsiteY2" fmla="*/ 2038 h 388567"/>
                <a:gd name="connsiteX3" fmla="*/ 0 w 2419830"/>
                <a:gd name="connsiteY3" fmla="*/ 0 h 388567"/>
                <a:gd name="connsiteX4" fmla="*/ 2419830 w 2419830"/>
                <a:gd name="connsiteY4" fmla="*/ 388567 h 38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9830" h="388567">
                  <a:moveTo>
                    <a:pt x="2419830" y="388567"/>
                  </a:moveTo>
                  <a:lnTo>
                    <a:pt x="2419830" y="2038"/>
                  </a:lnTo>
                  <a:lnTo>
                    <a:pt x="387537" y="2038"/>
                  </a:lnTo>
                  <a:lnTo>
                    <a:pt x="0" y="0"/>
                  </a:lnTo>
                  <a:lnTo>
                    <a:pt x="2419830" y="38856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3200" y="271463"/>
            <a:ext cx="67437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3200" y="1333500"/>
            <a:ext cx="872807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1800" y="6572250"/>
            <a:ext cx="2193925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F93E43-511F-4FA6-98F1-A52600987FD1}" type="datetime1">
              <a:rPr lang="en-US" smtClean="0"/>
              <a:t>7/14/2017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02238" y="6572250"/>
            <a:ext cx="3332162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JVET-E0068 UW-Planar and Constrained PDPC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3" y="6572250"/>
            <a:ext cx="406400" cy="182563"/>
          </a:xfrm>
          <a:prstGeom prst="rect">
            <a:avLst/>
          </a:prstGeom>
        </p:spPr>
        <p:txBody>
          <a:bodyPr vert="horz" wrap="square" lIns="0" tIns="0" rIns="0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264899-B789-4E67-BBA7-201BEC80E3C7}" type="slidenum">
              <a:rPr/>
              <a:pPr>
                <a:defRPr/>
              </a:pPr>
              <a:t>‹#›</a:t>
            </a:fld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03200" y="6572250"/>
            <a:ext cx="2860675" cy="182563"/>
          </a:xfrm>
          <a:prstGeom prst="rect">
            <a:avLst/>
          </a:prstGeom>
          <a:noFill/>
        </p:spPr>
        <p:txBody>
          <a:bodyPr lIns="0" tIns="0" rIns="0" bIns="0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Copyright 2015 – ARRIS Enterprises, Inc. All rights reserved.</a:t>
            </a:r>
            <a:endParaRPr sz="9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033" name="Picture 6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7208838" y="381000"/>
            <a:ext cx="1544637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aggedShape" hidden="1"/>
          <p:cNvSpPr/>
          <p:nvPr>
            <p:custDataLst>
              <p:tags r:id="rId22"/>
            </p:custDataLst>
          </p:nvPr>
        </p:nvSpPr>
        <p:spPr>
          <a:xfrm>
            <a:off x="0" y="-25400"/>
            <a:ext cx="127000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70" r:id="rId3"/>
    <p:sldLayoutId id="2147483671" r:id="rId4"/>
    <p:sldLayoutId id="2147483672" r:id="rId5"/>
    <p:sldLayoutId id="2147483667" r:id="rId6"/>
    <p:sldLayoutId id="2147483673" r:id="rId7"/>
    <p:sldLayoutId id="2147483666" r:id="rId8"/>
    <p:sldLayoutId id="2147483674" r:id="rId9"/>
    <p:sldLayoutId id="2147483665" r:id="rId10"/>
    <p:sldLayoutId id="2147483664" r:id="rId11"/>
    <p:sldLayoutId id="2147483663" r:id="rId12"/>
    <p:sldLayoutId id="2147483662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transition spd="med">
    <p:fade/>
  </p:transition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Calibri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228600" algn="l" rtl="0" fontAlgn="base">
        <a:lnSpc>
          <a:spcPct val="90000"/>
        </a:lnSpc>
        <a:spcBef>
          <a:spcPts val="400"/>
        </a:spcBef>
        <a:spcAft>
          <a:spcPct val="0"/>
        </a:spcAft>
        <a:buClr>
          <a:schemeClr val="accent1"/>
        </a:buClr>
        <a:buSzPct val="90000"/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6288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50925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563" indent="-228600" algn="l" rtl="0" fontAlgn="base">
        <a:lnSpc>
          <a:spcPct val="90000"/>
        </a:lnSpc>
        <a:spcBef>
          <a:spcPts val="300"/>
        </a:spcBef>
        <a:spcAft>
          <a:spcPct val="0"/>
        </a:spcAft>
        <a:buClr>
          <a:schemeClr val="accent1"/>
        </a:buClr>
        <a:buSzPct val="9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3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81000" y="4114800"/>
            <a:ext cx="8305800" cy="220980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Additional EE1 Tests </a:t>
            </a:r>
            <a:b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(Test 2.1 and Test 10.1)</a:t>
            </a:r>
            <a:b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(JVET-G0080)</a:t>
            </a:r>
            <a: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K. Panusopone, S. Hong,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Y. Yu, and 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Wang</a:t>
            </a: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PDPC-L Feature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 constraint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PDPC off when CU size is smaller than a threshold</a:t>
            </a:r>
          </a:p>
          <a:p>
            <a:pPr lvl="1"/>
            <a:r>
              <a:rPr lang="en-US" dirty="0" smtClean="0"/>
              <a:t>Threshold set to 64 in EE1 Test3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Number of non-zero coefficient constraint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PDPC off when number of non-zero coefficient is less than or equal to a threshold</a:t>
            </a:r>
            <a:endParaRPr lang="en-US" dirty="0"/>
          </a:p>
          <a:p>
            <a:pPr lvl="1"/>
            <a:r>
              <a:rPr lang="en-US" dirty="0" smtClean="0"/>
              <a:t>Threshold set to 1 in EE1 Test3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 flag signaled after coefficient coding</a:t>
            </a:r>
          </a:p>
          <a:p>
            <a:pPr marL="0" indent="0">
              <a:buNone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oding </a:t>
            </a:r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performance improvement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reported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50604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77978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PDPC-L Implementation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486400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JEM-6.0 style mode decision</a:t>
            </a:r>
          </a:p>
          <a:p>
            <a:pPr lvl="1"/>
            <a:r>
              <a:rPr lang="en-US" dirty="0" smtClean="0"/>
              <a:t>2 independent loops; one for PDPC off and another for PDPC on</a:t>
            </a:r>
          </a:p>
          <a:p>
            <a:pPr lvl="1"/>
            <a:r>
              <a:rPr lang="en-US" dirty="0" smtClean="0"/>
              <a:t>Only modify PDPC on loop</a:t>
            </a:r>
          </a:p>
          <a:p>
            <a:pPr lvl="1"/>
            <a:r>
              <a:rPr lang="en-US" dirty="0" smtClean="0"/>
              <a:t>Support ARSS, only with explicit ARSS flag signaling</a:t>
            </a:r>
          </a:p>
          <a:p>
            <a:pPr marL="0" indent="0">
              <a:buFont typeface="Arial" charset="0"/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New macros</a:t>
            </a:r>
          </a:p>
          <a:p>
            <a:pPr lvl="1"/>
            <a:r>
              <a:rPr lang="en-US" dirty="0" smtClean="0"/>
              <a:t>F0054_PDPCL </a:t>
            </a:r>
            <a:r>
              <a:rPr lang="en-US" dirty="0"/>
              <a:t>sets to enable PDPC-L </a:t>
            </a:r>
            <a:r>
              <a:rPr lang="en-US" dirty="0" smtClean="0"/>
              <a:t>option</a:t>
            </a:r>
            <a:endParaRPr lang="en-US" dirty="0"/>
          </a:p>
          <a:p>
            <a:pPr lvl="1"/>
            <a:r>
              <a:rPr lang="en-US" dirty="0" smtClean="0"/>
              <a:t>MIN_PDPC_COEFF_THRESHOLD </a:t>
            </a:r>
            <a:r>
              <a:rPr lang="en-US" dirty="0"/>
              <a:t>sets number of non-zero </a:t>
            </a:r>
            <a:r>
              <a:rPr lang="en-US" dirty="0" smtClean="0"/>
              <a:t>coefficient threshold </a:t>
            </a:r>
            <a:r>
              <a:rPr lang="en-US" dirty="0"/>
              <a:t>(default value is set to 1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SECOND_RD_COEFF_CHECK </a:t>
            </a:r>
            <a:r>
              <a:rPr lang="en-US" dirty="0"/>
              <a:t>sets to enable second RD mode decision for PDPC off block with number of non-zero coefficient less than a threshold (default value is set to 1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MIN_PDPC_BLOCK_THRESHOLD </a:t>
            </a:r>
            <a:r>
              <a:rPr lang="en-US" dirty="0"/>
              <a:t>sets block size threshold (default value is set to </a:t>
            </a:r>
            <a:r>
              <a:rPr lang="en-US" dirty="0" smtClean="0"/>
              <a:t>32)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marL="730250" lvl="1" indent="-457200">
              <a:buFont typeface="+mj-lt"/>
              <a:buAutoNum type="arabicPeriod"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648B399-EC67-46E7-812F-B7C5A2D36904}" type="datetime1">
              <a:rPr lang="en-US" smtClean="0"/>
              <a:pPr>
                <a:defRPr/>
              </a:pPr>
              <a:t>7/14/2017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3730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2.1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HM-16.6-JEM-6.0-EE1-Test1-2and10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/>
            <a:r>
              <a:rPr lang="en-US" dirty="0" smtClean="0"/>
              <a:t>Add PDPC-L to Test 2 features</a:t>
            </a:r>
            <a:endParaRPr lang="en-US" dirty="0"/>
          </a:p>
          <a:p>
            <a:pPr lvl="1"/>
            <a:r>
              <a:rPr lang="en-US" dirty="0"/>
              <a:t>UWP+UW66, PDPC for other modes, PDPC-L, ARSS off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69193"/>
              </p:ext>
            </p:extLst>
          </p:nvPr>
        </p:nvGraphicFramePr>
        <p:xfrm>
          <a:off x="228602" y="2590800"/>
          <a:ext cx="8710610" cy="2775585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318773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10.1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Based on 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HM-16.6-JEM-6.0-EE1-Test1-2and10</a:t>
            </a:r>
          </a:p>
          <a:p>
            <a:pPr lvl="1"/>
            <a:r>
              <a:rPr lang="en-US" dirty="0"/>
              <a:t>Add PDPC-L to Test </a:t>
            </a:r>
            <a:r>
              <a:rPr lang="en-US" dirty="0" smtClean="0"/>
              <a:t>10 </a:t>
            </a:r>
            <a:r>
              <a:rPr lang="en-US" dirty="0"/>
              <a:t>features</a:t>
            </a:r>
          </a:p>
          <a:p>
            <a:pPr lvl="1"/>
            <a:r>
              <a:rPr lang="en-US" dirty="0"/>
              <a:t>UWP+UW66, PDPC on for other modes, PDPC-L, ARSS constrained as in F0024 but explicit signaling as in F0055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B4604B5-CF0F-4BB0-AE21-EBE51C11C5F6}" type="datetime1">
              <a:rPr lang="en-US" smtClean="0"/>
              <a:pPr>
                <a:defRPr/>
              </a:pPr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296307"/>
              </p:ext>
            </p:extLst>
          </p:nvPr>
        </p:nvGraphicFramePr>
        <p:xfrm>
          <a:off x="228602" y="2514604"/>
          <a:ext cx="8710610" cy="2842541"/>
        </p:xfrm>
        <a:graphic>
          <a:graphicData uri="http://schemas.openxmlformats.org/drawingml/2006/table">
            <a:tbl>
              <a:tblPr/>
              <a:tblGrid>
                <a:gridCol w="1162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48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59712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EE1 Test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9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17555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1463"/>
            <a:ext cx="695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728075" cy="5390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PDPC-L can be implemented without major changes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No change to NSST, Reference Smoothing</a:t>
            </a:r>
          </a:p>
          <a:p>
            <a:pPr lvl="1"/>
            <a:r>
              <a:rPr lang="en-US" dirty="0" smtClean="0"/>
              <a:t>Maintain 2 loops as in JEM-6.0 mode decision; one for PDPC off and another for PDPC on</a:t>
            </a:r>
          </a:p>
          <a:p>
            <a:pPr lvl="1"/>
            <a:r>
              <a:rPr lang="en-US" dirty="0" smtClean="0"/>
              <a:t>Provide support for ARSS</a:t>
            </a:r>
          </a:p>
          <a:p>
            <a:pPr lvl="1"/>
            <a:r>
              <a:rPr lang="en-US" dirty="0" smtClean="0"/>
              <a:t>Same parsing mechanism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UWP and W66 works well with PDPC-L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PDPC-L feature provides coding gains with UWP and W66, with little impact on processing time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marL="27305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044DB2-C2B2-46A2-9212-C5739DB576CD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965369-3E9B-4416-B601-A1075BD40C7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424857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LGE and Sharp (G0091)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cross-checking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A9206D-D311-4CEC-96D8-86A51D0547F2}" type="datetime1">
              <a:rPr lang="en-US" smtClean="0"/>
              <a:t>7/14/2017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JVET-E0068 UW-Planar and Constrained PDPC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FE0A1-D36F-4FD5-AA42-24642878B6F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20875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RIS_TEMPLATE" val="12/5/2014 3:26:38 PM"/>
</p:tagLst>
</file>

<file path=ppt/theme/theme1.xml><?xml version="1.0" encoding="utf-8"?>
<a:theme xmlns:a="http://schemas.openxmlformats.org/drawingml/2006/main" name="Blank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  <a:extLst>
    <a:ext uri="{05A4C25C-085E-4340-85A3-A5531E510DB2}">
      <thm15:themeFamily xmlns:thm15="http://schemas.microsoft.com/office/thememl/2012/main" name="ARRIS_4x3_2015.potx" id="{197D7E15-AD25-42FF-9C87-7DF25FD2B757}" vid="{54B1E2FA-2F78-40B3-AEE8-E961DD0DF237}"/>
    </a:ext>
  </a:extLst>
</a:theme>
</file>

<file path=ppt/theme/theme2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ppt/theme/theme3.xml><?xml version="1.0" encoding="utf-8"?>
<a:theme xmlns:a="http://schemas.openxmlformats.org/drawingml/2006/main" name="Office Theme">
  <a:themeElements>
    <a:clrScheme name="Arris Oct 2014">
      <a:dk1>
        <a:sysClr val="windowText" lastClr="000000"/>
      </a:dk1>
      <a:lt1>
        <a:sysClr val="window" lastClr="FFFFFF"/>
      </a:lt1>
      <a:dk2>
        <a:srgbClr val="58585A"/>
      </a:dk2>
      <a:lt2>
        <a:srgbClr val="DBDBDB"/>
      </a:lt2>
      <a:accent1>
        <a:srgbClr val="F1740D"/>
      </a:accent1>
      <a:accent2>
        <a:srgbClr val="58585A"/>
      </a:accent2>
      <a:accent3>
        <a:srgbClr val="93BB2F"/>
      </a:accent3>
      <a:accent4>
        <a:srgbClr val="37529F"/>
      </a:accent4>
      <a:accent5>
        <a:srgbClr val="8D8F90"/>
      </a:accent5>
      <a:accent6>
        <a:srgbClr val="E3390B"/>
      </a:accent6>
      <a:hlink>
        <a:srgbClr val="37529F"/>
      </a:hlink>
      <a:folHlink>
        <a:srgbClr val="58585A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28600" indent="-228600">
          <a:lnSpc>
            <a:spcPct val="90000"/>
          </a:lnSpc>
          <a:buClr>
            <a:schemeClr val="accent1"/>
          </a:buClr>
          <a:buSzPct val="90000"/>
          <a:buFont typeface="Arial" panose="020B0604020202020204" pitchFamily="34" charset="0"/>
          <a:buChar char="•"/>
          <a:defRPr/>
        </a:defPPr>
      </a:lstStyle>
    </a:txDef>
  </a:objectDefaults>
  <a:extraClrSchemeLst/>
  <a:custClrLst>
    <a:custClr name="201|88|25">
      <a:srgbClr val="C95819"/>
    </a:custClr>
    <a:custClr name="164|15|4">
      <a:srgbClr val="A40F04"/>
    </a:custClr>
    <a:custClr name="49|62|115">
      <a:srgbClr val="313E73"/>
    </a:custClr>
    <a:custClr name="97|123|31">
      <a:srgbClr val="617B1F"/>
    </a:custClr>
    <a:custClr name="141|116|97">
      <a:srgbClr val="8D7461"/>
    </a:custClr>
    <a:custClr name="175|176|177">
      <a:srgbClr val="AFB0B1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31314</TotalTime>
  <Words>774</Words>
  <Application>Microsoft Office PowerPoint</Application>
  <PresentationFormat>On-screen Show (4:3)</PresentationFormat>
  <Paragraphs>276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Blank</vt:lpstr>
      <vt:lpstr>Additional EE1 Tests  (Test 2.1 and Test 10.1) (JVET-G0080)  K. Panusopone, S. Hong, Y. Yu, and L. Wang</vt:lpstr>
      <vt:lpstr>PDPC-L Feature</vt:lpstr>
      <vt:lpstr>PDPC-L Implementation</vt:lpstr>
      <vt:lpstr>Test 2.1</vt:lpstr>
      <vt:lpstr>Test 10.1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BlueRidge Codebase Overview</dc:title>
  <dc:creator>Monaco, Joe</dc:creator>
  <cp:lastModifiedBy>Panusopone, Krit</cp:lastModifiedBy>
  <cp:revision>563</cp:revision>
  <dcterms:created xsi:type="dcterms:W3CDTF">2015-08-23T13:04:10Z</dcterms:created>
  <dcterms:modified xsi:type="dcterms:W3CDTF">2017-07-14T07:06:25Z</dcterms:modified>
</cp:coreProperties>
</file>