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7" r:id="rId2"/>
    <p:sldId id="324" r:id="rId3"/>
    <p:sldId id="343" r:id="rId4"/>
    <p:sldId id="342" r:id="rId5"/>
    <p:sldId id="344" r:id="rId6"/>
    <p:sldId id="345" r:id="rId7"/>
    <p:sldId id="347" r:id="rId8"/>
    <p:sldId id="346" r:id="rId9"/>
    <p:sldId id="348" r:id="rId10"/>
    <p:sldId id="323" r:id="rId11"/>
    <p:sldId id="294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64" autoAdjust="0"/>
    <p:restoredTop sz="94434" autoAdjust="0"/>
  </p:normalViewPr>
  <p:slideViewPr>
    <p:cSldViewPr snapToGrid="0">
      <p:cViewPr varScale="1">
        <p:scale>
          <a:sx n="93" d="100"/>
          <a:sy n="93" d="100"/>
        </p:scale>
        <p:origin x="834" y="78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deng5\Desktop\F0083\backup\SubjectiveTestPilotStudy_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deng5\Desktop\F0083\backup\SubjectiveTestPilotStudy_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200" b="0" i="0" baseline="0" dirty="0">
                <a:effectLst/>
              </a:rPr>
              <a:t>Decoded viewport 1 </a:t>
            </a:r>
            <a:r>
              <a:rPr lang="en-US" sz="1200" b="0" i="0" baseline="0" dirty="0" smtClean="0">
                <a:effectLst/>
              </a:rPr>
              <a:t>(</a:t>
            </a:r>
            <a:r>
              <a:rPr lang="en-US" sz="1200" b="0" i="0" baseline="0" dirty="0">
                <a:effectLst/>
              </a:rPr>
              <a:t>average all sequences</a:t>
            </a:r>
            <a:r>
              <a:rPr lang="en-US" sz="1200" b="0" i="0" baseline="0" dirty="0" smtClean="0">
                <a:effectLst/>
              </a:rPr>
              <a:t>)</a:t>
            </a:r>
            <a:endParaRPr lang="en-US" sz="1200" dirty="0">
              <a:effectLst/>
            </a:endParaRPr>
          </a:p>
        </c:rich>
      </c:tx>
      <c:layout>
        <c:manualLayout>
          <c:xMode val="edge"/>
          <c:yMode val="edge"/>
          <c:x val="0.15312100819323124"/>
          <c:y val="2.84428859854515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l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8155495655078168E-2"/>
          <c:y val="0.16291828310482065"/>
          <c:w val="0.86497977265991055"/>
          <c:h val="0.74149629267249684"/>
        </c:manualLayout>
      </c:layout>
      <c:scatterChart>
        <c:scatterStyle val="lineMarker"/>
        <c:varyColors val="0"/>
        <c:ser>
          <c:idx val="0"/>
          <c:order val="0"/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PSNR!$M$30:$M$39</c:f>
              <c:numCache>
                <c:formatCode>0</c:formatCode>
                <c:ptCount val="10"/>
                <c:pt idx="0">
                  <c:v>2.75</c:v>
                </c:pt>
                <c:pt idx="1">
                  <c:v>3.75</c:v>
                </c:pt>
                <c:pt idx="2">
                  <c:v>4.5</c:v>
                </c:pt>
                <c:pt idx="3">
                  <c:v>2.75</c:v>
                </c:pt>
                <c:pt idx="4">
                  <c:v>1.25</c:v>
                </c:pt>
                <c:pt idx="5">
                  <c:v>1.75</c:v>
                </c:pt>
                <c:pt idx="6">
                  <c:v>3.5</c:v>
                </c:pt>
                <c:pt idx="7">
                  <c:v>5</c:v>
                </c:pt>
                <c:pt idx="8">
                  <c:v>1</c:v>
                </c:pt>
                <c:pt idx="9">
                  <c:v>1.25</c:v>
                </c:pt>
              </c:numCache>
            </c:numRef>
          </c:xVal>
          <c:yVal>
            <c:numRef>
              <c:f>PSNR!$N$30:$N$39</c:f>
              <c:numCache>
                <c:formatCode>0.00</c:formatCode>
                <c:ptCount val="10"/>
                <c:pt idx="0">
                  <c:v>37.314099999999996</c:v>
                </c:pt>
                <c:pt idx="1">
                  <c:v>35.1706</c:v>
                </c:pt>
                <c:pt idx="2">
                  <c:v>36.261324999999999</c:v>
                </c:pt>
                <c:pt idx="3">
                  <c:v>36.925200000000004</c:v>
                </c:pt>
                <c:pt idx="4">
                  <c:v>37.502400000000002</c:v>
                </c:pt>
                <c:pt idx="5">
                  <c:v>36.062599999999996</c:v>
                </c:pt>
                <c:pt idx="6">
                  <c:v>35.509024999999994</c:v>
                </c:pt>
                <c:pt idx="7">
                  <c:v>35.843025000000004</c:v>
                </c:pt>
                <c:pt idx="8">
                  <c:v>37.974449999999997</c:v>
                </c:pt>
                <c:pt idx="9">
                  <c:v>37.264475000000004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2847472"/>
        <c:axId val="252848256"/>
      </c:scatterChart>
      <c:valAx>
        <c:axId val="252847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848256"/>
        <c:crosses val="autoZero"/>
        <c:crossBetween val="midCat"/>
      </c:valAx>
      <c:valAx>
        <c:axId val="252848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8474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0" i="0" u="none" strike="noStrike" baseline="0" dirty="0">
                <a:effectLst/>
              </a:rPr>
              <a:t>Decoded viewport 1 (axis-x MOS, axis-y PSNR) </a:t>
            </a:r>
            <a:endParaRPr lang="en-US" sz="12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PSNR!$C$12</c:f>
              <c:strCache>
                <c:ptCount val="1"/>
                <c:pt idx="0">
                  <c:v>ChairLift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PSNR!$C$14:$C$23</c:f>
              <c:numCache>
                <c:formatCode>0</c:formatCode>
                <c:ptCount val="10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3</c:v>
                </c:pt>
                <c:pt idx="7">
                  <c:v>5</c:v>
                </c:pt>
                <c:pt idx="8">
                  <c:v>1</c:v>
                </c:pt>
                <c:pt idx="9">
                  <c:v>1</c:v>
                </c:pt>
              </c:numCache>
            </c:numRef>
          </c:xVal>
          <c:yVal>
            <c:numRef>
              <c:f>PSNR!$D$14:$D$23</c:f>
              <c:numCache>
                <c:formatCode>General</c:formatCode>
                <c:ptCount val="10"/>
                <c:pt idx="0">
                  <c:v>36.26</c:v>
                </c:pt>
                <c:pt idx="1">
                  <c:v>34.99</c:v>
                </c:pt>
                <c:pt idx="2">
                  <c:v>36.1</c:v>
                </c:pt>
                <c:pt idx="3">
                  <c:v>37.96</c:v>
                </c:pt>
                <c:pt idx="4">
                  <c:v>37.75</c:v>
                </c:pt>
                <c:pt idx="5">
                  <c:v>35.82</c:v>
                </c:pt>
                <c:pt idx="6" formatCode="0.00">
                  <c:v>35.15</c:v>
                </c:pt>
                <c:pt idx="7" formatCode="0.00">
                  <c:v>37.76</c:v>
                </c:pt>
                <c:pt idx="8">
                  <c:v>38.06</c:v>
                </c:pt>
                <c:pt idx="9">
                  <c:v>37.6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PSNR!$E$12</c:f>
              <c:strCache>
                <c:ptCount val="1"/>
                <c:pt idx="0">
                  <c:v>Harbor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PSNR!$E$14:$E$23</c:f>
              <c:numCache>
                <c:formatCode>0</c:formatCode>
                <c:ptCount val="10"/>
                <c:pt idx="0">
                  <c:v>3</c:v>
                </c:pt>
                <c:pt idx="1">
                  <c:v>4</c:v>
                </c:pt>
                <c:pt idx="2">
                  <c:v>4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4</c:v>
                </c:pt>
                <c:pt idx="7">
                  <c:v>5</c:v>
                </c:pt>
                <c:pt idx="8">
                  <c:v>1</c:v>
                </c:pt>
                <c:pt idx="9">
                  <c:v>1</c:v>
                </c:pt>
              </c:numCache>
            </c:numRef>
          </c:xVal>
          <c:yVal>
            <c:numRef>
              <c:f>PSNR!$F$14:$F$23</c:f>
              <c:numCache>
                <c:formatCode>General</c:formatCode>
                <c:ptCount val="10"/>
                <c:pt idx="0">
                  <c:v>38.491999999999997</c:v>
                </c:pt>
                <c:pt idx="1">
                  <c:v>35.246899999999997</c:v>
                </c:pt>
                <c:pt idx="2">
                  <c:v>38.823599999999999</c:v>
                </c:pt>
                <c:pt idx="3">
                  <c:v>37.369900000000001</c:v>
                </c:pt>
                <c:pt idx="4">
                  <c:v>41.456000000000003</c:v>
                </c:pt>
                <c:pt idx="5">
                  <c:v>38.268700000000003</c:v>
                </c:pt>
                <c:pt idx="6">
                  <c:v>38.544800000000002</c:v>
                </c:pt>
                <c:pt idx="7">
                  <c:v>35.577500000000001</c:v>
                </c:pt>
                <c:pt idx="8">
                  <c:v>42.751600000000003</c:v>
                </c:pt>
                <c:pt idx="9">
                  <c:v>38.386899999999997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PSNR!$G$12</c:f>
              <c:strCache>
                <c:ptCount val="1"/>
                <c:pt idx="0">
                  <c:v>KiteFlite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PSNR!$G$14:$G$23</c:f>
              <c:numCache>
                <c:formatCode>0</c:formatCode>
                <c:ptCount val="10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1</c:v>
                </c:pt>
                <c:pt idx="5">
                  <c:v>1</c:v>
                </c:pt>
                <c:pt idx="6">
                  <c:v>4</c:v>
                </c:pt>
                <c:pt idx="7">
                  <c:v>5</c:v>
                </c:pt>
                <c:pt idx="8">
                  <c:v>1</c:v>
                </c:pt>
                <c:pt idx="9">
                  <c:v>2</c:v>
                </c:pt>
              </c:numCache>
            </c:numRef>
          </c:xVal>
          <c:yVal>
            <c:numRef>
              <c:f>PSNR!$H$14:$H$23</c:f>
              <c:numCache>
                <c:formatCode>General</c:formatCode>
                <c:ptCount val="10"/>
                <c:pt idx="0">
                  <c:v>38.674599999999998</c:v>
                </c:pt>
                <c:pt idx="1">
                  <c:v>33.6021</c:v>
                </c:pt>
                <c:pt idx="2">
                  <c:v>35.112200000000001</c:v>
                </c:pt>
                <c:pt idx="3">
                  <c:v>36.032800000000002</c:v>
                </c:pt>
                <c:pt idx="4">
                  <c:v>34.481099999999998</c:v>
                </c:pt>
                <c:pt idx="5">
                  <c:v>34.9514</c:v>
                </c:pt>
                <c:pt idx="6">
                  <c:v>34.8795</c:v>
                </c:pt>
                <c:pt idx="7">
                  <c:v>35.806699999999999</c:v>
                </c:pt>
                <c:pt idx="8">
                  <c:v>34.590499999999999</c:v>
                </c:pt>
                <c:pt idx="9">
                  <c:v>36.963500000000003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PSNR!$I$12</c:f>
              <c:strCache>
                <c:ptCount val="1"/>
                <c:pt idx="0">
                  <c:v>SkateboardInLot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PSNR!$I$14:$I$23</c:f>
              <c:numCache>
                <c:formatCode>0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  <c:pt idx="7">
                  <c:v>5</c:v>
                </c:pt>
                <c:pt idx="8">
                  <c:v>1</c:v>
                </c:pt>
                <c:pt idx="9">
                  <c:v>1</c:v>
                </c:pt>
              </c:numCache>
            </c:numRef>
          </c:xVal>
          <c:yVal>
            <c:numRef>
              <c:f>PSNR!$J$14:$J$23</c:f>
              <c:numCache>
                <c:formatCode>General</c:formatCode>
                <c:ptCount val="10"/>
                <c:pt idx="0">
                  <c:v>35.829799999999999</c:v>
                </c:pt>
                <c:pt idx="1">
                  <c:v>36.843400000000003</c:v>
                </c:pt>
                <c:pt idx="2">
                  <c:v>35.009500000000003</c:v>
                </c:pt>
                <c:pt idx="3">
                  <c:v>36.338099999999997</c:v>
                </c:pt>
                <c:pt idx="4">
                  <c:v>36.322499999999998</c:v>
                </c:pt>
                <c:pt idx="5">
                  <c:v>35.210299999999997</c:v>
                </c:pt>
                <c:pt idx="6">
                  <c:v>33.461799999999997</c:v>
                </c:pt>
                <c:pt idx="7">
                  <c:v>34.227899999999998</c:v>
                </c:pt>
                <c:pt idx="8">
                  <c:v>36.495699999999999</c:v>
                </c:pt>
                <c:pt idx="9">
                  <c:v>36.107500000000002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2842768"/>
        <c:axId val="251376152"/>
      </c:scatterChart>
      <c:valAx>
        <c:axId val="2528427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1376152"/>
        <c:crosses val="autoZero"/>
        <c:crossBetween val="midCat"/>
      </c:valAx>
      <c:valAx>
        <c:axId val="251376152"/>
        <c:scaling>
          <c:orientation val="minMax"/>
          <c:min val="3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842768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4/2/2017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4/2/2017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274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454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703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301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79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687" y="2568484"/>
            <a:ext cx="8212886" cy="1102519"/>
          </a:xfrm>
        </p:spPr>
        <p:txBody>
          <a:bodyPr/>
          <a:lstStyle/>
          <a:p>
            <a:r>
              <a:rPr lang="en-US" sz="4400" dirty="0" smtClean="0"/>
              <a:t>JVET-F0083  </a:t>
            </a:r>
            <a:r>
              <a:rPr lang="en-US" sz="4400" dirty="0" smtClean="0">
                <a:solidFill>
                  <a:schemeClr val="bg1">
                    <a:alpha val="90000"/>
                  </a:schemeClr>
                </a:solidFill>
              </a:rPr>
              <a:t/>
            </a:r>
            <a:br>
              <a:rPr lang="en-US" sz="4400" dirty="0" smtClean="0">
                <a:solidFill>
                  <a:schemeClr val="bg1">
                    <a:alpha val="90000"/>
                  </a:schemeClr>
                </a:solidFill>
              </a:rPr>
            </a:br>
            <a:r>
              <a:rPr lang="en-US" sz="3600" b="1" dirty="0" smtClean="0"/>
              <a:t>AHG8</a:t>
            </a:r>
            <a:r>
              <a:rPr lang="en-US" sz="3600" b="1" dirty="0"/>
              <a:t>: Subjective test pilot study of 360º video projection/packing formats</a:t>
            </a:r>
            <a:endParaRPr lang="en-US" sz="36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4687" y="3861045"/>
            <a:ext cx="6330212" cy="925360"/>
          </a:xfrm>
        </p:spPr>
        <p:txBody>
          <a:bodyPr/>
          <a:lstStyle/>
          <a:p>
            <a:r>
              <a:rPr lang="en-US" dirty="0" smtClean="0"/>
              <a:t>Zhipin Deng,</a:t>
            </a:r>
            <a:r>
              <a:rPr lang="en-US" dirty="0"/>
              <a:t> </a:t>
            </a:r>
            <a:r>
              <a:rPr lang="en-US" dirty="0" smtClean="0"/>
              <a:t>Lidong Xu, Jill Boyce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31009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5613" y="968863"/>
            <a:ext cx="8228012" cy="3425825"/>
          </a:xfrm>
        </p:spPr>
        <p:txBody>
          <a:bodyPr/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It </a:t>
            </a:r>
            <a:r>
              <a:rPr lang="en-CA" dirty="0"/>
              <a:t>is </a:t>
            </a:r>
            <a:r>
              <a:rPr lang="en-CA" dirty="0" smtClean="0"/>
              <a:t>worth to </a:t>
            </a:r>
            <a:r>
              <a:rPr lang="en-CA" dirty="0"/>
              <a:t>include the proposed pre-rotation based methods into the </a:t>
            </a:r>
            <a:r>
              <a:rPr lang="en-CA" dirty="0" smtClean="0"/>
              <a:t>subjective quality evaluation procedure for </a:t>
            </a:r>
            <a:r>
              <a:rPr lang="en-CA" dirty="0"/>
              <a:t>360º video coding. </a:t>
            </a:r>
            <a:endParaRPr lang="en-CA" dirty="0" smtClean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/>
              <a:t>T</a:t>
            </a:r>
            <a:r>
              <a:rPr lang="en-CA" dirty="0" smtClean="0"/>
              <a:t>he </a:t>
            </a:r>
            <a:r>
              <a:rPr lang="en-CA" dirty="0"/>
              <a:t>proposed methods could also be used for the quality assessment of those techniques that would possibly be developed to alleviate or eliminate those seam artifacts.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38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15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320004" y="960010"/>
            <a:ext cx="8500818" cy="345162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 mini </a:t>
            </a:r>
            <a:r>
              <a:rPr lang="en-US" smtClean="0"/>
              <a:t>subjective test pilot </a:t>
            </a:r>
            <a:r>
              <a:rPr lang="en-US" dirty="0" smtClean="0"/>
              <a:t>study of the pre-rotated related methods in F0021 </a:t>
            </a:r>
          </a:p>
          <a:p>
            <a:pPr marL="568325" lvl="1" indent="-342900"/>
            <a:r>
              <a:rPr lang="en-US" dirty="0" smtClean="0"/>
              <a:t>Method 1: Static </a:t>
            </a:r>
            <a:r>
              <a:rPr lang="en-US" dirty="0"/>
              <a:t>viewport with forced discontinuous edges at picture boundary</a:t>
            </a:r>
          </a:p>
          <a:p>
            <a:pPr marL="568325" lvl="1" indent="-342900"/>
            <a:r>
              <a:rPr lang="en-US" dirty="0" smtClean="0"/>
              <a:t>Method 2: Static </a:t>
            </a:r>
            <a:r>
              <a:rPr lang="en-US" dirty="0"/>
              <a:t>viewport </a:t>
            </a:r>
            <a:r>
              <a:rPr lang="en-US" dirty="0" smtClean="0"/>
              <a:t>with </a:t>
            </a:r>
            <a:r>
              <a:rPr lang="en-US" dirty="0"/>
              <a:t>forced discontinuous </a:t>
            </a:r>
            <a:r>
              <a:rPr lang="en-US" dirty="0" smtClean="0"/>
              <a:t>edges within the picture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In our subjective test results, seam </a:t>
            </a:r>
            <a:r>
              <a:rPr lang="en-CA" dirty="0"/>
              <a:t>artifacts </a:t>
            </a:r>
            <a:r>
              <a:rPr lang="en-CA" dirty="0" smtClean="0"/>
              <a:t>were observed </a:t>
            </a:r>
            <a:r>
              <a:rPr lang="en-CA" dirty="0"/>
              <a:t>in the decoded viewport for both Method 1 and Method 2, and the artifacts </a:t>
            </a:r>
            <a:r>
              <a:rPr lang="en-CA" dirty="0" smtClean="0"/>
              <a:t>were in </a:t>
            </a:r>
            <a:r>
              <a:rPr lang="en-CA" dirty="0"/>
              <a:t>different extent across different projection </a:t>
            </a:r>
            <a:r>
              <a:rPr lang="en-CA" dirty="0" smtClean="0"/>
              <a:t>formats.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0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procedure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933696"/>
            <a:ext cx="8228012" cy="34258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Pre-rotate each sequence prior to projection/packing format mapping and encoding, </a:t>
            </a:r>
            <a:r>
              <a:rPr lang="en-CA" dirty="0" smtClean="0"/>
              <a:t>in order to let </a:t>
            </a:r>
            <a:r>
              <a:rPr lang="en-US" dirty="0"/>
              <a:t>discontinuous edges </a:t>
            </a:r>
            <a:r>
              <a:rPr lang="en-US" dirty="0" smtClean="0"/>
              <a:t>in </a:t>
            </a:r>
            <a:r>
              <a:rPr lang="en-US" dirty="0"/>
              <a:t>the static viewport.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After </a:t>
            </a:r>
            <a:r>
              <a:rPr lang="en-CA" dirty="0" err="1"/>
              <a:t>lossy</a:t>
            </a:r>
            <a:r>
              <a:rPr lang="en-CA" dirty="0"/>
              <a:t> encoding, especially with high QP encoding, the compression distortion would make the discontinuous edges visible in the decoded static viewport. 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971609"/>
              </p:ext>
            </p:extLst>
          </p:nvPr>
        </p:nvGraphicFramePr>
        <p:xfrm>
          <a:off x="454025" y="2470762"/>
          <a:ext cx="7786087" cy="1597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6" name="Visio" r:id="rId3" imgW="8115066" imgH="1661797" progId="Visio.Drawing.11">
                  <p:embed/>
                </p:oleObj>
              </mc:Choice>
              <mc:Fallback>
                <p:oleObj name="Visio" r:id="rId3" imgW="8115066" imgH="166179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025" y="2470762"/>
                        <a:ext cx="7786087" cy="159714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143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37" y="1259720"/>
            <a:ext cx="5924057" cy="319039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procedure </a:t>
            </a:r>
            <a:r>
              <a:rPr lang="en-US" sz="2200" dirty="0" smtClean="0"/>
              <a:t>– how to select the rotation parameters?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80952" y="943595"/>
            <a:ext cx="8228012" cy="34258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T</a:t>
            </a:r>
            <a:r>
              <a:rPr lang="en-CA" dirty="0" smtClean="0"/>
              <a:t>arget </a:t>
            </a:r>
            <a:r>
              <a:rPr lang="en-CA" dirty="0"/>
              <a:t>positions of </a:t>
            </a:r>
            <a:r>
              <a:rPr lang="en-CA" dirty="0" smtClean="0"/>
              <a:t>Method </a:t>
            </a:r>
            <a:r>
              <a:rPr lang="en-CA" dirty="0"/>
              <a:t>1 </a:t>
            </a:r>
            <a:r>
              <a:rPr lang="en-CA" dirty="0" smtClean="0"/>
              <a:t>(at the </a:t>
            </a:r>
            <a:r>
              <a:rPr lang="en-CA" dirty="0"/>
              <a:t>picture </a:t>
            </a:r>
            <a:r>
              <a:rPr lang="en-CA" dirty="0" smtClean="0"/>
              <a:t>boundary) </a:t>
            </a:r>
            <a:r>
              <a:rPr lang="en-CA" dirty="0"/>
              <a:t>and </a:t>
            </a:r>
            <a:r>
              <a:rPr lang="en-CA" dirty="0" smtClean="0"/>
              <a:t>Method </a:t>
            </a:r>
            <a:r>
              <a:rPr lang="en-CA" dirty="0"/>
              <a:t>2 </a:t>
            </a:r>
            <a:r>
              <a:rPr lang="en-CA" dirty="0" smtClean="0"/>
              <a:t>(within the picture)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4274" y="2264782"/>
            <a:ext cx="2901678" cy="147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2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Testing procedure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3" y="1425418"/>
            <a:ext cx="4063262" cy="21882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413" y="51930"/>
            <a:ext cx="4334344" cy="504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5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CA" dirty="0"/>
              <a:t>Subjective quality of the decoded </a:t>
            </a:r>
            <a:r>
              <a:rPr lang="en-CA" dirty="0" smtClean="0"/>
              <a:t>viewport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992309"/>
            <a:ext cx="8550339" cy="34258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Test conditions</a:t>
            </a:r>
          </a:p>
          <a:p>
            <a:pPr marL="568325" lvl="1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4 test sequences in </a:t>
            </a:r>
            <a:r>
              <a:rPr lang="en-CA" dirty="0" err="1" smtClean="0"/>
              <a:t>CfE</a:t>
            </a:r>
            <a:endParaRPr lang="en-US" dirty="0" smtClean="0"/>
          </a:p>
          <a:p>
            <a:pPr marL="568325" lvl="1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2 static viewports in CTC</a:t>
            </a:r>
          </a:p>
          <a:p>
            <a:pPr marL="568325" lvl="1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5 projection/packing formats including ERP, CMP, ISP, OHP, and SSP </a:t>
            </a:r>
          </a:p>
          <a:p>
            <a:pPr marL="568325" lvl="1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2 methods of pre-rotation using 360lib software</a:t>
            </a:r>
          </a:p>
          <a:p>
            <a:pPr marL="568325" lvl="1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encoded at QP37 with HM encoder</a:t>
            </a:r>
          </a:p>
          <a:p>
            <a:pPr marL="342900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80 </a:t>
            </a:r>
            <a:r>
              <a:rPr lang="en-CA" dirty="0" err="1" smtClean="0"/>
              <a:t>bitstreams</a:t>
            </a:r>
            <a:r>
              <a:rPr lang="en-CA" dirty="0" smtClean="0"/>
              <a:t> generated</a:t>
            </a:r>
          </a:p>
          <a:p>
            <a:pPr marL="568325" lvl="1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Visual check of all 80 decoded viewports</a:t>
            </a:r>
          </a:p>
          <a:p>
            <a:pPr marL="342900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2 test sessions</a:t>
            </a:r>
          </a:p>
          <a:p>
            <a:pPr marL="568325" lvl="1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1 test session for viewport 1 was done</a:t>
            </a:r>
          </a:p>
          <a:p>
            <a:pPr marL="342900" indent="-342900" hangingPunct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3 viewing subjects hired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9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Subjective quality of the decoded viewport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mtClean="0"/>
              <a:t>Some example videos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06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Subjective quality of the decoded </a:t>
            </a:r>
            <a:r>
              <a:rPr lang="en-CA" dirty="0" smtClean="0"/>
              <a:t>viewport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798" y="1561672"/>
            <a:ext cx="4500827" cy="20085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47" y="855148"/>
            <a:ext cx="3660182" cy="19911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490" y="2872084"/>
            <a:ext cx="3648039" cy="199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57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4021449"/>
              </p:ext>
            </p:extLst>
          </p:nvPr>
        </p:nvGraphicFramePr>
        <p:xfrm>
          <a:off x="4927219" y="798067"/>
          <a:ext cx="3890266" cy="2890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2444526"/>
              </p:ext>
            </p:extLst>
          </p:nvPr>
        </p:nvGraphicFramePr>
        <p:xfrm>
          <a:off x="158982" y="798067"/>
          <a:ext cx="4572535" cy="3177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5613" y="308848"/>
            <a:ext cx="8229600" cy="868680"/>
          </a:xfrm>
        </p:spPr>
        <p:txBody>
          <a:bodyPr/>
          <a:lstStyle/>
          <a:p>
            <a:r>
              <a:rPr lang="en-CA" dirty="0" smtClean="0"/>
              <a:t>MOS not well correlated with the PSNR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70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333</Words>
  <Application>Microsoft Office PowerPoint</Application>
  <PresentationFormat>On-screen Show (16:9)</PresentationFormat>
  <Paragraphs>47</Paragraphs>
  <Slides>11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Intel Clear</vt:lpstr>
      <vt:lpstr>Wingdings</vt:lpstr>
      <vt:lpstr>Int_PPT Template_ClearPro_16x9</vt:lpstr>
      <vt:lpstr>Visio</vt:lpstr>
      <vt:lpstr>JVET-F0083   AHG8: Subjective test pilot study of 360º video projection/packing formats</vt:lpstr>
      <vt:lpstr>Background</vt:lpstr>
      <vt:lpstr>Testing procedure</vt:lpstr>
      <vt:lpstr>Testing procedure – how to select the rotation parameters?   </vt:lpstr>
      <vt:lpstr>Testing procedure</vt:lpstr>
      <vt:lpstr>Subjective quality of the decoded viewport</vt:lpstr>
      <vt:lpstr>Subjective quality of the decoded viewport</vt:lpstr>
      <vt:lpstr>Subjective quality of the decoded viewport 1</vt:lpstr>
      <vt:lpstr>MOS not well correlated with the PSNR</vt:lpstr>
      <vt:lpstr>Conclusions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2015-05-06T16:36:39Z</dcterms:created>
  <dcterms:modified xsi:type="dcterms:W3CDTF">2017-04-01T23:56:49Z</dcterms:modified>
</cp:coreProperties>
</file>