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g" ContentType="image/jpeg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74" r:id="rId2"/>
    <p:sldId id="411" r:id="rId3"/>
    <p:sldId id="413" r:id="rId4"/>
    <p:sldId id="412" r:id="rId5"/>
    <p:sldId id="402" r:id="rId6"/>
    <p:sldId id="405" r:id="rId7"/>
    <p:sldId id="416" r:id="rId8"/>
    <p:sldId id="415" r:id="rId9"/>
    <p:sldId id="407" r:id="rId10"/>
    <p:sldId id="410" r:id="rId11"/>
    <p:sldId id="414" r:id="rId12"/>
    <p:sldId id="371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76E411E-4A16-8347-96E3-1513108FF241}">
          <p14:sldIdLst>
            <p14:sldId id="374"/>
            <p14:sldId id="411"/>
            <p14:sldId id="413"/>
            <p14:sldId id="412"/>
            <p14:sldId id="402"/>
            <p14:sldId id="405"/>
            <p14:sldId id="416"/>
            <p14:sldId id="415"/>
            <p14:sldId id="407"/>
            <p14:sldId id="410"/>
            <p14:sldId id="414"/>
            <p14:sldId id="3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15">
          <p15:clr>
            <a:srgbClr val="A4A3A4"/>
          </p15:clr>
        </p15:guide>
        <p15:guide id="2" orient="horz" pos="2380">
          <p15:clr>
            <a:srgbClr val="A4A3A4"/>
          </p15:clr>
        </p15:guide>
        <p15:guide id="3" orient="horz" pos="113">
          <p15:clr>
            <a:srgbClr val="A4A3A4"/>
          </p15:clr>
        </p15:guide>
        <p15:guide id="4" orient="horz" pos="694">
          <p15:clr>
            <a:srgbClr val="A4A3A4"/>
          </p15:clr>
        </p15:guide>
        <p15:guide id="5" orient="horz" pos="1772">
          <p15:clr>
            <a:srgbClr val="A4A3A4"/>
          </p15:clr>
        </p15:guide>
        <p15:guide id="6" orient="horz" pos="2900">
          <p15:clr>
            <a:srgbClr val="A4A3A4"/>
          </p15:clr>
        </p15:guide>
        <p15:guide id="7" orient="horz" pos="2354">
          <p15:clr>
            <a:srgbClr val="A4A3A4"/>
          </p15:clr>
        </p15:guide>
        <p15:guide id="8" orient="horz" pos="1617">
          <p15:clr>
            <a:srgbClr val="A4A3A4"/>
          </p15:clr>
        </p15:guide>
        <p15:guide id="9" orient="horz" pos="2257">
          <p15:clr>
            <a:srgbClr val="A4A3A4"/>
          </p15:clr>
        </p15:guide>
        <p15:guide id="10" pos="5517">
          <p15:clr>
            <a:srgbClr val="A4A3A4"/>
          </p15:clr>
        </p15:guide>
        <p15:guide id="11" pos="277">
          <p15:clr>
            <a:srgbClr val="A4A3A4"/>
          </p15:clr>
        </p15:guide>
        <p15:guide id="12" pos="2824">
          <p15:clr>
            <a:srgbClr val="A4A3A4"/>
          </p15:clr>
        </p15:guide>
        <p15:guide id="13" pos="47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636463"/>
    <a:srgbClr val="3C3C3B"/>
    <a:srgbClr val="0092D2"/>
    <a:srgbClr val="C0C1BF"/>
    <a:srgbClr val="8D8E8D"/>
    <a:srgbClr val="0091CE"/>
    <a:srgbClr val="DDDEDD"/>
    <a:srgbClr val="141313"/>
    <a:srgbClr val="FFFFFF"/>
    <a:srgbClr val="0A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 autoAdjust="0"/>
    <p:restoredTop sz="93209" autoAdjust="0"/>
  </p:normalViewPr>
  <p:slideViewPr>
    <p:cSldViewPr snapToGrid="0" snapToObjects="1">
      <p:cViewPr varScale="1">
        <p:scale>
          <a:sx n="208" d="100"/>
          <a:sy n="208" d="100"/>
        </p:scale>
        <p:origin x="1152" y="184"/>
      </p:cViewPr>
      <p:guideLst>
        <p:guide orient="horz" pos="415"/>
        <p:guide orient="horz" pos="2380"/>
        <p:guide orient="horz" pos="113"/>
        <p:guide orient="horz" pos="694"/>
        <p:guide orient="horz" pos="1772"/>
        <p:guide orient="horz" pos="2900"/>
        <p:guide orient="horz" pos="2354"/>
        <p:guide orient="horz" pos="1617"/>
        <p:guide orient="horz" pos="2257"/>
        <p:guide pos="5517"/>
        <p:guide pos="277"/>
        <p:guide pos="2824"/>
        <p:guide pos="47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6" d="100"/>
          <a:sy n="86" d="100"/>
        </p:scale>
        <p:origin x="-3304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BDD3B-9170-5E4A-9D00-496CCBD3B9C5}" type="datetimeFigureOut">
              <a:rPr lang="en-US" smtClean="0"/>
              <a:t>4/2/17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DC55E-84CF-5949-AC3F-76AE0BE16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498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46F0A-C3BF-4A46-9C3F-26D246D78225}" type="datetimeFigureOut">
              <a:rPr lang="en-US" smtClean="0"/>
              <a:t>4/2/17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88775E-C451-0248-9348-B32064A28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328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4000"/>
              </a:lnSpc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6626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26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65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4000"/>
              </a:lnSpc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891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884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170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77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1161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64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7310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844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994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58813"/>
          </a:xfrm>
          <a:prstGeom prst="rect">
            <a:avLst/>
          </a:prstGeom>
          <a:solidFill>
            <a:srgbClr val="3C3C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3C3C3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5438" y="4894101"/>
            <a:ext cx="422122" cy="187040"/>
          </a:xfrm>
        </p:spPr>
        <p:txBody>
          <a:bodyPr/>
          <a:lstStyle>
            <a:lvl1pPr>
              <a:defRPr sz="800" b="0" i="0">
                <a:solidFill>
                  <a:srgbClr val="8D8E8D"/>
                </a:solidFill>
                <a:latin typeface="PFDinTextPro-Light"/>
                <a:cs typeface="PFDinTextPro-Light"/>
              </a:defRPr>
            </a:lvl1pPr>
          </a:lstStyle>
          <a:p>
            <a:fld id="{3C25EE58-DC16-2F40-94B3-E0D2BBCBC3B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GoPro_Logo_For_Black02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8089" y="185739"/>
            <a:ext cx="1234506" cy="30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860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167510" y="67369"/>
            <a:ext cx="7257756" cy="514038"/>
          </a:xfrm>
        </p:spPr>
        <p:txBody>
          <a:bodyPr anchor="t">
            <a:noAutofit/>
          </a:bodyPr>
          <a:lstStyle>
            <a:lvl1pPr algn="l">
              <a:defRPr sz="3600" b="0" cap="none">
                <a:solidFill>
                  <a:srgbClr val="0092D2"/>
                </a:solidFill>
                <a:latin typeface="PFDinTextPro-Light"/>
                <a:cs typeface="PFDinTextPro-Light"/>
              </a:defRPr>
            </a:lvl1pPr>
          </a:lstStyle>
          <a:p>
            <a:r>
              <a:rPr lang="en-US" dirty="0" smtClean="0"/>
              <a:t>Header Goes Here</a:t>
            </a:r>
            <a:endParaRPr lang="en-US" dirty="0"/>
          </a:p>
        </p:txBody>
      </p:sp>
      <p:pic>
        <p:nvPicPr>
          <p:cNvPr id="4" name="Picture 3" descr="GoPro_Be_a_HERO_Logo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558" y="266547"/>
            <a:ext cx="1266508" cy="327438"/>
          </a:xfrm>
          <a:prstGeom prst="rect">
            <a:avLst/>
          </a:prstGeom>
        </p:spPr>
      </p:pic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5438" y="4894101"/>
            <a:ext cx="422122" cy="187040"/>
          </a:xfrm>
        </p:spPr>
        <p:txBody>
          <a:bodyPr/>
          <a:lstStyle>
            <a:lvl1pPr>
              <a:defRPr sz="800" b="0" i="0">
                <a:solidFill>
                  <a:srgbClr val="8D8E8D"/>
                </a:solidFill>
                <a:latin typeface="PFDinTextPro-Light"/>
                <a:cs typeface="PFDinTextPro-Light"/>
              </a:defRPr>
            </a:lvl1pPr>
          </a:lstStyle>
          <a:p>
            <a:fld id="{3C25EE58-DC16-2F40-94B3-E0D2BBCBC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137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5438" y="4894101"/>
            <a:ext cx="422122" cy="187040"/>
          </a:xfrm>
        </p:spPr>
        <p:txBody>
          <a:bodyPr/>
          <a:lstStyle>
            <a:lvl1pPr>
              <a:defRPr sz="800" b="0" i="0">
                <a:solidFill>
                  <a:srgbClr val="8D8E8D"/>
                </a:solidFill>
                <a:latin typeface="PFDinTextPro-Light"/>
                <a:cs typeface="PFDinTextPro-Light"/>
              </a:defRPr>
            </a:lvl1pPr>
          </a:lstStyle>
          <a:p>
            <a:fld id="{3C25EE58-DC16-2F40-94B3-E0D2BBCBC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98928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3F5AD-F742-6D49-BFC0-835F8F1A6645}" type="datetime1">
              <a:rPr lang="en-US" smtClean="0"/>
              <a:t>4/2/17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088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PFDinTextPro-Regular"/>
                <a:cs typeface="PFDinTextPro-Regular"/>
              </a:defRPr>
            </a:lvl1pPr>
          </a:lstStyle>
          <a:p>
            <a:fld id="{3C25EE58-DC16-2F40-94B3-E0D2BBCBC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575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3" r:id="rId2"/>
    <p:sldLayoutId id="2147483664" r:id="rId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4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oPro_Be_a_HERO_Logo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677" y="4175194"/>
            <a:ext cx="2136464" cy="76302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283"/>
            <a:ext cx="91535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48932" y="4218151"/>
            <a:ext cx="36754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smtClean="0">
                <a:latin typeface="PFDinTextPro-Light"/>
                <a:cs typeface="PFDinTextPro-Light"/>
              </a:rPr>
              <a:t>JVET-F0036</a:t>
            </a:r>
            <a:endParaRPr lang="en-US" sz="1600" dirty="0">
              <a:latin typeface="PFDinTextPro-Light"/>
              <a:cs typeface="PFDinTextPro-Ligh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2748" y="3420088"/>
            <a:ext cx="67081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latin typeface="Times New Roman" charset="0"/>
                <a:ea typeface="Times New Roman" charset="0"/>
                <a:cs typeface="Times New Roman" charset="0"/>
              </a:rPr>
              <a:t>Rotated Sphere Projection (RSP) for 360 Video</a:t>
            </a:r>
            <a:endParaRPr lang="en-US" sz="25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58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Coding Performance Results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3338" y="869433"/>
            <a:ext cx="8089483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76578" y="1986324"/>
            <a:ext cx="4285182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Clr>
                <a:srgbClr val="8D8E8D"/>
              </a:buClr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Average results for all projections relative to ERP</a:t>
            </a:r>
          </a:p>
        </p:txBody>
      </p:sp>
      <p:sp>
        <p:nvSpPr>
          <p:cNvPr id="10" name="Rectangle 9"/>
          <p:cNvSpPr/>
          <p:nvPr/>
        </p:nvSpPr>
        <p:spPr>
          <a:xfrm>
            <a:off x="2025072" y="4318580"/>
            <a:ext cx="4634674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Clr>
                <a:srgbClr val="8D8E8D"/>
              </a:buClr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Average RSP results for all sequences relative to ERP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369" y="1030683"/>
            <a:ext cx="5981414" cy="97453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7369" y="2702449"/>
            <a:ext cx="5981414" cy="161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40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Conclusions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65073" y="664405"/>
            <a:ext cx="8760264" cy="2548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RSP: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Has 3:2 aspect ratio (closer to 16:9 like CMP)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Gets closer to sphere with 25% fewer pixels needed than ERP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wo symmetric and continuous faces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Simple mathematical representation that is based on ERP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Equal area approach on RSP could achieve further coding gains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Thanks to experts from </a:t>
            </a:r>
            <a:r>
              <a:rPr lang="en-US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InterDigital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to cross-check results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in </a:t>
            </a:r>
            <a:r>
              <a:rPr lang="de-D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JVET-F0085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Suggestion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for inclusion in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360Lib</a:t>
            </a:r>
          </a:p>
        </p:txBody>
      </p:sp>
    </p:spTree>
    <p:extLst>
      <p:ext uri="{BB962C8B-B14F-4D97-AF65-F5344CB8AC3E}">
        <p14:creationId xmlns:p14="http://schemas.microsoft.com/office/powerpoint/2010/main" val="11444828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332047" y="3973796"/>
            <a:ext cx="2259997" cy="457200"/>
          </a:xfrm>
          <a:prstGeom prst="rect">
            <a:avLst/>
          </a:prstGeom>
          <a:solidFill>
            <a:srgbClr val="009F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32047" y="3971800"/>
            <a:ext cx="2259997" cy="407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kern="800" spc="300" dirty="0" smtClean="0">
                <a:solidFill>
                  <a:srgbClr val="FFFFFF"/>
                </a:solidFill>
                <a:latin typeface="PFDinTextPro-Light"/>
                <a:cs typeface="PFDinTextPro-Light"/>
              </a:rPr>
              <a:t>Thank You</a:t>
            </a:r>
            <a:endParaRPr lang="en-US" kern="800" spc="300" dirty="0">
              <a:solidFill>
                <a:srgbClr val="FFFFFF"/>
              </a:solidFill>
              <a:latin typeface="PFDinTextPro-Light"/>
              <a:cs typeface="PFDinTextPro-Ligh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9075"/>
            <a:ext cx="91440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934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Some Example Projections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48" y="1030055"/>
            <a:ext cx="3609583" cy="3200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758" y="1030055"/>
            <a:ext cx="4012684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9338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Desirable Qualities in Projections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23338" y="664405"/>
            <a:ext cx="8286908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Low Surface area compared to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sphere: 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ISP and SSP get very close to sphere and need 25% fewer pixels than ERP.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Allows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one to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pack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almost 5K resolution under similar level constraints.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In contrast, CMP lies farther than sphere, thus needs 22% more pixels than ERP.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Number of faces and face arrangement: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Projection with fewer faces e.g. SSP get better coding performance.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Coding tools suffer on projections with more discontinuities e.g. ISP and OHP.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With more faces, pixels have to be devoted to padding regions, compromising resolution.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Aspect ratio that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is closer to 16:9, so that:</a:t>
            </a:r>
            <a:endParaRPr 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Most already deployed hardware codecs are optimized to handle 3840x2160 resolution.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For better compatibility with these codecs, desirable to have a projection that has 16:9 aspect ratio.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Aligns 360 and non-360 development for a future codec.</a:t>
            </a:r>
          </a:p>
        </p:txBody>
      </p:sp>
    </p:spTree>
    <p:extLst>
      <p:ext uri="{BB962C8B-B14F-4D97-AF65-F5344CB8AC3E}">
        <p14:creationId xmlns:p14="http://schemas.microsoft.com/office/powerpoint/2010/main" val="9167719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Aspect Ratio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65073" y="664405"/>
            <a:ext cx="615191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For instance, SSP has a wide 6:1 aspect ratio, which has challenges: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Larger than 4K line buffer requirement.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O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ne cannot appreciate resolution of content in native projection format.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P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arallel processing tools, e.g. slices get thinner and as a result become inefficient (especially for already deployed codecs)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636" y="2496201"/>
            <a:ext cx="348282" cy="20896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504458" y="253978"/>
            <a:ext cx="408639" cy="245183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5072" y="2496201"/>
            <a:ext cx="669407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Suggestion to rotate SSP by 90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° and encode the image in 1:6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aspect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ratio: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Even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harder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to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appreciate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resolution of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content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in native projection format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Most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coding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tools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are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being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designed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for more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horizontal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than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vertical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motion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.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Codec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pipeline (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which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was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designed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for 4K line buffers)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may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be sub-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optimally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used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as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the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picture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gets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it-IT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taller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. </a:t>
            </a:r>
            <a:endParaRPr 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17109004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RSP Explanation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3338" y="663693"/>
            <a:ext cx="8089483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Only 2 faces, arranged in two rows.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The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top face is obtained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by directly cropping middle 270°x90° from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ERP.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it-IT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For bottom face, ro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tate ERP such that back side is brought to front and top/bottom are brought to equator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.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06" y="2676842"/>
            <a:ext cx="3657600" cy="1873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845" y="2676841"/>
            <a:ext cx="3657600" cy="18775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1829757" y="4498742"/>
            <a:ext cx="992297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Clr>
                <a:srgbClr val="8D8E8D"/>
              </a:buClr>
            </a:pPr>
            <a:r>
              <a:rPr 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Top Face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42223" y="4550329"/>
            <a:ext cx="1230844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Clr>
                <a:srgbClr val="8D8E8D"/>
              </a:buClr>
            </a:pPr>
            <a:r>
              <a:rPr 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Bottom Face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37279546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RSP </a:t>
            </a:r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Explanation - 2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701" y="1853076"/>
            <a:ext cx="4228294" cy="281603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/>
          <p:cNvSpPr/>
          <p:nvPr/>
        </p:nvSpPr>
        <p:spPr>
          <a:xfrm>
            <a:off x="385238" y="644815"/>
            <a:ext cx="808948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Stack cropped faces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in two rows like CMP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Corners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can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be greyed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out because of overlap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Tennis ball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seam line on sphere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  <p:pic>
        <p:nvPicPr>
          <p:cNvPr id="6" name="Picture 5" descr="../../../../../../../Desktop/Screen%20Shot%202017-03-22%20at%2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56" y="2534200"/>
            <a:ext cx="1546860" cy="148082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Arrow Connector 2"/>
          <p:cNvCxnSpPr/>
          <p:nvPr/>
        </p:nvCxnSpPr>
        <p:spPr>
          <a:xfrm>
            <a:off x="2702740" y="3261090"/>
            <a:ext cx="72019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38204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RSP </a:t>
            </a:r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vs CMP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6002"/>
          <a:stretch/>
        </p:blipFill>
        <p:spPr>
          <a:xfrm>
            <a:off x="2786165" y="1505081"/>
            <a:ext cx="5670418" cy="33580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23257" y="2649491"/>
            <a:ext cx="556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RSP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461513" y="2666560"/>
            <a:ext cx="648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CMP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6922444" y="2313615"/>
            <a:ext cx="859536" cy="860581"/>
          </a:xfrm>
          <a:prstGeom prst="ellipse">
            <a:avLst/>
          </a:prstGeom>
          <a:gradFill>
            <a:gsLst>
              <a:gs pos="0">
                <a:schemeClr val="accent2"/>
              </a:gs>
              <a:gs pos="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922444" y="3321406"/>
            <a:ext cx="859536" cy="859536"/>
          </a:xfrm>
          <a:prstGeom prst="ellipse">
            <a:avLst/>
          </a:prstGeom>
          <a:gradFill>
            <a:gsLst>
              <a:gs pos="0">
                <a:schemeClr val="accent2"/>
              </a:gs>
              <a:gs pos="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5652059" y="1505081"/>
            <a:ext cx="0" cy="335802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85238" y="644815"/>
            <a:ext cx="808948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Corners can be made inactive to get better coding efficiency and decoder complexity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No continuous edges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Closer to sphere</a:t>
            </a:r>
          </a:p>
        </p:txBody>
      </p:sp>
    </p:spTree>
    <p:extLst>
      <p:ext uri="{BB962C8B-B14F-4D97-AF65-F5344CB8AC3E}">
        <p14:creationId xmlns:p14="http://schemas.microsoft.com/office/powerpoint/2010/main" val="16417485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Mathematical Formulation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3338" y="869433"/>
            <a:ext cx="8089483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5239" y="644815"/>
            <a:ext cx="598445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Top face is directly cropped from ERP, so it is mathematically same as ERP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For the bottom face,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perform spherical rotation: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180° rotation along Y-axis (to bring back side to the front)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90° along X-axis (to bring polar data to equator).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The X’, Y’ and Z’ coordinates on sphere after performing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rotation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are defined below:</a:t>
            </a:r>
          </a:p>
          <a:p>
            <a:pPr lvl="5">
              <a:lnSpc>
                <a:spcPct val="140000"/>
              </a:lnSpc>
              <a:buClr>
                <a:srgbClr val="8D8E8D"/>
              </a:buCl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X’ = –X</a:t>
            </a:r>
          </a:p>
          <a:p>
            <a:pPr lvl="5">
              <a:lnSpc>
                <a:spcPct val="140000"/>
              </a:lnSpc>
              <a:buClr>
                <a:srgbClr val="8D8E8D"/>
              </a:buCl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Y’ = –Z</a:t>
            </a:r>
          </a:p>
          <a:p>
            <a:pPr lvl="5">
              <a:lnSpc>
                <a:spcPct val="140000"/>
              </a:lnSpc>
              <a:buClr>
                <a:srgbClr val="8D8E8D"/>
              </a:buCl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Z’ = –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Y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714" y="929963"/>
            <a:ext cx="2143125" cy="19824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59067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RSP Testing Methodology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3338" y="869433"/>
            <a:ext cx="8089483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5239" y="644815"/>
            <a:ext cx="768252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RSP has been implemented in 360Lib-2.1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Simulations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with HM-16.15-360Lib-2.1 using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RA configuration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All test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conditions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same as CTC (JVET-E1030)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RSP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f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ace sizes are chosen to have same number of active pixels as ERP: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1216x1216 for 8K (frame resolution: 3648x2432)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1008x1008 for 4K (frame resolution: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3024x2016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5742716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itching-scenario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stitching-scenarios.potx</Template>
  <TotalTime>42338</TotalTime>
  <Words>639</Words>
  <Application>Microsoft Macintosh PowerPoint</Application>
  <PresentationFormat>On-screen Show (16:9)</PresentationFormat>
  <Paragraphs>87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Calibri</vt:lpstr>
      <vt:lpstr>PFDinTextPro-Light</vt:lpstr>
      <vt:lpstr>PFDinTextPro-Regular</vt:lpstr>
      <vt:lpstr>Times New Roman</vt:lpstr>
      <vt:lpstr>Arial</vt:lpstr>
      <vt:lpstr>stitching-scenarios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Thomas, Matthew D.</dc:creator>
  <cp:lastModifiedBy>Adeel Abbas</cp:lastModifiedBy>
  <cp:revision>197</cp:revision>
  <cp:lastPrinted>2014-02-27T00:38:40Z</cp:lastPrinted>
  <dcterms:created xsi:type="dcterms:W3CDTF">2014-09-17T19:06:46Z</dcterms:created>
  <dcterms:modified xsi:type="dcterms:W3CDTF">2017-04-02T02:29:54Z</dcterms:modified>
</cp:coreProperties>
</file>