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97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6" r:id="rId16"/>
    <p:sldId id="339" r:id="rId17"/>
    <p:sldId id="340" r:id="rId18"/>
    <p:sldId id="341" r:id="rId19"/>
    <p:sldId id="323" r:id="rId20"/>
    <p:sldId id="294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64" autoAdjust="0"/>
    <p:restoredTop sz="94634" autoAdjust="0"/>
  </p:normalViewPr>
  <p:slideViewPr>
    <p:cSldViewPr snapToGrid="0">
      <p:cViewPr varScale="1">
        <p:scale>
          <a:sx n="107" d="100"/>
          <a:sy n="107" d="100"/>
        </p:scale>
        <p:origin x="168" y="72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2/21/2017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2/21/2017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79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687" y="2350670"/>
            <a:ext cx="8212886" cy="1102519"/>
          </a:xfrm>
        </p:spPr>
        <p:txBody>
          <a:bodyPr/>
          <a:lstStyle/>
          <a:p>
            <a:r>
              <a:rPr lang="en-US" sz="4800" dirty="0" err="1" smtClean="0"/>
              <a:t>JVET-F0021</a:t>
            </a:r>
            <a:r>
              <a:rPr lang="en-US" sz="4800" dirty="0" smtClean="0"/>
              <a:t>  </a:t>
            </a:r>
            <a:r>
              <a:rPr lang="en-US" sz="4800" dirty="0" smtClean="0">
                <a:solidFill>
                  <a:schemeClr val="bg1">
                    <a:alpha val="90000"/>
                  </a:schemeClr>
                </a:solidFill>
              </a:rPr>
              <a:t/>
            </a:r>
            <a:br>
              <a:rPr lang="en-US" sz="4800" dirty="0" smtClean="0">
                <a:solidFill>
                  <a:schemeClr val="bg1">
                    <a:alpha val="90000"/>
                  </a:schemeClr>
                </a:solidFill>
              </a:rPr>
            </a:br>
            <a:r>
              <a:rPr lang="en-CA" sz="4000" b="1" dirty="0" err="1" smtClean="0"/>
              <a:t>AHG8</a:t>
            </a:r>
            <a:r>
              <a:rPr lang="en-CA" sz="4000" b="1" dirty="0" smtClean="0"/>
              <a:t>: Subjective </a:t>
            </a:r>
            <a:r>
              <a:rPr lang="en-CA" sz="4000" b="1" dirty="0"/>
              <a:t>testing of 360º video projection/packing formats</a:t>
            </a:r>
            <a:endParaRPr lang="en-US" sz="40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4687" y="3639312"/>
            <a:ext cx="6330212" cy="925360"/>
          </a:xfrm>
        </p:spPr>
        <p:txBody>
          <a:bodyPr/>
          <a:lstStyle/>
          <a:p>
            <a:r>
              <a:rPr lang="en-US" b="0" dirty="0" smtClean="0"/>
              <a:t>Jill Boyc</a:t>
            </a:r>
            <a:r>
              <a:rPr lang="en-US" dirty="0" smtClean="0"/>
              <a:t>e, </a:t>
            </a:r>
            <a:r>
              <a:rPr lang="en-US" dirty="0" smtClean="0"/>
              <a:t>Zhipin Deng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31009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7" descr="Harbor_3552x2368_30fps_10bit_420_CMP_37_re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40" y="31026"/>
            <a:ext cx="3773736" cy="2515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sz="quarter" idx="13"/>
          </p:nvPr>
        </p:nvSpPr>
        <p:spPr>
          <a:xfrm>
            <a:off x="4834981" y="552425"/>
            <a:ext cx="1688066" cy="4822031"/>
          </a:xfrm>
        </p:spPr>
        <p:txBody>
          <a:bodyPr/>
          <a:lstStyle/>
          <a:p>
            <a:r>
              <a:rPr lang="en-US" sz="1600" dirty="0" smtClean="0"/>
              <a:t>Harbor sequence</a:t>
            </a:r>
          </a:p>
          <a:p>
            <a:r>
              <a:rPr lang="en-US" sz="1600" dirty="0" err="1" smtClean="0"/>
              <a:t>CMP</a:t>
            </a:r>
            <a:endParaRPr lang="en-US" sz="1600" dirty="0" smtClean="0"/>
          </a:p>
          <a:p>
            <a:endParaRPr lang="en-US" sz="1400" dirty="0" smtClean="0"/>
          </a:p>
          <a:p>
            <a:r>
              <a:rPr lang="en-US" sz="1400" dirty="0" err="1" smtClean="0">
                <a:solidFill>
                  <a:schemeClr val="tx2"/>
                </a:solidFill>
              </a:rPr>
              <a:t>CMP</a:t>
            </a:r>
            <a:r>
              <a:rPr lang="en-US" sz="1400" dirty="0" smtClean="0">
                <a:solidFill>
                  <a:schemeClr val="tx2"/>
                </a:solidFill>
              </a:rPr>
              <a:t> original</a:t>
            </a:r>
          </a:p>
          <a:p>
            <a:endParaRPr lang="en-US" sz="1400" dirty="0">
              <a:solidFill>
                <a:schemeClr val="tx2"/>
              </a:solidFill>
            </a:endParaRPr>
          </a:p>
          <a:p>
            <a:endParaRPr lang="en-US" sz="1400" dirty="0" smtClean="0">
              <a:solidFill>
                <a:schemeClr val="tx2"/>
              </a:solidFill>
            </a:endParaRPr>
          </a:p>
          <a:p>
            <a:endParaRPr lang="en-US" sz="1400" dirty="0">
              <a:solidFill>
                <a:schemeClr val="tx2"/>
              </a:solidFill>
            </a:endParaRPr>
          </a:p>
          <a:p>
            <a:endParaRPr lang="en-US" sz="1400" dirty="0" smtClean="0">
              <a:solidFill>
                <a:schemeClr val="tx2"/>
              </a:solidFill>
            </a:endParaRPr>
          </a:p>
          <a:p>
            <a:r>
              <a:rPr lang="en-US" sz="1400" dirty="0" smtClean="0">
                <a:solidFill>
                  <a:schemeClr val="tx2"/>
                </a:solidFill>
              </a:rPr>
              <a:t>Rotated </a:t>
            </a:r>
            <a:r>
              <a:rPr lang="en-US" sz="1400" dirty="0" err="1" smtClean="0">
                <a:solidFill>
                  <a:schemeClr val="tx2"/>
                </a:solidFill>
              </a:rPr>
              <a:t>CMP</a:t>
            </a:r>
            <a:endParaRPr lang="en-US" sz="1400" dirty="0">
              <a:solidFill>
                <a:schemeClr val="tx2"/>
              </a:solidFill>
            </a:endParaRPr>
          </a:p>
          <a:p>
            <a:r>
              <a:rPr lang="en-US" sz="1400" dirty="0">
                <a:solidFill>
                  <a:schemeClr val="tx2"/>
                </a:solidFill>
              </a:rPr>
              <a:t>Viewport 0 coded w/ </a:t>
            </a:r>
            <a:r>
              <a:rPr lang="en-US" sz="1400" dirty="0" err="1">
                <a:solidFill>
                  <a:schemeClr val="tx2"/>
                </a:solidFill>
              </a:rPr>
              <a:t>QP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smtClean="0">
                <a:solidFill>
                  <a:schemeClr val="tx2"/>
                </a:solidFill>
              </a:rPr>
              <a:t>37 of rotated</a:t>
            </a:r>
            <a:endParaRPr lang="en-US" sz="1400" dirty="0">
              <a:solidFill>
                <a:schemeClr val="tx2"/>
              </a:solidFill>
            </a:endParaRPr>
          </a:p>
          <a:p>
            <a:endParaRPr lang="en-US" sz="1400" dirty="0"/>
          </a:p>
          <a:p>
            <a:endParaRPr lang="en-US" sz="1400" dirty="0"/>
          </a:p>
        </p:txBody>
      </p:sp>
      <p:pic>
        <p:nvPicPr>
          <p:cNvPr id="5122" name="Picture 2" descr="Harbor_2880x1920_30fps_10bit_420_CMP_37_r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40" y="2582408"/>
            <a:ext cx="3773736" cy="2515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frame00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271" y="2645213"/>
            <a:ext cx="2021681" cy="202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20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 #1 viewport comparison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078707" y="4004187"/>
            <a:ext cx="7604918" cy="624963"/>
          </a:xfrm>
        </p:spPr>
        <p:txBody>
          <a:bodyPr/>
          <a:lstStyle/>
          <a:p>
            <a:r>
              <a:rPr lang="en-US" dirty="0" smtClean="0"/>
              <a:t>Rotated </a:t>
            </a:r>
            <a:r>
              <a:rPr lang="en-US" dirty="0" err="1" smtClean="0"/>
              <a:t>ERP</a:t>
            </a:r>
            <a:r>
              <a:rPr lang="en-US" dirty="0" smtClean="0"/>
              <a:t> coded at </a:t>
            </a:r>
            <a:r>
              <a:rPr lang="en-US" dirty="0" err="1" smtClean="0"/>
              <a:t>QP37</a:t>
            </a:r>
            <a:r>
              <a:rPr lang="en-US" dirty="0" smtClean="0"/>
              <a:t>                Rotated </a:t>
            </a:r>
            <a:r>
              <a:rPr lang="en-US" dirty="0" err="1" smtClean="0"/>
              <a:t>CMP</a:t>
            </a:r>
            <a:r>
              <a:rPr lang="en-US" dirty="0" smtClean="0"/>
              <a:t> coded at </a:t>
            </a:r>
            <a:r>
              <a:rPr lang="en-US" dirty="0" err="1" smtClean="0"/>
              <a:t>Q37</a:t>
            </a:r>
            <a:r>
              <a:rPr lang="en-US" dirty="0" smtClean="0"/>
              <a:t>      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             Frame 19</a:t>
            </a:r>
            <a:endParaRPr lang="en-US" dirty="0"/>
          </a:p>
        </p:txBody>
      </p:sp>
      <p:pic>
        <p:nvPicPr>
          <p:cNvPr id="6149" name="Picture 5" descr="frame0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707" y="978412"/>
            <a:ext cx="3027362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frame00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682" y="984225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82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defTabSz="457200" rtl="0">
              <a:spcBef>
                <a:spcPct val="0"/>
              </a:spcBef>
            </a:pPr>
            <a:r>
              <a:rPr lang="en-US" sz="2800" kern="1200" dirty="0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>Method 2: </a:t>
            </a:r>
            <a:r>
              <a:rPr lang="en-CA" sz="2800" kern="1200" dirty="0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>S</a:t>
            </a:r>
            <a:r>
              <a:rPr lang="en-US" sz="2800" kern="1200" dirty="0" err="1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>tatic</a:t>
            </a:r>
            <a:r>
              <a:rPr lang="en-US" sz="2800" kern="1200" dirty="0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> viewports with forced </a:t>
            </a:r>
            <a:r>
              <a:rPr lang="en-US" sz="2800" kern="1200" dirty="0" smtClean="0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>edges</a:t>
            </a:r>
            <a:r>
              <a:rPr lang="en-US" sz="2800" kern="1200" dirty="0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/>
            </a:r>
            <a:br>
              <a:rPr lang="en-US" sz="2800" kern="1200" dirty="0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</a:br>
            <a:endParaRPr lang="en-US" sz="2800" kern="1200" dirty="0">
              <a:solidFill>
                <a:schemeClr val="tx2"/>
              </a:solidFill>
              <a:latin typeface="+mj-lt"/>
              <a:ea typeface="Intel Clear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Similar to Method 1, place a vertex in the center of the static viewport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Instead </a:t>
            </a:r>
            <a:r>
              <a:rPr lang="en-CA" dirty="0"/>
              <a:t>of forcing discontinuous edges at the picture boundary, continuous edges can be </a:t>
            </a:r>
            <a:r>
              <a:rPr lang="en-CA" dirty="0" smtClean="0"/>
              <a:t>favored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Because </a:t>
            </a:r>
            <a:r>
              <a:rPr lang="en-CA" dirty="0" err="1" smtClean="0"/>
              <a:t>ERP</a:t>
            </a:r>
            <a:r>
              <a:rPr lang="en-CA" dirty="0" smtClean="0"/>
              <a:t> </a:t>
            </a:r>
            <a:r>
              <a:rPr lang="en-CA" dirty="0"/>
              <a:t>format has no continuous edges, no pre-rotation is required, and no edges need be present in the static viewport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89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170" name="Picture 2" descr="Harbor_2880x1920_30fps_8bit_420_CMP_37_2880x1920x8_cf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945" y="40802"/>
            <a:ext cx="3787301" cy="2524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frame0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282" y="2606253"/>
            <a:ext cx="2355056" cy="2355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Harbor_3552x2368_30fps_10bit_420_CMP_37_re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5" y="28576"/>
            <a:ext cx="3773736" cy="2515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3"/>
          <p:cNvSpPr txBox="1">
            <a:spLocks/>
          </p:cNvSpPr>
          <p:nvPr/>
        </p:nvSpPr>
        <p:spPr>
          <a:xfrm>
            <a:off x="4004979" y="492824"/>
            <a:ext cx="1688066" cy="4822031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Harbor sequence</a:t>
            </a:r>
          </a:p>
          <a:p>
            <a:r>
              <a:rPr lang="en-US" sz="1600" dirty="0" err="1" smtClean="0"/>
              <a:t>CMP</a:t>
            </a:r>
            <a:endParaRPr lang="en-US" sz="1600" dirty="0" smtClean="0"/>
          </a:p>
          <a:p>
            <a:r>
              <a:rPr lang="en-US" sz="1400" dirty="0" err="1" smtClean="0">
                <a:solidFill>
                  <a:schemeClr val="tx2"/>
                </a:solidFill>
              </a:rPr>
              <a:t>CMP</a:t>
            </a:r>
            <a:r>
              <a:rPr lang="en-US" sz="1400" dirty="0" smtClean="0">
                <a:solidFill>
                  <a:schemeClr val="tx2"/>
                </a:solidFill>
              </a:rPr>
              <a:t> original</a:t>
            </a:r>
          </a:p>
          <a:p>
            <a:r>
              <a:rPr lang="en-US" sz="1400" dirty="0" smtClean="0">
                <a:solidFill>
                  <a:schemeClr val="tx2"/>
                </a:solidFill>
              </a:rPr>
              <a:t>Method #2</a:t>
            </a:r>
          </a:p>
          <a:p>
            <a:endParaRPr lang="en-US" sz="1400" dirty="0" smtClean="0">
              <a:solidFill>
                <a:schemeClr val="tx2"/>
              </a:solidFill>
            </a:endParaRPr>
          </a:p>
          <a:p>
            <a:endParaRPr lang="en-US" sz="1400" dirty="0" smtClean="0">
              <a:solidFill>
                <a:schemeClr val="tx2"/>
              </a:solidFill>
            </a:endParaRPr>
          </a:p>
          <a:p>
            <a:r>
              <a:rPr lang="en-US" sz="1400" dirty="0" smtClean="0">
                <a:solidFill>
                  <a:schemeClr val="tx2"/>
                </a:solidFill>
              </a:rPr>
              <a:t>Method #1</a:t>
            </a:r>
          </a:p>
          <a:p>
            <a:endParaRPr lang="en-US" sz="1400" dirty="0" smtClean="0">
              <a:solidFill>
                <a:schemeClr val="tx2"/>
              </a:solidFill>
            </a:endParaRPr>
          </a:p>
          <a:p>
            <a:r>
              <a:rPr lang="en-US" sz="1400" dirty="0" smtClean="0">
                <a:solidFill>
                  <a:schemeClr val="tx2"/>
                </a:solidFill>
              </a:rPr>
              <a:t>Viewport 0 coded w/ </a:t>
            </a:r>
            <a:r>
              <a:rPr lang="en-US" sz="1400" dirty="0" err="1" smtClean="0">
                <a:solidFill>
                  <a:schemeClr val="tx2"/>
                </a:solidFill>
              </a:rPr>
              <a:t>QP</a:t>
            </a:r>
            <a:r>
              <a:rPr lang="en-US" sz="1400" dirty="0" smtClean="0">
                <a:solidFill>
                  <a:schemeClr val="tx2"/>
                </a:solidFill>
              </a:rPr>
              <a:t> 37 of rotated w/Method #2</a:t>
            </a:r>
          </a:p>
          <a:p>
            <a:endParaRPr lang="en-US" sz="1400" dirty="0" smtClean="0"/>
          </a:p>
          <a:p>
            <a:endParaRPr lang="en-US" sz="1400" dirty="0"/>
          </a:p>
        </p:txBody>
      </p:sp>
      <p:pic>
        <p:nvPicPr>
          <p:cNvPr id="7" name="Picture 2" descr="Harbor_2880x1920_30fps_10bit_420_CMP_37_re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5" y="2579958"/>
            <a:ext cx="3773736" cy="2515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97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 #2 viewport comparison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078707" y="4004187"/>
            <a:ext cx="7604918" cy="624963"/>
          </a:xfrm>
        </p:spPr>
        <p:txBody>
          <a:bodyPr/>
          <a:lstStyle/>
          <a:p>
            <a:r>
              <a:rPr lang="en-US" dirty="0" smtClean="0"/>
              <a:t>Method 1 Rotated </a:t>
            </a:r>
            <a:r>
              <a:rPr lang="en-US" dirty="0" err="1" smtClean="0"/>
              <a:t>CMP</a:t>
            </a:r>
            <a:r>
              <a:rPr lang="en-US" dirty="0" smtClean="0"/>
              <a:t> coded         Method 2 Rotated </a:t>
            </a:r>
            <a:r>
              <a:rPr lang="en-US" dirty="0" err="1" smtClean="0"/>
              <a:t>CMP</a:t>
            </a:r>
            <a:r>
              <a:rPr lang="en-US" dirty="0" smtClean="0"/>
              <a:t> coded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             Frame 19</a:t>
            </a:r>
            <a:endParaRPr lang="en-US" dirty="0"/>
          </a:p>
        </p:txBody>
      </p:sp>
      <p:pic>
        <p:nvPicPr>
          <p:cNvPr id="6150" name="Picture 6" descr="frame0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707" y="834206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frame0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1" y="834206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824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 #3: Pre-published dynamic viewports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010444"/>
            <a:ext cx="8228012" cy="34258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U</a:t>
            </a:r>
            <a:r>
              <a:rPr lang="en-CA" dirty="0" smtClean="0"/>
              <a:t>ses </a:t>
            </a:r>
            <a:r>
              <a:rPr lang="en-CA" dirty="0"/>
              <a:t>pre-published dynamic </a:t>
            </a:r>
            <a:r>
              <a:rPr lang="en-CA" dirty="0" smtClean="0"/>
              <a:t>viewports, such as the dynamic </a:t>
            </a:r>
            <a:r>
              <a:rPr lang="en-CA" dirty="0"/>
              <a:t>viewports described in </a:t>
            </a:r>
            <a:r>
              <a:rPr lang="en-CA" dirty="0" err="1" smtClean="0"/>
              <a:t>JVET-E1030</a:t>
            </a:r>
            <a:endParaRPr lang="en-CA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Proponents </a:t>
            </a:r>
            <a:r>
              <a:rPr lang="en-CA" dirty="0"/>
              <a:t>of a particular projection/packing format could optionally perform rotation prior to projection/packing mapping and encoding, in order to optimize the subjective viewing quality of that dynamic </a:t>
            </a:r>
            <a:r>
              <a:rPr lang="en-CA" dirty="0" smtClean="0"/>
              <a:t>viewport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err="1"/>
              <a:t>JVET-E0075</a:t>
            </a:r>
            <a:r>
              <a:rPr lang="en-CA" dirty="0"/>
              <a:t>, </a:t>
            </a:r>
            <a:r>
              <a:rPr lang="en-CA" dirty="0" err="1"/>
              <a:t>JVET-E0061</a:t>
            </a:r>
            <a:r>
              <a:rPr lang="en-CA" dirty="0"/>
              <a:t>, and </a:t>
            </a:r>
            <a:r>
              <a:rPr lang="en-CA" dirty="0" err="1"/>
              <a:t>JVET-E0050</a:t>
            </a:r>
            <a:r>
              <a:rPr lang="en-CA" dirty="0"/>
              <a:t> showed that applying spherical rotation prior to encoding could improve coding efficiency for some </a:t>
            </a:r>
            <a:r>
              <a:rPr lang="en-CA" dirty="0" smtClean="0"/>
              <a:t>sequences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Spherical rotation can be optionally used </a:t>
            </a:r>
            <a:r>
              <a:rPr lang="en-CA" dirty="0" smtClean="0"/>
              <a:t>to </a:t>
            </a:r>
            <a:r>
              <a:rPr lang="en-CA" dirty="0"/>
              <a:t>minimize how frequently discontinuous edges occur in the dynamic viewport, and/or where those discontinue edges occur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10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</a:t>
            </a:r>
            <a:r>
              <a:rPr lang="en-US" dirty="0" smtClean="0"/>
              <a:t>#4: Non pre-published </a:t>
            </a:r>
            <a:r>
              <a:rPr lang="en-US" dirty="0"/>
              <a:t>dynamic viewports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Use same </a:t>
            </a:r>
            <a:r>
              <a:rPr lang="en-CA" dirty="0"/>
              <a:t>bitstream generated for method </a:t>
            </a:r>
            <a:r>
              <a:rPr lang="en-CA" dirty="0" smtClean="0"/>
              <a:t>#3 </a:t>
            </a:r>
            <a:r>
              <a:rPr lang="en-CA" dirty="0"/>
              <a:t>will be used to generate a dynamic viewport that is not known in advance by the </a:t>
            </a:r>
            <a:r>
              <a:rPr lang="en-CA" dirty="0" smtClean="0"/>
              <a:t>proponents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Not possible </a:t>
            </a:r>
            <a:r>
              <a:rPr lang="en-CA" dirty="0"/>
              <a:t>for proponents to minimize how frequently discontinuous edges occur in the dynamic viewport, and/or where those discontinue edges occur within the </a:t>
            </a:r>
            <a:r>
              <a:rPr lang="en-CA" dirty="0" smtClean="0"/>
              <a:t>viewport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Will </a:t>
            </a:r>
            <a:r>
              <a:rPr lang="en-CA" dirty="0"/>
              <a:t>still be possible to avoid placing discontinuous edges at locations in the video picture where seams would be particularly noticeable because of the type of content at those locations.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34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Viewport example from </a:t>
            </a:r>
            <a:r>
              <a:rPr lang="en-US" dirty="0" err="1" smtClean="0"/>
              <a:t>JVET-E0133</a:t>
            </a:r>
            <a:endParaRPr lang="en-US" dirty="0"/>
          </a:p>
        </p:txBody>
      </p:sp>
      <p:pic>
        <p:nvPicPr>
          <p:cNvPr id="7" name="harbor_y-45_45_p-15_15_vp0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48781" y="953293"/>
            <a:ext cx="3425825" cy="3425825"/>
          </a:xfrm>
        </p:spPr>
      </p:pic>
    </p:spTree>
    <p:extLst>
      <p:ext uri="{BB962C8B-B14F-4D97-AF65-F5344CB8AC3E}">
        <p14:creationId xmlns:p14="http://schemas.microsoft.com/office/powerpoint/2010/main" val="129485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5613" y="308848"/>
            <a:ext cx="8229600" cy="469821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778669"/>
            <a:ext cx="8228012" cy="3850481"/>
          </a:xfrm>
        </p:spPr>
        <p:txBody>
          <a:bodyPr/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sz="1600" dirty="0" smtClean="0"/>
              <a:t>Method #</a:t>
            </a:r>
            <a:r>
              <a:rPr lang="en-CA" sz="1600" dirty="0" err="1" smtClean="0"/>
              <a:t>1“Static</a:t>
            </a:r>
            <a:r>
              <a:rPr lang="en-CA" sz="1600" dirty="0" smtClean="0"/>
              <a:t> </a:t>
            </a:r>
            <a:r>
              <a:rPr lang="en-CA" sz="1600" dirty="0"/>
              <a:t>viewports with forced discontinuous edges at picture boundary,” aims at enabling viewing of “worst case” projection/packing format </a:t>
            </a:r>
            <a:r>
              <a:rPr lang="en-CA" sz="1600" dirty="0" smtClean="0"/>
              <a:t>mapping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sz="1600" dirty="0" smtClean="0"/>
              <a:t>Method #2 </a:t>
            </a:r>
            <a:r>
              <a:rPr lang="en-CA" sz="1600" dirty="0"/>
              <a:t>“S</a:t>
            </a:r>
            <a:r>
              <a:rPr lang="en-US" sz="1600" dirty="0" err="1"/>
              <a:t>tatic</a:t>
            </a:r>
            <a:r>
              <a:rPr lang="en-US" sz="1600" dirty="0"/>
              <a:t> viewports with forced edges” avoids discontinuous edges on the picture boundary. </a:t>
            </a:r>
            <a:endParaRPr lang="en-US" sz="1600" dirty="0" smtClean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Method #3 </a:t>
            </a:r>
            <a:r>
              <a:rPr lang="en-CA" sz="1600" dirty="0" smtClean="0"/>
              <a:t>“</a:t>
            </a:r>
            <a:r>
              <a:rPr lang="en-CA" sz="1600" dirty="0"/>
              <a:t>Pre-published dynamic viewports,” aims at enabling viewing a dynamic viewport of a “best case” projection/packing format mapping for the content and viewing </a:t>
            </a:r>
            <a:r>
              <a:rPr lang="en-CA" sz="1600" dirty="0" smtClean="0"/>
              <a:t>conditions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sz="1600" dirty="0" smtClean="0"/>
              <a:t>Method #4 “Non </a:t>
            </a:r>
            <a:r>
              <a:rPr lang="en-CA" sz="1600" dirty="0"/>
              <a:t>pre-published dynamic viewports” aims at enabling viewing a “typical case” projection/packing format mapping. </a:t>
            </a:r>
            <a:endParaRPr lang="en-US" sz="1600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sz="1600" dirty="0"/>
              <a:t>For </a:t>
            </a:r>
            <a:r>
              <a:rPr lang="en-CA" sz="1600" dirty="0" smtClean="0"/>
              <a:t>methods #1 and #2, </a:t>
            </a:r>
            <a:r>
              <a:rPr lang="en-CA" sz="1600" dirty="0"/>
              <a:t>a separate encoding must be performed for each selected static viewport </a:t>
            </a:r>
            <a:r>
              <a:rPr lang="en-CA" sz="1600" dirty="0" smtClean="0"/>
              <a:t>position </a:t>
            </a:r>
            <a:endParaRPr lang="en-US" sz="1600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sz="1600" dirty="0"/>
              <a:t>For methods </a:t>
            </a:r>
            <a:r>
              <a:rPr lang="en-CA" sz="1600" dirty="0" smtClean="0"/>
              <a:t>#3 </a:t>
            </a:r>
            <a:r>
              <a:rPr lang="en-CA" sz="1600" dirty="0"/>
              <a:t>and </a:t>
            </a:r>
            <a:r>
              <a:rPr lang="en-CA" sz="1600" dirty="0" smtClean="0"/>
              <a:t>#4 can use a </a:t>
            </a:r>
            <a:r>
              <a:rPr lang="en-CA" sz="1600" dirty="0"/>
              <a:t>single encoding, e.g. a single bitstream for each </a:t>
            </a:r>
            <a:r>
              <a:rPr lang="en-CA" sz="1600" dirty="0" err="1"/>
              <a:t>QP</a:t>
            </a:r>
            <a:r>
              <a:rPr lang="en-CA" sz="1600" dirty="0"/>
              <a:t> point </a:t>
            </a:r>
            <a:r>
              <a:rPr lang="en-CA" sz="1600" dirty="0" smtClean="0"/>
              <a:t>tested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1197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Goal to kickoff discussion of subjective testing methods for 360 video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Propose combination of static viewports with pre-rotation, and dynamic viewports to overcome shortcomings of static viewport testing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Consideration of which vertex and which discontinuous and/or continuous edges to rotated into the viewport may require additional thought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Are both Methods #1 and #2 necessary? How to properly define to apply to variety of projection/packing formats?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38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455613" y="807245"/>
            <a:ext cx="8228012" cy="382190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AHG</a:t>
            </a:r>
            <a:r>
              <a:rPr lang="en-US" dirty="0" smtClean="0"/>
              <a:t> 8 has the mandate: Define </a:t>
            </a:r>
            <a:r>
              <a:rPr lang="en-US" dirty="0"/>
              <a:t>subjective testing methodology, in coordination with the MPEG </a:t>
            </a:r>
            <a:r>
              <a:rPr lang="en-US" dirty="0" err="1"/>
              <a:t>OMAF</a:t>
            </a:r>
            <a:r>
              <a:rPr lang="en-US" dirty="0"/>
              <a:t> </a:t>
            </a:r>
            <a:r>
              <a:rPr lang="en-US" dirty="0" err="1" smtClean="0"/>
              <a:t>AhG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Many projection/packing formats have been proposed </a:t>
            </a:r>
            <a:r>
              <a:rPr lang="en-CA" dirty="0"/>
              <a:t>for mapping omnidirectional spherical video into a rectangular format for encoding and decoding by a video codec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Projection/packing </a:t>
            </a:r>
            <a:r>
              <a:rPr lang="en-CA" dirty="0"/>
              <a:t>formats introduce </a:t>
            </a:r>
            <a:r>
              <a:rPr lang="en-CA" dirty="0" smtClean="0"/>
              <a:t>edges and discontinuities, where </a:t>
            </a:r>
            <a:r>
              <a:rPr lang="en-CA" dirty="0"/>
              <a:t>physically neighboring </a:t>
            </a:r>
            <a:r>
              <a:rPr lang="en-CA" dirty="0" smtClean="0"/>
              <a:t>areas in spherical </a:t>
            </a:r>
            <a:r>
              <a:rPr lang="en-CA" dirty="0"/>
              <a:t>representation are not neighboring in the coded projection/packing format</a:t>
            </a:r>
            <a:endParaRPr lang="en-CA" dirty="0" smtClean="0"/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Discontinuous edges at picture boundaries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Discontinuous edges within picture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Continuous edges of polygonal faces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0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15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CMP</a:t>
            </a:r>
            <a:r>
              <a:rPr lang="en-US" dirty="0" smtClean="0"/>
              <a:t> layout for compact cube map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92906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434904"/>
              </p:ext>
            </p:extLst>
          </p:nvPr>
        </p:nvGraphicFramePr>
        <p:xfrm>
          <a:off x="564356" y="1225946"/>
          <a:ext cx="3657600" cy="278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Visio" r:id="rId3" imgW="3653278" imgH="2782080" progId="Visio.Drawing.11">
                  <p:embed/>
                </p:oleObj>
              </mc:Choice>
              <mc:Fallback>
                <p:oleObj name="Visio" r:id="rId3" imgW="3653278" imgH="278208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6" y="1225946"/>
                        <a:ext cx="3657600" cy="278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183981" y="169108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1385"/>
              </p:ext>
            </p:extLst>
          </p:nvPr>
        </p:nvGraphicFramePr>
        <p:xfrm>
          <a:off x="5183981" y="1691084"/>
          <a:ext cx="2759075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Visio" r:id="rId5" imgW="2757787" imgH="1854090" progId="Visio.Drawing.11">
                  <p:embed/>
                </p:oleObj>
              </mc:Choice>
              <mc:Fallback>
                <p:oleObj name="Visio" r:id="rId5" imgW="2757787" imgH="185409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3981" y="1691084"/>
                        <a:ext cx="2759075" cy="185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64906" y="3745100"/>
            <a:ext cx="3721895" cy="33855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Compact layout packing format minimizes discontinuous edges, rotates faces</a:t>
            </a:r>
            <a:endParaRPr lang="en-US" sz="1100" dirty="0" smtClean="0">
              <a:solidFill>
                <a:srgbClr val="003C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97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with static viewports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Only a small region from the </a:t>
            </a:r>
            <a:r>
              <a:rPr lang="en-US" dirty="0" err="1" smtClean="0"/>
              <a:t>360x180</a:t>
            </a:r>
            <a:r>
              <a:rPr lang="en-US" dirty="0"/>
              <a:t> </a:t>
            </a:r>
            <a:r>
              <a:rPr lang="en-US" dirty="0" smtClean="0"/>
              <a:t>degree region is viewed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Two static viewports defined in </a:t>
            </a:r>
            <a:r>
              <a:rPr lang="en-US" dirty="0" err="1" smtClean="0"/>
              <a:t>JVET-D1030</a:t>
            </a:r>
            <a:r>
              <a:rPr lang="en-US" dirty="0" smtClean="0"/>
              <a:t> (sequences updated in </a:t>
            </a:r>
            <a:r>
              <a:rPr lang="en-US" dirty="0" err="1" smtClean="0"/>
              <a:t>JVET-E1030</a:t>
            </a:r>
            <a:r>
              <a:rPr lang="en-US" dirty="0" smtClean="0"/>
              <a:t>) for each sequence, with size and 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Discontinuous and continuous edges occur at different locations for the different projection/packing formats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Hard to make apples-to-apples comparisons of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BD-Rate values for the two static viewports vary dramatically, based on if edges occur within the viewport for particular projection/packing format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78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25285872"/>
              </p:ext>
            </p:extLst>
          </p:nvPr>
        </p:nvGraphicFramePr>
        <p:xfrm>
          <a:off x="455613" y="1878807"/>
          <a:ext cx="4006849" cy="2182964"/>
        </p:xfrm>
        <a:graphic>
          <a:graphicData uri="http://schemas.openxmlformats.org/drawingml/2006/table">
            <a:tbl>
              <a:tblPr firstRow="1" firstCol="1" bandRow="1"/>
              <a:tblGrid>
                <a:gridCol w="572407"/>
                <a:gridCol w="572407"/>
                <a:gridCol w="572407"/>
                <a:gridCol w="572407"/>
                <a:gridCol w="572407"/>
                <a:gridCol w="572407"/>
                <a:gridCol w="572407"/>
              </a:tblGrid>
              <a:tr h="12897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CMP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 vs.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ERP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PSNR_Viewport0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PSNR_Viewport1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89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Train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Skateboarding_trick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8.9%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26.7%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15.4%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15.3%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688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Skateboarding_in_lot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-14.3%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-11.6%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Chairlift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-20.1%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-18.9%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-18.3%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-13.0%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3.9%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KiteFlite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-9.3%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-11.1%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Harbor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-10.1%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-5.9%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PoleVault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-4.3%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AerialCity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DrivingInCity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7.6%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DrivingInCountry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-13.9%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-10.9%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-16.3%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-15.7%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-18.2%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897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97" marR="333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Content Placeholder 8"/>
          <p:cNvGraphicFramePr>
            <a:graphicFrameLocks noGrp="1"/>
          </p:cNvGraphicFramePr>
          <p:nvPr>
            <p:ph sz="half" idx="13"/>
            <p:extLst>
              <p:ext uri="{D42A27DB-BD31-4B8C-83A1-F6EECF244321}">
                <p14:modId xmlns:p14="http://schemas.microsoft.com/office/powerpoint/2010/main" val="1400202949"/>
              </p:ext>
            </p:extLst>
          </p:nvPr>
        </p:nvGraphicFramePr>
        <p:xfrm>
          <a:off x="4678364" y="1878807"/>
          <a:ext cx="4005260" cy="2166966"/>
        </p:xfrm>
        <a:graphic>
          <a:graphicData uri="http://schemas.openxmlformats.org/drawingml/2006/table">
            <a:tbl>
              <a:tblPr firstRow="1" firstCol="1" bandRow="1"/>
              <a:tblGrid>
                <a:gridCol w="572180"/>
                <a:gridCol w="572180"/>
                <a:gridCol w="572180"/>
                <a:gridCol w="572180"/>
                <a:gridCol w="572180"/>
                <a:gridCol w="572180"/>
                <a:gridCol w="572180"/>
              </a:tblGrid>
              <a:tr h="12463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OHP2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 vs.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ERP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PSNR_Viewport0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PSNR_Viewport1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94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3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Train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25.2%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18.9%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26.0%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27.4%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463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Skateboarding_trick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8.4%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10.9%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8.9%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7256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Skateboarding_in_lot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1.6%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63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Chairlift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-7.9%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30.3%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30.2%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463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KiteFlite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1.9%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-12.8%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-10.7%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294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Harbor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13.1%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23.1%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24.2%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94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PoleVault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-10.1%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4.8%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7.5%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2463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AerialCity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22.8%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20.3%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17.4%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463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DrivingInCity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14.8%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28.2%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22.8%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11.6%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19.6%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18.2%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1294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DrivingInCountry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-11.3%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-11.2%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3.3%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4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3.1%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6.4%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7.7%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5.0%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12.2%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11.1%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3384" marR="333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PSNR</a:t>
            </a:r>
            <a:r>
              <a:rPr lang="en-US" dirty="0" smtClean="0"/>
              <a:t> variation with viewport and projection/ packing format</a:t>
            </a:r>
            <a:br>
              <a:rPr lang="en-US" dirty="0" smtClean="0"/>
            </a:br>
            <a:r>
              <a:rPr lang="en-US" sz="1600" dirty="0" err="1" smtClean="0"/>
              <a:t>ERP</a:t>
            </a:r>
            <a:r>
              <a:rPr lang="en-US" sz="1600" dirty="0" smtClean="0"/>
              <a:t> better than </a:t>
            </a:r>
            <a:r>
              <a:rPr lang="en-US" sz="1600" dirty="0" err="1" smtClean="0"/>
              <a:t>CMP</a:t>
            </a:r>
            <a:r>
              <a:rPr lang="en-US" sz="1600" dirty="0" smtClean="0"/>
              <a:t>, </a:t>
            </a:r>
            <a:r>
              <a:rPr lang="en-US" sz="1600" dirty="0" err="1" smtClean="0"/>
              <a:t>OHP2</a:t>
            </a:r>
            <a:r>
              <a:rPr lang="en-US" sz="1600" dirty="0" smtClean="0"/>
              <a:t> for Viewport 0 of Harbor</a:t>
            </a:r>
            <a:br>
              <a:rPr lang="en-US" sz="1600" dirty="0" smtClean="0"/>
            </a:br>
            <a:r>
              <a:rPr lang="en-US" sz="1600" dirty="0" err="1"/>
              <a:t>ERP</a:t>
            </a:r>
            <a:r>
              <a:rPr lang="en-US" sz="1600" dirty="0"/>
              <a:t> </a:t>
            </a:r>
            <a:r>
              <a:rPr lang="en-US" sz="1600" dirty="0" smtClean="0"/>
              <a:t>worse than </a:t>
            </a:r>
            <a:r>
              <a:rPr lang="en-US" sz="1600" dirty="0" err="1"/>
              <a:t>CMP</a:t>
            </a:r>
            <a:r>
              <a:rPr lang="en-US" sz="1600" dirty="0"/>
              <a:t>, </a:t>
            </a:r>
            <a:r>
              <a:rPr lang="en-US" sz="1600" dirty="0" err="1"/>
              <a:t>OHP2</a:t>
            </a:r>
            <a:r>
              <a:rPr lang="en-US" sz="1600" dirty="0"/>
              <a:t> for Viewport </a:t>
            </a:r>
            <a:r>
              <a:rPr lang="en-US" sz="1600" dirty="0" smtClean="0"/>
              <a:t>1 of Harbor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 smtClean="0"/>
              <a:t/>
            </a:r>
            <a:br>
              <a:rPr lang="en-US" sz="1600" dirty="0" smtClean="0"/>
            </a:b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135731" y="3043237"/>
            <a:ext cx="8722519" cy="1571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79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viewports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JVET-E1030</a:t>
            </a:r>
            <a:r>
              <a:rPr lang="en-US" dirty="0" smtClean="0"/>
              <a:t> defines dynamic viewports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JVET-E0133</a:t>
            </a:r>
            <a:r>
              <a:rPr lang="en-US" dirty="0" smtClean="0"/>
              <a:t> </a:t>
            </a:r>
            <a:r>
              <a:rPr lang="en-CA" dirty="0"/>
              <a:t>includes </a:t>
            </a:r>
            <a:r>
              <a:rPr lang="en-CA" dirty="0" smtClean="0"/>
              <a:t>example </a:t>
            </a:r>
            <a:r>
              <a:rPr lang="en-CA" dirty="0"/>
              <a:t>videos demonstrating the dynamic </a:t>
            </a:r>
            <a:r>
              <a:rPr lang="en-CA" dirty="0" smtClean="0"/>
              <a:t>viewports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Previously defined static viewport center positions (two per sequence) used as center of the middle frame of the sequence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(yaw</a:t>
            </a:r>
            <a:r>
              <a:rPr lang="en-CA" dirty="0"/>
              <a:t>, pitch) offset range for </a:t>
            </a:r>
            <a:r>
              <a:rPr lang="en-CA" dirty="0" smtClean="0"/>
              <a:t>first &amp; last </a:t>
            </a:r>
            <a:r>
              <a:rPr lang="en-CA" dirty="0"/>
              <a:t>pictures of the sequence, with linear interpolation of the viewport position </a:t>
            </a:r>
            <a:r>
              <a:rPr lang="en-CA" dirty="0" smtClean="0"/>
              <a:t>for intermediate </a:t>
            </a:r>
            <a:r>
              <a:rPr lang="en-CA" dirty="0"/>
              <a:t>pictures of </a:t>
            </a:r>
            <a:r>
              <a:rPr lang="en-CA" dirty="0" smtClean="0"/>
              <a:t>sequence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Objective results reported as part of CTC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Preliminary </a:t>
            </a:r>
            <a:r>
              <a:rPr lang="en-CA" dirty="0" err="1" smtClean="0"/>
              <a:t>CfE</a:t>
            </a:r>
            <a:r>
              <a:rPr lang="en-CA" dirty="0" smtClean="0"/>
              <a:t> (in </a:t>
            </a:r>
            <a:r>
              <a:rPr lang="en-CA" dirty="0" err="1" smtClean="0"/>
              <a:t>JEVT-E1002</a:t>
            </a:r>
            <a:r>
              <a:rPr lang="en-CA" dirty="0" smtClean="0"/>
              <a:t>) will use dynamic viewports, with tracking paths not published in advance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5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4 subjective test methods proposed to be used together</a:t>
            </a:r>
          </a:p>
          <a:p>
            <a:pPr marL="342900" lvl="0" indent="-342900" hangingPunct="0">
              <a:buFont typeface="+mj-lt"/>
              <a:buAutoNum type="arabicPeriod"/>
            </a:pPr>
            <a:r>
              <a:rPr lang="en-CA" dirty="0"/>
              <a:t>Static viewport with forced discontinuous edges at picture boundary</a:t>
            </a:r>
            <a:endParaRPr lang="en-US" dirty="0"/>
          </a:p>
          <a:p>
            <a:pPr marL="342900" lvl="0" indent="-342900" hangingPunct="0">
              <a:buFont typeface="+mj-lt"/>
              <a:buAutoNum type="arabicPeriod"/>
            </a:pPr>
            <a:r>
              <a:rPr lang="en-CA" dirty="0"/>
              <a:t>Static viewport with forced edges</a:t>
            </a:r>
            <a:endParaRPr lang="en-US" dirty="0"/>
          </a:p>
          <a:p>
            <a:pPr marL="342900" lvl="0" indent="-342900" hangingPunct="0">
              <a:buFont typeface="+mj-lt"/>
              <a:buAutoNum type="arabicPeriod"/>
            </a:pPr>
            <a:r>
              <a:rPr lang="en-CA" dirty="0"/>
              <a:t>Pre-published dynamic viewports</a:t>
            </a:r>
            <a:endParaRPr lang="en-US" dirty="0"/>
          </a:p>
          <a:p>
            <a:pPr marL="342900" lvl="0" indent="-342900" hangingPunct="0">
              <a:buFont typeface="+mj-lt"/>
              <a:buAutoNum type="arabicPeriod"/>
            </a:pPr>
            <a:r>
              <a:rPr lang="en-CA" dirty="0"/>
              <a:t>Non pre-published dynamic viewports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32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defTabSz="457200" rtl="0">
              <a:spcBef>
                <a:spcPct val="0"/>
              </a:spcBef>
            </a:pPr>
            <a:r>
              <a:rPr lang="en-US" sz="2800" kern="1200" dirty="0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>Method 1: </a:t>
            </a:r>
            <a:r>
              <a:rPr lang="en-CA" sz="2800" kern="1200" dirty="0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>S</a:t>
            </a:r>
            <a:r>
              <a:rPr lang="en-US" sz="2800" kern="1200" dirty="0" err="1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>tatic</a:t>
            </a:r>
            <a:r>
              <a:rPr lang="en-US" sz="2800" kern="1200" dirty="0">
                <a:solidFill>
                  <a:schemeClr val="tx2"/>
                </a:solidFill>
                <a:latin typeface="+mj-lt"/>
                <a:ea typeface="Intel Clear"/>
                <a:cs typeface="Arial" panose="020B0604020202020204" pitchFamily="34" charset="0"/>
              </a:rPr>
              <a:t> viewports with forced discontinuous edges at picture boundary</a:t>
            </a:r>
            <a:r>
              <a:rPr lang="en-US" b="1" i="1" dirty="0"/>
              <a:t/>
            </a:r>
            <a:br>
              <a:rPr lang="en-US" b="1" i="1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Useful </a:t>
            </a:r>
            <a:r>
              <a:rPr lang="en-CA" dirty="0"/>
              <a:t>to specifically examine </a:t>
            </a:r>
            <a:r>
              <a:rPr lang="en-CA" dirty="0" smtClean="0"/>
              <a:t>picture areas where </a:t>
            </a:r>
            <a:r>
              <a:rPr lang="en-CA" dirty="0"/>
              <a:t>discontinuous edges </a:t>
            </a:r>
            <a:r>
              <a:rPr lang="en-CA" dirty="0" smtClean="0"/>
              <a:t>occur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Desirable for discontinuous </a:t>
            </a:r>
            <a:r>
              <a:rPr lang="en-CA" dirty="0"/>
              <a:t>edges occur at </a:t>
            </a:r>
            <a:r>
              <a:rPr lang="en-CA" dirty="0" smtClean="0"/>
              <a:t>same </a:t>
            </a:r>
            <a:r>
              <a:rPr lang="en-CA" dirty="0"/>
              <a:t>location within a picture and viewport, rather than </a:t>
            </a:r>
            <a:r>
              <a:rPr lang="en-CA" dirty="0" smtClean="0"/>
              <a:t>at </a:t>
            </a:r>
            <a:r>
              <a:rPr lang="en-CA" dirty="0"/>
              <a:t>different locations for the </a:t>
            </a:r>
            <a:r>
              <a:rPr lang="en-CA" dirty="0" smtClean="0"/>
              <a:t>projection/packing formats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Propose to pre-rotate each sequence prior </a:t>
            </a:r>
            <a:r>
              <a:rPr lang="en-CA" dirty="0"/>
              <a:t>to projection/packing format mapping and encoding, so that a maximum number of discontinuous edges </a:t>
            </a:r>
            <a:r>
              <a:rPr lang="en-CA" dirty="0" smtClean="0"/>
              <a:t>(including a picture boundary) for encoding the </a:t>
            </a:r>
            <a:r>
              <a:rPr lang="en-CA" dirty="0"/>
              <a:t>particular projection/packing format under test will occur at the center of the static </a:t>
            </a:r>
            <a:r>
              <a:rPr lang="en-CA" dirty="0" smtClean="0"/>
              <a:t>viewport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879383"/>
              </p:ext>
            </p:extLst>
          </p:nvPr>
        </p:nvGraphicFramePr>
        <p:xfrm>
          <a:off x="1507331" y="3507569"/>
          <a:ext cx="5943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Visio" r:id="rId3" imgW="8115066" imgH="1661797" progId="Visio.Drawing.11">
                  <p:embed/>
                </p:oleObj>
              </mc:Choice>
              <mc:Fallback>
                <p:oleObj name="Visio" r:id="rId3" imgW="8115066" imgH="166179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7331" y="3507569"/>
                        <a:ext cx="5943600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675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178161" y="114300"/>
            <a:ext cx="1688066" cy="4822031"/>
          </a:xfrm>
        </p:spPr>
        <p:txBody>
          <a:bodyPr/>
          <a:lstStyle/>
          <a:p>
            <a:r>
              <a:rPr lang="en-US" sz="1600" dirty="0" smtClean="0"/>
              <a:t>Harbor sequence</a:t>
            </a:r>
          </a:p>
          <a:p>
            <a:r>
              <a:rPr lang="en-US" sz="1600" dirty="0" err="1" smtClean="0"/>
              <a:t>ERP</a:t>
            </a:r>
            <a:endParaRPr lang="en-US" sz="1600" dirty="0" smtClean="0"/>
          </a:p>
          <a:p>
            <a:endParaRPr lang="en-US" sz="1400" dirty="0" smtClean="0"/>
          </a:p>
          <a:p>
            <a:r>
              <a:rPr lang="en-US" sz="1400" dirty="0" err="1" smtClean="0">
                <a:solidFill>
                  <a:schemeClr val="tx2"/>
                </a:solidFill>
              </a:rPr>
              <a:t>ERP</a:t>
            </a:r>
            <a:r>
              <a:rPr lang="en-US" sz="1400" dirty="0" smtClean="0">
                <a:solidFill>
                  <a:schemeClr val="tx2"/>
                </a:solidFill>
              </a:rPr>
              <a:t> original</a:t>
            </a:r>
          </a:p>
          <a:p>
            <a:r>
              <a:rPr lang="en-US" sz="1400" dirty="0" smtClean="0">
                <a:solidFill>
                  <a:schemeClr val="tx2"/>
                </a:solidFill>
              </a:rPr>
              <a:t>Viewport 0 coded w/ </a:t>
            </a:r>
            <a:r>
              <a:rPr lang="en-US" sz="1400" dirty="0" err="1" smtClean="0">
                <a:solidFill>
                  <a:schemeClr val="tx2"/>
                </a:solidFill>
              </a:rPr>
              <a:t>QP</a:t>
            </a:r>
            <a:r>
              <a:rPr lang="en-US" sz="1400" dirty="0" smtClean="0">
                <a:solidFill>
                  <a:schemeClr val="tx2"/>
                </a:solidFill>
              </a:rPr>
              <a:t> 37</a:t>
            </a:r>
          </a:p>
          <a:p>
            <a:endParaRPr lang="en-US" sz="1400" dirty="0">
              <a:solidFill>
                <a:schemeClr val="tx2"/>
              </a:solidFill>
            </a:endParaRPr>
          </a:p>
          <a:p>
            <a:endParaRPr lang="en-US" sz="1400" dirty="0" smtClean="0">
              <a:solidFill>
                <a:schemeClr val="tx2"/>
              </a:solidFill>
            </a:endParaRPr>
          </a:p>
          <a:p>
            <a:endParaRPr lang="en-US" sz="1400" dirty="0">
              <a:solidFill>
                <a:schemeClr val="tx2"/>
              </a:solidFill>
            </a:endParaRPr>
          </a:p>
          <a:p>
            <a:endParaRPr lang="en-US" sz="1400" dirty="0" smtClean="0">
              <a:solidFill>
                <a:schemeClr val="tx2"/>
              </a:solidFill>
            </a:endParaRPr>
          </a:p>
          <a:p>
            <a:r>
              <a:rPr lang="en-US" sz="1400" dirty="0" smtClean="0">
                <a:solidFill>
                  <a:schemeClr val="tx2"/>
                </a:solidFill>
              </a:rPr>
              <a:t>Rotated </a:t>
            </a:r>
            <a:r>
              <a:rPr lang="en-US" sz="1400" dirty="0" err="1" smtClean="0">
                <a:solidFill>
                  <a:schemeClr val="tx2"/>
                </a:solidFill>
              </a:rPr>
              <a:t>ERP</a:t>
            </a:r>
            <a:endParaRPr lang="en-US" sz="1400" dirty="0">
              <a:solidFill>
                <a:schemeClr val="tx2"/>
              </a:solidFill>
            </a:endParaRPr>
          </a:p>
          <a:p>
            <a:r>
              <a:rPr lang="en-US" sz="1400" dirty="0">
                <a:solidFill>
                  <a:schemeClr val="tx2"/>
                </a:solidFill>
              </a:rPr>
              <a:t>Viewport 0 coded w/ </a:t>
            </a:r>
            <a:r>
              <a:rPr lang="en-US" sz="1400" dirty="0" err="1">
                <a:solidFill>
                  <a:schemeClr val="tx2"/>
                </a:solidFill>
              </a:rPr>
              <a:t>QP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smtClean="0">
                <a:solidFill>
                  <a:schemeClr val="tx2"/>
                </a:solidFill>
              </a:rPr>
              <a:t>37 of rotated</a:t>
            </a:r>
            <a:endParaRPr lang="en-US" sz="1400" dirty="0">
              <a:solidFill>
                <a:schemeClr val="tx2"/>
              </a:solidFill>
            </a:endParaRPr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50094" y="178175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5" name="Picture 3" descr="Harbor_4096x2048_30fps_10bit_420_ERP_37_re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7" y="16127"/>
            <a:ext cx="5031647" cy="2515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frame0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271" y="369465"/>
            <a:ext cx="2021681" cy="202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arbor_3328x1664_30fps_8bit_420_ERP_37_3328x1664x8_cf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7" y="2578894"/>
            <a:ext cx="5037772" cy="2518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frame00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814" y="2676832"/>
            <a:ext cx="2026138" cy="202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430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1337</Words>
  <Application>Microsoft Office PowerPoint</Application>
  <PresentationFormat>On-screen Show (16:9)</PresentationFormat>
  <Paragraphs>287</Paragraphs>
  <Slides>20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SimSun</vt:lpstr>
      <vt:lpstr>Arial</vt:lpstr>
      <vt:lpstr>Calibri</vt:lpstr>
      <vt:lpstr>Intel Clear</vt:lpstr>
      <vt:lpstr>Times New Roman</vt:lpstr>
      <vt:lpstr>Wingdings</vt:lpstr>
      <vt:lpstr>Int_PPT Template_ClearPro_16x9</vt:lpstr>
      <vt:lpstr>Microsoft Visio Drawing</vt:lpstr>
      <vt:lpstr>JVET-F0021   AHG8: Subjective testing of 360º video projection/packing formats</vt:lpstr>
      <vt:lpstr>Background</vt:lpstr>
      <vt:lpstr>CMP layout for compact cube map</vt:lpstr>
      <vt:lpstr>Problem with static viewports</vt:lpstr>
      <vt:lpstr>PSNR variation with viewport and projection/ packing format ERP better than CMP, OHP2 for Viewport 0 of Harbor ERP worse than CMP, OHP2 for Viewport 1 of Harbor  </vt:lpstr>
      <vt:lpstr>Dynamic viewports</vt:lpstr>
      <vt:lpstr>Proposal</vt:lpstr>
      <vt:lpstr>Method 1: Static viewports with forced discontinuous edges at picture boundary </vt:lpstr>
      <vt:lpstr>PowerPoint Presentation</vt:lpstr>
      <vt:lpstr>PowerPoint Presentation</vt:lpstr>
      <vt:lpstr>Method #1 viewport comparison</vt:lpstr>
      <vt:lpstr>Method 2: Static viewports with forced edges </vt:lpstr>
      <vt:lpstr>PowerPoint Presentation</vt:lpstr>
      <vt:lpstr>Method #2 viewport comparison</vt:lpstr>
      <vt:lpstr>Method #3: Pre-published dynamic viewports</vt:lpstr>
      <vt:lpstr>Method #4: Non pre-published dynamic viewports</vt:lpstr>
      <vt:lpstr>Dynamic Viewport example from JVET-E0133</vt:lpstr>
      <vt:lpstr>Discussion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2015-05-06T16:36:39Z</dcterms:created>
  <dcterms:modified xsi:type="dcterms:W3CDTF">2017-02-21T22:06:11Z</dcterms:modified>
</cp:coreProperties>
</file>