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5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6.xml" ContentType="application/vnd.openxmlformats-officedocument.theme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theme/theme7.xml" ContentType="application/vnd.openxmlformats-officedocument.theme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  <p:sldMasterId id="2147483686" r:id="rId3"/>
    <p:sldMasterId id="2147483699" r:id="rId4"/>
    <p:sldMasterId id="2147483712" r:id="rId5"/>
    <p:sldMasterId id="2147483726" r:id="rId6"/>
    <p:sldMasterId id="2147483739" r:id="rId7"/>
    <p:sldMasterId id="2147483752" r:id="rId8"/>
  </p:sldMasterIdLst>
  <p:notesMasterIdLst>
    <p:notesMasterId r:id="rId20"/>
  </p:notesMasterIdLst>
  <p:handoutMasterIdLst>
    <p:handoutMasterId r:id="rId21"/>
  </p:handoutMasterIdLst>
  <p:sldIdLst>
    <p:sldId id="272" r:id="rId9"/>
    <p:sldId id="349" r:id="rId10"/>
    <p:sldId id="313" r:id="rId11"/>
    <p:sldId id="316" r:id="rId12"/>
    <p:sldId id="356" r:id="rId13"/>
    <p:sldId id="357" r:id="rId14"/>
    <p:sldId id="344" r:id="rId15"/>
    <p:sldId id="358" r:id="rId16"/>
    <p:sldId id="359" r:id="rId17"/>
    <p:sldId id="351" r:id="rId18"/>
    <p:sldId id="297" r:id="rId19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8F8"/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等深淺樣式 2 - 輔色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36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-3150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3" Type="http://schemas.openxmlformats.org/officeDocument/2006/relationships/slideMaster" Target="slideMasters/slideMaster3.xml"/><Relationship Id="rId21" Type="http://schemas.openxmlformats.org/officeDocument/2006/relationships/handoutMaster" Target="handoutMasters/handoutMaster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viewProps" Target="viewProp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9CC2A-CD3F-4BEC-9FC6-720DE53A1EC0}" type="datetimeFigureOut">
              <a:rPr lang="zh-TW" altLang="en-US" smtClean="0"/>
              <a:pPr/>
              <a:t>2017/1/15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D5CC2D-AB4E-463B-B5D8-284C94EE19B1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655407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20A7F2-352B-465D-A626-4CFD4F9921EA}" type="datetimeFigureOut">
              <a:rPr lang="zh-TW" altLang="en-US" smtClean="0"/>
              <a:pPr/>
              <a:t>2017/1/15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2FF867-5013-4724-9852-CBE4FC2DAEAF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813883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tx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5"/>
            <a:ext cx="2370836" cy="584454"/>
          </a:xfrm>
          <a:prstGeom prst="rect">
            <a:avLst/>
          </a:prstGeom>
          <a:effectLst/>
        </p:spPr>
      </p:pic>
      <p:sp>
        <p:nvSpPr>
          <p:cNvPr id="6" name="Footer Placeholder 4"/>
          <p:cNvSpPr txBox="1">
            <a:spLocks/>
          </p:cNvSpPr>
          <p:nvPr/>
        </p:nvSpPr>
        <p:spPr>
          <a:xfrm>
            <a:off x="3594100" y="1089474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rgbClr val="00A1DE"/>
                </a:solidFill>
              </a:rPr>
              <a:t>CONFIDENTIAL B</a:t>
            </a:r>
            <a:endParaRPr lang="en-US" altLang="zh-TW" sz="800" b="1" dirty="0">
              <a:solidFill>
                <a:srgbClr val="00A1D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0215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780A71EF-C16F-4F70-B8E5-09AECD6F853A}" type="datetime1">
              <a:rPr lang="zh-TW" altLang="en-US" smtClean="0"/>
              <a:pPr/>
              <a:t>2017/1/15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440472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69880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69880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2859A571-EA56-4605-B452-E0217566CD04}" type="datetime1">
              <a:rPr lang="zh-TW" altLang="en-US" smtClean="0"/>
              <a:pPr/>
              <a:t>2017/1/15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465554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7FFE8-89AD-49A5-A7DC-43EBAD9DDB71}" type="datetime1">
              <a:rPr lang="zh-TW" altLang="en-US" smtClean="0"/>
              <a:pPr/>
              <a:t>2017/1/15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bg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6" name="Picture 5" descr="Logotyp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8"/>
            <a:ext cx="2370836" cy="584454"/>
          </a:xfrm>
          <a:prstGeom prst="rect">
            <a:avLst/>
          </a:prstGeom>
          <a:effectLst/>
        </p:spPr>
      </p:pic>
      <p:sp>
        <p:nvSpPr>
          <p:cNvPr id="7" name="Footer Placeholder 4"/>
          <p:cNvSpPr txBox="1">
            <a:spLocks/>
          </p:cNvSpPr>
          <p:nvPr userDrawn="1"/>
        </p:nvSpPr>
        <p:spPr>
          <a:xfrm>
            <a:off x="3594100" y="1089474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rgbClr val="00A1DE"/>
                </a:solidFill>
              </a:rPr>
              <a:t>CONFIDENTIAL B</a:t>
            </a:r>
            <a:endParaRPr lang="en-US" altLang="zh-TW" sz="800" b="1" dirty="0">
              <a:solidFill>
                <a:srgbClr val="00A1D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02996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1485"/>
            <a:ext cx="7772400" cy="1468967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5DCBE830-67E0-41E1-9F7C-ADB91374D009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93595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A6BE683C-EFD2-4074-AAC5-7DA3DB92449E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13713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>
            <a:normAutofit/>
          </a:bodyPr>
          <a:lstStyle>
            <a:lvl1pPr algn="l">
              <a:defRPr sz="4400" b="1" cap="all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185"/>
            <a:ext cx="7772400" cy="1500716"/>
          </a:xfrm>
        </p:spPr>
        <p:txBody>
          <a:bodyPr anchor="b">
            <a:normAutofit/>
          </a:bodyPr>
          <a:lstStyle>
            <a:lvl1pPr marL="0" indent="0">
              <a:buNone/>
              <a:defRPr sz="3200" b="1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dirty="0" smtClean="0"/>
              <a:t>CLICK TO EDIT MASTER TEXT STYLES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DE2300D3-29B0-4F19-9067-A05602A2E2B1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79311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6D63CF2-02F8-4D9F-9CA9-04FD14BF9064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22139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4584"/>
            <a:ext cx="4041775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5934"/>
            <a:ext cx="4041775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FE7C721-A938-4AF1-A80B-6639366CA36B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97682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24F2F7C-2C5A-4DBC-AEEA-C9B6A849F82D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3617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/>
            </a:lvl1pPr>
            <a:lvl3pPr marL="1143000" indent="-228600">
              <a:buClr>
                <a:schemeClr val="accent1"/>
              </a:buClr>
              <a:buFont typeface="Wingdings" charset="2"/>
              <a:buChar char="§"/>
              <a:defRPr/>
            </a:lvl3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43C7409F-DACC-4F44-ACDC-A9E157341EF3}" type="datetime1">
              <a:rPr lang="zh-TW" altLang="en-US" smtClean="0"/>
              <a:pPr/>
              <a:t>2017/1/15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539365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E28B99F-22DD-4F1A-81F8-B13A64C45318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91770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2"/>
            <a:ext cx="3008313" cy="1162049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258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05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CD876883-DCD7-42F9-90A3-38A5F436FDE0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76381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7267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867"/>
            <a:ext cx="5486400" cy="8043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AC6A7EFD-0C02-4099-8B2B-4F9B62EC2E96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55952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6715B196-64C8-45EB-9418-8608687DCC3D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393842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5167"/>
            <a:ext cx="2057400" cy="5850467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5167"/>
            <a:ext cx="6019800" cy="5850467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00E20DFC-0F2F-4D5D-9F11-720BB968C0E9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356992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tx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5"/>
            <a:ext cx="2370836" cy="58445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070215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/>
            </a:lvl1pPr>
            <a:lvl3pPr marL="1143000" indent="-228600">
              <a:buClr>
                <a:schemeClr val="accent1"/>
              </a:buClr>
              <a:buFont typeface="Wingdings" charset="2"/>
              <a:buChar char="§"/>
              <a:defRPr/>
            </a:lvl3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9F32E-D81A-4055-A0DC-0803F40980DA}" type="datetime1">
              <a:rPr lang="zh-TW" altLang="en-US" smtClean="0"/>
              <a:pPr/>
              <a:t>2017/1/15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539365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129817"/>
            <a:ext cx="7772400" cy="1362075"/>
          </a:xfrm>
        </p:spPr>
        <p:txBody>
          <a:bodyPr anchor="t">
            <a:normAutofit/>
          </a:bodyPr>
          <a:lstStyle>
            <a:lvl1pPr algn="l">
              <a:defRPr sz="4400" b="1" cap="all" spc="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233" y="2619305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3200" b="1" i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B85EE-231A-4B99-856A-B983CBC39F48}" type="datetime1">
              <a:rPr lang="zh-TW" altLang="en-US" smtClean="0"/>
              <a:pPr/>
              <a:t>2017/1/15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5911944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4133"/>
            <a:ext cx="4038600" cy="4203367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4132"/>
            <a:ext cx="4038600" cy="4203368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A34D4-5C1C-4334-A4E8-FE8F7AC73820}" type="datetime1">
              <a:rPr lang="zh-TW" altLang="en-US" smtClean="0"/>
              <a:pPr/>
              <a:t>2017/1/15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171517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4040188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60600"/>
            <a:ext cx="4040188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744133"/>
            <a:ext cx="4041775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260600"/>
            <a:ext cx="4041775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330AC-8F94-43D8-906B-B24FE7DA780B}" type="datetime1">
              <a:rPr lang="zh-TW" altLang="en-US" smtClean="0"/>
              <a:pPr/>
              <a:t>2017/1/15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0412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129817"/>
            <a:ext cx="7772400" cy="1362075"/>
          </a:xfrm>
        </p:spPr>
        <p:txBody>
          <a:bodyPr anchor="t">
            <a:normAutofit/>
          </a:bodyPr>
          <a:lstStyle>
            <a:lvl1pPr algn="l">
              <a:defRPr sz="4400" b="1" cap="all" spc="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233" y="2619305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3200" b="1" i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44EC1DA4-13ED-4B4A-8E35-A4A203CFAB74}" type="datetime1">
              <a:rPr lang="zh-TW" altLang="en-US" smtClean="0"/>
              <a:pPr/>
              <a:t>2017/1/15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5911944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F76E6-AF86-48DE-AD55-93EE82680CAE}" type="datetime1">
              <a:rPr lang="zh-TW" altLang="en-US" smtClean="0"/>
              <a:pPr/>
              <a:t>2017/1/15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322582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A7820-3C79-4A0A-8112-3A169CE28C2D}" type="datetime1">
              <a:rPr lang="zh-TW" altLang="en-US" smtClean="0"/>
              <a:pPr/>
              <a:t>2017/1/15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955667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70039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3200"/>
            </a:lvl1pPr>
            <a:lvl2pPr>
              <a:defRPr sz="28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53834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D7AC6-A387-4C93-B98D-C6B927814ADC}" type="datetime1">
              <a:rPr lang="zh-TW" altLang="en-US" smtClean="0"/>
              <a:pPr/>
              <a:t>2017/1/15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8992082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497343"/>
            <a:ext cx="5486400" cy="566739"/>
          </a:xfrm>
        </p:spPr>
        <p:txBody>
          <a:bodyPr anchor="b"/>
          <a:lstStyle>
            <a:lvl1pPr algn="l">
              <a:defRPr sz="2000" b="1" spc="0">
                <a:solidFill>
                  <a:schemeClr val="accent1"/>
                </a:solidFill>
              </a:defRPr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86924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06408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7BEF9-C4E3-411D-8D42-88873B299218}" type="datetime1">
              <a:rPr lang="zh-TW" altLang="en-US" smtClean="0"/>
              <a:pPr/>
              <a:t>2017/1/15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4534829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7CDE4-3797-4B02-88CA-908EB8CBABE8}" type="datetime1">
              <a:rPr lang="zh-TW" altLang="en-US" smtClean="0"/>
              <a:pPr/>
              <a:t>2017/1/15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4404729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69880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69880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8B5FA-AA69-4E99-9D09-ABD34074E994}" type="datetime1">
              <a:rPr lang="zh-TW" altLang="en-US" smtClean="0"/>
              <a:pPr/>
              <a:t>2017/1/15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4655541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bg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8"/>
            <a:ext cx="2370836" cy="58445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8602996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1485"/>
            <a:ext cx="7772400" cy="1468967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8E10D1AD-E29B-41D2-85EB-4568BC8EFB3D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935957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09284EB-1F05-4B4C-9CFD-5F592947C481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137133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>
            <a:normAutofit/>
          </a:bodyPr>
          <a:lstStyle>
            <a:lvl1pPr algn="l">
              <a:defRPr sz="4400" b="1" cap="all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185"/>
            <a:ext cx="7772400" cy="1500716"/>
          </a:xfrm>
        </p:spPr>
        <p:txBody>
          <a:bodyPr anchor="b">
            <a:normAutofit/>
          </a:bodyPr>
          <a:lstStyle>
            <a:lvl1pPr marL="0" indent="0">
              <a:buNone/>
              <a:defRPr sz="3200" b="1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dirty="0" smtClean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96A9549-237D-4828-A5F0-40F5048E5DB8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79311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4133"/>
            <a:ext cx="4038600" cy="4203367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4132"/>
            <a:ext cx="4038600" cy="4203368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8B9C4A62-93C8-4909-8890-BB0F105C3CA9}" type="datetime1">
              <a:rPr lang="zh-TW" altLang="en-US" smtClean="0"/>
              <a:pPr/>
              <a:t>2017/1/15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1715173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18ECFFBA-EE49-44B8-B071-05535A8F0F1A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221397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4584"/>
            <a:ext cx="4041775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5934"/>
            <a:ext cx="4041775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DD27B543-FE87-43B3-AB54-D86814059445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976821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F7A987A0-45B2-4CFC-92D1-1F827420E9A2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36177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FD9E0DC-ADAB-4E09-9CE4-7BEA7BF0B068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917705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2"/>
            <a:ext cx="3008313" cy="1162049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258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05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8346990-CB6A-404C-9A76-E78DCABD5009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763819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7267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867"/>
            <a:ext cx="5486400" cy="8043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64DCA1B-0938-4FEF-A23D-006CBBEEA6CA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559520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AAEAD318-0C60-4622-A8A8-F3668F52B901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393842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5167"/>
            <a:ext cx="2057400" cy="5850467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5167"/>
            <a:ext cx="6019800" cy="5850467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16192AC7-9057-43B8-9D73-A90F0FC20E5F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356992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tx1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5"/>
            <a:ext cx="2370836" cy="58445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070215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/>
            </a:lvl1pPr>
            <a:lvl3pPr marL="1143000" indent="-228600">
              <a:buClr>
                <a:schemeClr val="accent1"/>
              </a:buClr>
              <a:buFont typeface="Wingdings" charset="2"/>
              <a:buChar char="§"/>
              <a:defRPr/>
            </a:lvl3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FE4BF-7341-4D0B-B52B-623FE816841F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39365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4040188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60600"/>
            <a:ext cx="4040188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744133"/>
            <a:ext cx="4041775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260600"/>
            <a:ext cx="4041775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94941DD0-8454-4652-9AF2-95CE7622CA58}" type="datetime1">
              <a:rPr lang="zh-TW" altLang="en-US" smtClean="0"/>
              <a:pPr/>
              <a:t>2017/1/15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041243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129817"/>
            <a:ext cx="7772400" cy="1362075"/>
          </a:xfrm>
        </p:spPr>
        <p:txBody>
          <a:bodyPr anchor="t">
            <a:normAutofit/>
          </a:bodyPr>
          <a:lstStyle>
            <a:lvl1pPr algn="l">
              <a:defRPr sz="4400" b="1" cap="all" spc="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233" y="2619305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3200" b="1" i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43BFB-9B42-4328-BA92-AB859B56291D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911944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4133"/>
            <a:ext cx="4038600" cy="4203367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4132"/>
            <a:ext cx="4038600" cy="4203368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86BDC-3C9A-4B72-9D7C-D3CADEF6DC08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715173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4040188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60600"/>
            <a:ext cx="4040188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744133"/>
            <a:ext cx="4041775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260600"/>
            <a:ext cx="4041775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37EA8-832A-48EE-B11B-57A822843B66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41243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5954A-5CEF-4BA0-AF0A-EC678C67C64F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22582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0BBFF-E0FC-4A5C-B107-5E71CFF37E13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55667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70039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3200"/>
            </a:lvl1pPr>
            <a:lvl2pPr>
              <a:defRPr sz="28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53834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92ACC-9153-441F-BABB-4EEF052C53E2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992082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497343"/>
            <a:ext cx="5486400" cy="566739"/>
          </a:xfrm>
        </p:spPr>
        <p:txBody>
          <a:bodyPr anchor="b"/>
          <a:lstStyle>
            <a:lvl1pPr algn="l">
              <a:defRPr sz="2000" b="1" spc="0">
                <a:solidFill>
                  <a:schemeClr val="accent1"/>
                </a:solidFill>
              </a:defRPr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86924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06408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0A794-AF62-4E21-B56C-D0FC8213F459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534829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9CE68-A4CF-4238-BFEB-3CE5D50E69BB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404729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69880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69880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1EFDB-5DCB-483C-BCFA-B4A7EBBAD7D5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655541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1485"/>
            <a:ext cx="7772400" cy="1468967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F596494-DF14-4C0C-8C76-3AEFA555C0E2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9359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BC72A0CA-0C6C-4990-816F-3EE8B884A3C4}" type="datetime1">
              <a:rPr lang="zh-TW" altLang="en-US" smtClean="0"/>
              <a:pPr/>
              <a:t>2017/1/15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322582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bg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8"/>
            <a:ext cx="2370836" cy="58445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8602996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1485"/>
            <a:ext cx="7772400" cy="1468967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9D782BE7-A74C-433F-B35B-C8A307211D29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935957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0C810577-89E4-4F8B-BC00-D2552ACAD8A6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137133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>
            <a:normAutofit/>
          </a:bodyPr>
          <a:lstStyle>
            <a:lvl1pPr algn="l">
              <a:defRPr sz="4400" b="1" cap="all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185"/>
            <a:ext cx="7772400" cy="1500716"/>
          </a:xfrm>
        </p:spPr>
        <p:txBody>
          <a:bodyPr anchor="b">
            <a:normAutofit/>
          </a:bodyPr>
          <a:lstStyle>
            <a:lvl1pPr marL="0" indent="0">
              <a:buNone/>
              <a:defRPr sz="3200" b="1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dirty="0" smtClean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2897155-A801-4DA2-A0DF-4BD5F7937029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793119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D3685B7-93A2-4413-8409-A9AFB06D70DB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221397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4584"/>
            <a:ext cx="4041775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5934"/>
            <a:ext cx="4041775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DFF2B869-F84A-476D-B8F7-2FA77BB3AF9B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976821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4BE11AE-FF6A-4964-909F-FA51149CD36A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36177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3365253-41A1-4F75-A203-30C6D53DD12D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917705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2"/>
            <a:ext cx="3008313" cy="1162049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258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05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03AE47E6-39F2-4D0D-9124-7FA17D542FDD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763819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7267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867"/>
            <a:ext cx="5486400" cy="8043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3C900DD9-A9CB-403F-B4E3-E7552D63B41D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55952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3D198EC6-F71C-4F9D-ACAD-C60898B3BC09}" type="datetime1">
              <a:rPr lang="zh-TW" altLang="en-US" smtClean="0"/>
              <a:pPr/>
              <a:t>2017/1/15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9556672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38AA753-CAB5-418B-97A2-0F1C20047D03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3938427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5167"/>
            <a:ext cx="2057400" cy="5850467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5167"/>
            <a:ext cx="6019800" cy="5850467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F38C2ECD-FB33-4F39-A5C3-78F0B92EC93F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356992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tx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5"/>
            <a:ext cx="2370836" cy="584454"/>
          </a:xfrm>
          <a:prstGeom prst="rect">
            <a:avLst/>
          </a:prstGeom>
          <a:effectLst/>
        </p:spPr>
      </p:pic>
      <p:sp>
        <p:nvSpPr>
          <p:cNvPr id="7" name="TextBox 6"/>
          <p:cNvSpPr txBox="1"/>
          <p:nvPr userDrawn="1"/>
        </p:nvSpPr>
        <p:spPr>
          <a:xfrm>
            <a:off x="7675638" y="142852"/>
            <a:ext cx="10001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1600" b="0" kern="1200" spc="-150" dirty="0" smtClean="0">
                <a:solidFill>
                  <a:schemeClr val="accent1"/>
                </a:solidFill>
                <a:latin typeface="+mn-lt"/>
                <a:ea typeface="+mj-ea"/>
                <a:cs typeface="Times New Roman" pitchFamily="18" charset="0"/>
              </a:rPr>
              <a:t>JVET-E0061</a:t>
            </a:r>
            <a:endParaRPr lang="en-US" altLang="en-US" sz="1600" b="0" kern="1200" spc="-150" dirty="0">
              <a:solidFill>
                <a:schemeClr val="accent1"/>
              </a:solidFill>
              <a:latin typeface="+mn-lt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215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/>
            </a:lvl1pPr>
            <a:lvl3pPr marL="1143000" indent="-228600">
              <a:buClr>
                <a:schemeClr val="accent1"/>
              </a:buClr>
              <a:buFont typeface="Wingdings" charset="2"/>
              <a:buChar char="§"/>
              <a:defRPr/>
            </a:lvl3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0D9E7-5FA8-4009-97A5-D7CDB11745BB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7675638" y="142852"/>
            <a:ext cx="10001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1600" b="0" kern="1200" spc="-150" dirty="0" smtClean="0">
                <a:solidFill>
                  <a:schemeClr val="accent1"/>
                </a:solidFill>
                <a:latin typeface="+mn-lt"/>
                <a:ea typeface="+mn-ea"/>
                <a:cs typeface="Times New Roman" pitchFamily="18" charset="0"/>
              </a:rPr>
              <a:t>JVET-E0061</a:t>
            </a:r>
            <a:endParaRPr lang="en-US" altLang="en-US" sz="1600" b="0" kern="1200" spc="-150" dirty="0">
              <a:solidFill>
                <a:schemeClr val="accent1"/>
              </a:solidFill>
              <a:latin typeface="+mn-lt"/>
              <a:ea typeface="+mn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39365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129817"/>
            <a:ext cx="7772400" cy="1362075"/>
          </a:xfrm>
        </p:spPr>
        <p:txBody>
          <a:bodyPr anchor="t">
            <a:normAutofit/>
          </a:bodyPr>
          <a:lstStyle>
            <a:lvl1pPr algn="l">
              <a:defRPr sz="4400" b="1" cap="all" spc="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233" y="2619305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3200" b="1" i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A7C8D-68F4-49E7-8565-7E6AEE89815E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911944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4133"/>
            <a:ext cx="4038600" cy="4203367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4132"/>
            <a:ext cx="4038600" cy="4203368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6084A-0F41-4E5B-AE7E-CEA58EBB13D2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715173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4040188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60600"/>
            <a:ext cx="4040188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744133"/>
            <a:ext cx="4041775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260600"/>
            <a:ext cx="4041775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773C9-57CE-42F7-91C8-E6A3B32799EF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412438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07774-2282-41F1-B7B3-F171EFCF1399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7675638" y="142852"/>
            <a:ext cx="10001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1600" b="0" kern="1200" spc="-150" dirty="0" smtClean="0">
                <a:solidFill>
                  <a:schemeClr val="accent1"/>
                </a:solidFill>
                <a:latin typeface="+mn-lt"/>
                <a:ea typeface="+mj-ea"/>
                <a:cs typeface="Times New Roman" pitchFamily="18" charset="0"/>
              </a:rPr>
              <a:t>JCT3V-I0097</a:t>
            </a:r>
            <a:endParaRPr lang="en-US" altLang="en-US" sz="1600" b="0" kern="1200" spc="-150" dirty="0">
              <a:solidFill>
                <a:schemeClr val="accent1"/>
              </a:solidFill>
              <a:latin typeface="+mn-lt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225824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7877B-730E-4E9B-A3A8-7F8800A27CBB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55667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70039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3200"/>
            </a:lvl1pPr>
            <a:lvl2pPr>
              <a:defRPr sz="28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53834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AE9AE-47D3-497D-9915-71301790BA63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9920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70039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3200"/>
            </a:lvl1pPr>
            <a:lvl2pPr>
              <a:defRPr sz="28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53834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C3CF27EF-9C1D-41E1-AD84-33DA77D6517E}" type="datetime1">
              <a:rPr lang="zh-TW" altLang="en-US" smtClean="0"/>
              <a:pPr/>
              <a:t>2017/1/15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89920820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497343"/>
            <a:ext cx="5486400" cy="566739"/>
          </a:xfrm>
        </p:spPr>
        <p:txBody>
          <a:bodyPr anchor="b"/>
          <a:lstStyle>
            <a:lvl1pPr algn="l">
              <a:defRPr sz="2000" b="1" spc="0">
                <a:solidFill>
                  <a:schemeClr val="accent1"/>
                </a:solidFill>
              </a:defRPr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86924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06408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AC65-D49D-405A-9A0D-5B16205C2668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5348290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BBB2B-AFC4-46C3-B54B-82DF0F43BDEA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4047298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69880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69880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104B1-9A49-401B-8FAD-471EE9261004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6555419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End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tagline-logo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0667" y="2484967"/>
            <a:ext cx="4064000" cy="1762760"/>
          </a:xfrm>
          <a:prstGeom prst="rect">
            <a:avLst/>
          </a:prstGeom>
        </p:spPr>
      </p:pic>
      <p:sp>
        <p:nvSpPr>
          <p:cNvPr id="11" name="Text Box 8"/>
          <p:cNvSpPr txBox="1">
            <a:spLocks noChangeArrowheads="1"/>
          </p:cNvSpPr>
          <p:nvPr userDrawn="1"/>
        </p:nvSpPr>
        <p:spPr bwMode="auto">
          <a:xfrm>
            <a:off x="2962011" y="6226175"/>
            <a:ext cx="2881312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Copyright © MediaTek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 Inc. </a:t>
            </a:r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All rights reserved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.</a:t>
            </a:r>
            <a:endParaRPr lang="en-US" sz="1000" dirty="0">
              <a:solidFill>
                <a:schemeClr val="tx2"/>
              </a:solidFill>
              <a:ea typeface="SimHei" charset="0"/>
              <a:cs typeface="Sim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21294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bg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8"/>
            <a:ext cx="2370836" cy="58445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8602996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1485"/>
            <a:ext cx="7772400" cy="1468967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864E490B-25CB-4AD0-96D5-57EDABFCC020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9359577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5A6523E2-EA9C-4F0D-A8EF-7D0160313547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1371339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>
            <a:normAutofit/>
          </a:bodyPr>
          <a:lstStyle>
            <a:lvl1pPr algn="l">
              <a:defRPr sz="4400" b="1" cap="all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185"/>
            <a:ext cx="7772400" cy="1500716"/>
          </a:xfrm>
        </p:spPr>
        <p:txBody>
          <a:bodyPr anchor="b">
            <a:normAutofit/>
          </a:bodyPr>
          <a:lstStyle>
            <a:lvl1pPr marL="0" indent="0">
              <a:buNone/>
              <a:defRPr sz="3200" b="1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dirty="0" smtClean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672AE10-4BAD-4942-A6E2-2DBD7207D7CC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7931198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876D07D1-D66C-412F-A080-52B540D2094D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2213973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4584"/>
            <a:ext cx="4041775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5934"/>
            <a:ext cx="4041775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5E80D8B4-1F39-4B67-B0E1-2CC53000F7D9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9768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497343"/>
            <a:ext cx="5486400" cy="566739"/>
          </a:xfrm>
        </p:spPr>
        <p:txBody>
          <a:bodyPr anchor="b"/>
          <a:lstStyle>
            <a:lvl1pPr algn="l">
              <a:defRPr sz="2000" b="1" spc="0">
                <a:solidFill>
                  <a:schemeClr val="accent1"/>
                </a:solidFill>
              </a:defRPr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86924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06408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C20CFE01-D1C3-4D66-995E-568A918CEA3C}" type="datetime1">
              <a:rPr lang="zh-TW" altLang="en-US" smtClean="0"/>
              <a:pPr/>
              <a:t>2017/1/15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45348290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60739C4A-2524-4567-9499-C8F50F5ED16C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361779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61FEBDE-C918-458F-ABB6-83F2E25170FF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9177059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2"/>
            <a:ext cx="3008313" cy="1162049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258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05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FFB2C8AF-A2F0-4AA5-A3F8-B1197CDC608D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7638198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7267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867"/>
            <a:ext cx="5486400" cy="8043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4B9121B-5B85-4D60-B9FB-9E331C50AA84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5595204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690854A4-E14E-4563-A6DE-20632667620E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3938427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5167"/>
            <a:ext cx="2057400" cy="5850467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5167"/>
            <a:ext cx="6019800" cy="5850467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73BAE07-431A-4A59-89B4-6F4680360F25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35699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image" Target="../media/image3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slideLayout" Target="../slideLayouts/slideLayout59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Relationship Id="rId14" Type="http://schemas.openxmlformats.org/officeDocument/2006/relationships/image" Target="../media/image1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Relationship Id="rId14" Type="http://schemas.openxmlformats.org/officeDocument/2006/relationships/image" Target="../media/image3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9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8.xml"/><Relationship Id="rId12" Type="http://schemas.openxmlformats.org/officeDocument/2006/relationships/slideLayout" Target="../slideLayouts/slideLayout83.xml"/><Relationship Id="rId2" Type="http://schemas.openxmlformats.org/officeDocument/2006/relationships/slideLayout" Target="../slideLayouts/slideLayout73.xml"/><Relationship Id="rId1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7.xml"/><Relationship Id="rId11" Type="http://schemas.openxmlformats.org/officeDocument/2006/relationships/slideLayout" Target="../slideLayouts/slideLayout82.xml"/><Relationship Id="rId5" Type="http://schemas.openxmlformats.org/officeDocument/2006/relationships/slideLayout" Target="../slideLayouts/slideLayout76.xml"/><Relationship Id="rId10" Type="http://schemas.openxmlformats.org/officeDocument/2006/relationships/slideLayout" Target="../slideLayouts/slideLayout81.xml"/><Relationship Id="rId4" Type="http://schemas.openxmlformats.org/officeDocument/2006/relationships/slideLayout" Target="../slideLayouts/slideLayout75.xml"/><Relationship Id="rId9" Type="http://schemas.openxmlformats.org/officeDocument/2006/relationships/slideLayout" Target="../slideLayouts/slideLayout80.xml"/><Relationship Id="rId14" Type="http://schemas.openxmlformats.org/officeDocument/2006/relationships/image" Target="../media/image1.pn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1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6.xml"/><Relationship Id="rId7" Type="http://schemas.openxmlformats.org/officeDocument/2006/relationships/slideLayout" Target="../slideLayouts/slideLayout90.xml"/><Relationship Id="rId12" Type="http://schemas.openxmlformats.org/officeDocument/2006/relationships/slideLayout" Target="../slideLayouts/slideLayout95.xml"/><Relationship Id="rId2" Type="http://schemas.openxmlformats.org/officeDocument/2006/relationships/slideLayout" Target="../slideLayouts/slideLayout85.xml"/><Relationship Id="rId1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9.xml"/><Relationship Id="rId11" Type="http://schemas.openxmlformats.org/officeDocument/2006/relationships/slideLayout" Target="../slideLayouts/slideLayout94.xml"/><Relationship Id="rId5" Type="http://schemas.openxmlformats.org/officeDocument/2006/relationships/slideLayout" Target="../slideLayouts/slideLayout88.xml"/><Relationship Id="rId10" Type="http://schemas.openxmlformats.org/officeDocument/2006/relationships/slideLayout" Target="../slideLayouts/slideLayout93.xml"/><Relationship Id="rId4" Type="http://schemas.openxmlformats.org/officeDocument/2006/relationships/slideLayout" Target="../slideLayouts/slideLayout87.xml"/><Relationship Id="rId9" Type="http://schemas.openxmlformats.org/officeDocument/2006/relationships/slideLayout" Target="../slideLayouts/slideLayout92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599"/>
            <a:ext cx="8229600" cy="11345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DCF3A45E-9351-4C32-ABBF-6FABFAF26B29}" type="datetime1">
              <a:rPr lang="zh-TW" altLang="en-US" smtClean="0"/>
              <a:pPr/>
              <a:t>2017/1/15</a:t>
            </a:fld>
            <a:endParaRPr lang="zh-TW" alt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zh-TW" alt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  <p:pic>
        <p:nvPicPr>
          <p:cNvPr id="13" name="Picture 12" descr="Logotype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52" y="6361222"/>
            <a:ext cx="760781" cy="190561"/>
          </a:xfrm>
          <a:prstGeom prst="rect">
            <a:avLst/>
          </a:prstGeom>
        </p:spPr>
      </p:pic>
      <p:sp>
        <p:nvSpPr>
          <p:cNvPr id="14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2"/>
                </a:solidFill>
              </a:rPr>
              <a:t>CONFIDENTIAL B</a:t>
            </a:r>
            <a:endParaRPr lang="en-US" altLang="zh-TW" sz="8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785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lnSpc>
          <a:spcPct val="80000"/>
        </a:lnSpc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2"/>
        </a:buClr>
        <a:buFont typeface="Wingdings" charset="2"/>
        <a:buChar char="§"/>
        <a:defRPr sz="32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250EFF7A-9CA4-4DD4-8F4A-D9EC1C64F3BA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rgbClr val="00A1DE"/>
                </a:solidFill>
              </a:rPr>
              <a:t>CONFIDENTIAL B</a:t>
            </a:r>
            <a:endParaRPr lang="en-US" altLang="zh-TW" sz="800" b="1" dirty="0">
              <a:solidFill>
                <a:srgbClr val="00A1DE"/>
              </a:solidFill>
            </a:endParaRPr>
          </a:p>
        </p:txBody>
      </p:sp>
      <p:pic>
        <p:nvPicPr>
          <p:cNvPr id="15" name="Picture 14" descr="Logotype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438623" y="6361221"/>
            <a:ext cx="773010" cy="190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870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1" kern="1200" spc="-150">
          <a:solidFill>
            <a:schemeClr val="accent6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SzPct val="100000"/>
        <a:buFont typeface="Wingdings" charset="2"/>
        <a:buChar char="§"/>
        <a:defRPr sz="3200" kern="1200" spc="-15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-15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-15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599"/>
            <a:ext cx="8229600" cy="11345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1283A471-A6CB-45CD-BFF9-FE4FF0138548}" type="datetime1">
              <a:rPr lang="zh-TW" altLang="en-US" smtClean="0"/>
              <a:pPr/>
              <a:t>2017/1/15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  <p:pic>
        <p:nvPicPr>
          <p:cNvPr id="8" name="Picture 7" descr="Logotype.pn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52" y="6361222"/>
            <a:ext cx="760781" cy="190561"/>
          </a:xfrm>
          <a:prstGeom prst="rect">
            <a:avLst/>
          </a:prstGeom>
        </p:spPr>
      </p:pic>
      <p:sp>
        <p:nvSpPr>
          <p:cNvPr id="9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1"/>
                </a:solidFill>
              </a:rPr>
              <a:t>CONFIDENTIAL A</a:t>
            </a:r>
            <a:endParaRPr lang="en-US" altLang="zh-TW" sz="8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785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lnSpc>
          <a:spcPct val="80000"/>
        </a:lnSpc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2"/>
        </a:buClr>
        <a:buFont typeface="Wingdings" charset="2"/>
        <a:buChar char="§"/>
        <a:defRPr sz="32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0F7243FA-8492-42FC-B6AE-EA764F5C837E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1"/>
                </a:solidFill>
              </a:rPr>
              <a:t>CONFIDENTIAL A</a:t>
            </a:r>
            <a:endParaRPr lang="en-US" altLang="zh-TW" sz="800" b="1" dirty="0">
              <a:solidFill>
                <a:schemeClr val="accent1"/>
              </a:solidFill>
            </a:endParaRPr>
          </a:p>
        </p:txBody>
      </p:sp>
      <p:pic>
        <p:nvPicPr>
          <p:cNvPr id="18" name="Picture 17" descr="Logotype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438623" y="6361221"/>
            <a:ext cx="773010" cy="190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870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SzPct val="100000"/>
        <a:buFont typeface="Wingdings" charset="2"/>
        <a:buChar char="§"/>
        <a:defRPr sz="3200" kern="1200" spc="-15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-15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-15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599"/>
            <a:ext cx="8229600" cy="11345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10308448-41C5-4BBB-B4D6-8DF160A42958}" type="datetime1">
              <a:rPr lang="zh-TW" altLang="en-US" smtClean="0"/>
              <a:pPr/>
              <a:t>2017/1/15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zh-TW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  <p:pic>
        <p:nvPicPr>
          <p:cNvPr id="8" name="Picture 7" descr="Logotype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52" y="6361222"/>
            <a:ext cx="760781" cy="190561"/>
          </a:xfrm>
          <a:prstGeom prst="rect">
            <a:avLst/>
          </a:prstGeom>
        </p:spPr>
      </p:pic>
      <p:sp>
        <p:nvSpPr>
          <p:cNvPr id="9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1"/>
                </a:solidFill>
              </a:rPr>
              <a:t>CONFIDENTIAL A</a:t>
            </a:r>
            <a:endParaRPr lang="en-US" altLang="zh-TW" sz="8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785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5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lnSpc>
          <a:spcPct val="80000"/>
        </a:lnSpc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2"/>
        </a:buClr>
        <a:buFont typeface="Wingdings" charset="2"/>
        <a:buChar char="§"/>
        <a:defRPr sz="32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8A69FEA4-4FF4-4736-9769-9AF2F97F68B0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1"/>
                </a:solidFill>
              </a:rPr>
              <a:t>CONFIDENTIAL A</a:t>
            </a:r>
            <a:endParaRPr lang="en-US" altLang="zh-TW" sz="800" b="1" dirty="0">
              <a:solidFill>
                <a:schemeClr val="accent1"/>
              </a:solidFill>
            </a:endParaRPr>
          </a:p>
        </p:txBody>
      </p:sp>
      <p:pic>
        <p:nvPicPr>
          <p:cNvPr id="18" name="Picture 17" descr="Logotype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438623" y="6361221"/>
            <a:ext cx="773010" cy="190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870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SzPct val="100000"/>
        <a:buFont typeface="Wingdings" charset="2"/>
        <a:buChar char="§"/>
        <a:defRPr sz="3200" kern="1200" spc="-15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-15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-15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599"/>
            <a:ext cx="8229600" cy="11345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56FC7322-582D-4372-BF89-32A3DC2DEA17}" type="datetime1">
              <a:rPr lang="zh-TW" altLang="en-US" smtClean="0"/>
              <a:pPr/>
              <a:t>2017/1/15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zh-TW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  <p:pic>
        <p:nvPicPr>
          <p:cNvPr id="8" name="Picture 7" descr="Logotype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52" y="6361222"/>
            <a:ext cx="760781" cy="190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85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65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lnSpc>
          <a:spcPct val="80000"/>
        </a:lnSpc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2"/>
        </a:buClr>
        <a:buFont typeface="Wingdings" charset="2"/>
        <a:buChar char="§"/>
        <a:defRPr sz="32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3E3BB937-EAD1-4D87-8D0B-86AFC1E27A01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8" name="Picture 17" descr="Logotype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438623" y="6361221"/>
            <a:ext cx="773010" cy="190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870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4" r:id="rId2"/>
    <p:sldLayoutId id="2147483755" r:id="rId3"/>
    <p:sldLayoutId id="2147483756" r:id="rId4"/>
    <p:sldLayoutId id="2147483757" r:id="rId5"/>
    <p:sldLayoutId id="2147483758" r:id="rId6"/>
    <p:sldLayoutId id="2147483759" r:id="rId7"/>
    <p:sldLayoutId id="2147483760" r:id="rId8"/>
    <p:sldLayoutId id="2147483761" r:id="rId9"/>
    <p:sldLayoutId id="2147483762" r:id="rId10"/>
    <p:sldLayoutId id="2147483763" r:id="rId11"/>
    <p:sldLayoutId id="2147483764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SzPct val="100000"/>
        <a:buFont typeface="Wingdings" charset="2"/>
        <a:buChar char="§"/>
        <a:defRPr sz="3200" kern="1200" spc="-15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-15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-15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標題 1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en-US" altLang="zh-TW" dirty="0" smtClean="0"/>
              <a:t>Hung-</a:t>
            </a:r>
            <a:r>
              <a:rPr lang="en-US" altLang="zh-TW" dirty="0" err="1" smtClean="0"/>
              <a:t>Chih</a:t>
            </a:r>
            <a:r>
              <a:rPr lang="en-US" altLang="zh-TW" dirty="0" smtClean="0"/>
              <a:t> Lin, Cheng-</a:t>
            </a:r>
            <a:r>
              <a:rPr lang="en-US" altLang="zh-TW" dirty="0" err="1" smtClean="0"/>
              <a:t>Hsuan</a:t>
            </a:r>
            <a:r>
              <a:rPr lang="en-US" altLang="zh-TW" dirty="0" smtClean="0"/>
              <a:t> Shih, Jian-Liang Lin, and Shen-Kai Chang</a:t>
            </a:r>
            <a:endParaRPr lang="zh-TW" altLang="en-US" dirty="0"/>
          </a:p>
        </p:txBody>
      </p:sp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298380" cy="2770497"/>
          </a:xfrm>
        </p:spPr>
        <p:txBody>
          <a:bodyPr>
            <a:noAutofit/>
          </a:bodyPr>
          <a:lstStyle/>
          <a:p>
            <a:r>
              <a:rPr lang="en-US" altLang="zh-TW" sz="5400" dirty="0" smtClean="0"/>
              <a:t>AHG8: </a:t>
            </a:r>
            <a:r>
              <a:rPr lang="en-US" sz="5400" dirty="0" smtClean="0"/>
              <a:t>Yaw-roll-pitch </a:t>
            </a:r>
            <a:r>
              <a:rPr lang="en-US" sz="5400" dirty="0"/>
              <a:t>orientation for VR360 video content</a:t>
            </a:r>
            <a:endParaRPr lang="zh-TW" altLang="en-US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Conclusions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Content orientation enhances compression efficiency</a:t>
            </a:r>
            <a:endParaRPr lang="en-US" altLang="zh-TW" dirty="0"/>
          </a:p>
          <a:p>
            <a:pPr lvl="1"/>
            <a:r>
              <a:rPr lang="en-US" altLang="zh-TW" dirty="0" smtClean="0">
                <a:solidFill>
                  <a:srgbClr val="0070C0"/>
                </a:solidFill>
              </a:rPr>
              <a:t>Appropriate orientation</a:t>
            </a:r>
            <a:r>
              <a:rPr lang="en-US" altLang="zh-TW" dirty="0" smtClean="0"/>
              <a:t>: Highly </a:t>
            </a:r>
            <a:r>
              <a:rPr lang="en-US" altLang="zh-TW" dirty="0"/>
              <a:t>content-dependent and format-dependent</a:t>
            </a:r>
            <a:endParaRPr lang="en-US" altLang="zh-TW" dirty="0" smtClean="0">
              <a:solidFill>
                <a:schemeClr val="tx1">
                  <a:lumMod val="50000"/>
                </a:schemeClr>
              </a:solidFill>
            </a:endParaRPr>
          </a:p>
          <a:p>
            <a:pPr lvl="1"/>
            <a:r>
              <a:rPr lang="en-CA" altLang="zh-TW" dirty="0">
                <a:solidFill>
                  <a:srgbClr val="0070C0"/>
                </a:solidFill>
              </a:rPr>
              <a:t>Up to 18.5%</a:t>
            </a:r>
            <a:r>
              <a:rPr lang="en-CA" altLang="zh-TW" dirty="0"/>
              <a:t> BD-rate reduction on ERP format</a:t>
            </a:r>
            <a:endParaRPr lang="zh-TW" altLang="zh-TW" dirty="0"/>
          </a:p>
          <a:p>
            <a:pPr lvl="1"/>
            <a:r>
              <a:rPr lang="en-CA" altLang="zh-TW" dirty="0">
                <a:solidFill>
                  <a:srgbClr val="0070C0"/>
                </a:solidFill>
              </a:rPr>
              <a:t>Up to 9.3%</a:t>
            </a:r>
            <a:r>
              <a:rPr lang="en-CA" altLang="zh-TW" dirty="0"/>
              <a:t> BD-rate reduction on CMP format</a:t>
            </a:r>
            <a:endParaRPr lang="en-US" altLang="zh-TW" dirty="0"/>
          </a:p>
          <a:p>
            <a:pPr lvl="0"/>
            <a:r>
              <a:rPr lang="en-CA" altLang="zh-TW" dirty="0" smtClean="0"/>
              <a:t>Syntax scheme for orientation indication</a:t>
            </a:r>
            <a:endParaRPr lang="en-CA" altLang="zh-TW" dirty="0"/>
          </a:p>
          <a:p>
            <a:pPr lvl="1"/>
            <a:r>
              <a:rPr lang="en-CA" altLang="zh-TW" dirty="0" smtClean="0"/>
              <a:t>Yaw</a:t>
            </a:r>
            <a:r>
              <a:rPr lang="en-CA" altLang="zh-TW" smtClean="0"/>
              <a:t>, roll, </a:t>
            </a:r>
            <a:r>
              <a:rPr lang="en-CA" altLang="zh-TW" dirty="0" smtClean="0"/>
              <a:t>and pitch are signaled separately</a:t>
            </a:r>
            <a:endParaRPr lang="zh-TW" altLang="zh-TW" dirty="0"/>
          </a:p>
          <a:p>
            <a:endParaRPr lang="zh-TW" altLang="zh-TW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514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2211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Overall Summary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sz="2800" dirty="0" smtClean="0"/>
              <a:t>Evidence the performance of the content orientation </a:t>
            </a:r>
          </a:p>
          <a:p>
            <a:pPr lvl="1"/>
            <a:r>
              <a:rPr lang="en-US" altLang="zh-TW" sz="2400" dirty="0" smtClean="0"/>
              <a:t>Remarkable </a:t>
            </a:r>
            <a:r>
              <a:rPr lang="en-US" altLang="zh-TW" sz="2400" dirty="0"/>
              <a:t>compression </a:t>
            </a:r>
            <a:r>
              <a:rPr lang="en-US" altLang="zh-TW" sz="2400" dirty="0" smtClean="0"/>
              <a:t>efficiency with appropriate </a:t>
            </a:r>
            <a:r>
              <a:rPr lang="en-US" altLang="zh-TW" sz="2400" dirty="0"/>
              <a:t>orientation </a:t>
            </a:r>
            <a:endParaRPr lang="en-US" altLang="zh-TW" sz="2400" dirty="0" smtClean="0"/>
          </a:p>
          <a:p>
            <a:pPr lvl="1"/>
            <a:r>
              <a:rPr lang="en-US" altLang="zh-TW" sz="2400" dirty="0" smtClean="0"/>
              <a:t>Highly content-dependent and format-dependent</a:t>
            </a:r>
          </a:p>
          <a:p>
            <a:pPr lvl="0"/>
            <a:r>
              <a:rPr lang="en-CA" altLang="zh-TW" sz="2800" dirty="0" smtClean="0"/>
              <a:t>Impact on compression efficiency</a:t>
            </a:r>
          </a:p>
          <a:p>
            <a:pPr lvl="1"/>
            <a:r>
              <a:rPr lang="en-CA" altLang="zh-TW" sz="2400" dirty="0" smtClean="0">
                <a:solidFill>
                  <a:srgbClr val="0070C0"/>
                </a:solidFill>
              </a:rPr>
              <a:t>Up to 18.5%</a:t>
            </a:r>
            <a:r>
              <a:rPr lang="en-CA" altLang="zh-TW" sz="2400" dirty="0" smtClean="0"/>
              <a:t> BD-rate reduction on ERP format</a:t>
            </a:r>
            <a:endParaRPr lang="zh-TW" altLang="zh-TW" sz="2400" dirty="0" smtClean="0"/>
          </a:p>
          <a:p>
            <a:pPr lvl="1"/>
            <a:r>
              <a:rPr lang="en-CA" altLang="zh-TW" sz="2400" dirty="0" smtClean="0">
                <a:solidFill>
                  <a:srgbClr val="0070C0"/>
                </a:solidFill>
              </a:rPr>
              <a:t>Up to 9.3</a:t>
            </a:r>
            <a:r>
              <a:rPr lang="en-CA" altLang="zh-TW" sz="2400" dirty="0">
                <a:solidFill>
                  <a:srgbClr val="0070C0"/>
                </a:solidFill>
              </a:rPr>
              <a:t>%</a:t>
            </a:r>
            <a:r>
              <a:rPr lang="en-CA" altLang="zh-TW" sz="2400" dirty="0"/>
              <a:t> BD-rate reduction on </a:t>
            </a:r>
            <a:r>
              <a:rPr lang="en-CA" altLang="zh-TW" sz="2400" dirty="0" smtClean="0"/>
              <a:t>CMP format</a:t>
            </a:r>
          </a:p>
          <a:p>
            <a:r>
              <a:rPr lang="en-CA" altLang="zh-TW" sz="2800" dirty="0" smtClean="0"/>
              <a:t>Propose a syntax signalling scheme</a:t>
            </a:r>
            <a:endParaRPr lang="zh-TW" altLang="zh-TW" sz="2800" dirty="0" smtClean="0"/>
          </a:p>
          <a:p>
            <a:pPr lvl="1"/>
            <a:r>
              <a:rPr lang="en-US" sz="2400" dirty="0" smtClean="0"/>
              <a:t>Indicate orientation information in bit-stream</a:t>
            </a:r>
            <a:endParaRPr lang="en-US" sz="2400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2675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Commonly Used Orientation Axes</a:t>
            </a:r>
            <a:endParaRPr lang="zh-TW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sz="2600" dirty="0"/>
              <a:t>Pitch axis: Horizontal </a:t>
            </a:r>
            <a:r>
              <a:rPr lang="en-CA" sz="2600" dirty="0" smtClean="0"/>
              <a:t>axis [-90</a:t>
            </a:r>
            <a:r>
              <a:rPr lang="en-CA" sz="2600" baseline="30000" dirty="0" smtClean="0"/>
              <a:t>o</a:t>
            </a:r>
            <a:r>
              <a:rPr lang="en-CA" sz="2600" dirty="0" smtClean="0"/>
              <a:t>, 90</a:t>
            </a:r>
            <a:r>
              <a:rPr lang="en-CA" sz="2600" baseline="30000" dirty="0" smtClean="0"/>
              <a:t>o</a:t>
            </a:r>
            <a:r>
              <a:rPr lang="en-CA" sz="2600" dirty="0" smtClean="0"/>
              <a:t>]</a:t>
            </a:r>
            <a:endParaRPr lang="en-CA" sz="2600" dirty="0"/>
          </a:p>
          <a:p>
            <a:r>
              <a:rPr lang="en-CA" sz="2600" dirty="0"/>
              <a:t>Yaw axis: Vertical </a:t>
            </a:r>
            <a:r>
              <a:rPr lang="en-CA" sz="2600" dirty="0" smtClean="0"/>
              <a:t>axis [-180</a:t>
            </a:r>
            <a:r>
              <a:rPr lang="en-CA" sz="2600" baseline="30000" dirty="0" smtClean="0"/>
              <a:t>o</a:t>
            </a:r>
            <a:r>
              <a:rPr lang="en-CA" sz="2600" dirty="0"/>
              <a:t>, </a:t>
            </a:r>
            <a:r>
              <a:rPr lang="en-CA" sz="2600" dirty="0" smtClean="0"/>
              <a:t>180</a:t>
            </a:r>
            <a:r>
              <a:rPr lang="en-CA" sz="2600" baseline="30000" dirty="0" smtClean="0"/>
              <a:t>o</a:t>
            </a:r>
            <a:r>
              <a:rPr lang="en-CA" sz="2600" dirty="0" smtClean="0"/>
              <a:t>)</a:t>
            </a:r>
            <a:endParaRPr lang="en-CA" sz="2600" dirty="0"/>
          </a:p>
          <a:p>
            <a:r>
              <a:rPr lang="en-CA" sz="2600" dirty="0"/>
              <a:t>Roll axis: Perpendicular to pitch-yaw </a:t>
            </a:r>
            <a:r>
              <a:rPr lang="en-CA" sz="2600" dirty="0" smtClean="0"/>
              <a:t>plane </a:t>
            </a:r>
            <a:r>
              <a:rPr lang="en-CA" sz="2600" dirty="0"/>
              <a:t>[-180</a:t>
            </a:r>
            <a:r>
              <a:rPr lang="en-CA" sz="2600" baseline="30000" dirty="0"/>
              <a:t>o</a:t>
            </a:r>
            <a:r>
              <a:rPr lang="en-CA" sz="2600" dirty="0"/>
              <a:t>, 180</a:t>
            </a:r>
            <a:r>
              <a:rPr lang="en-CA" sz="2600" baseline="30000" dirty="0"/>
              <a:t>o</a:t>
            </a:r>
            <a:r>
              <a:rPr lang="en-CA" sz="2600" dirty="0"/>
              <a:t>)</a:t>
            </a:r>
            <a:endParaRPr lang="zh-TW" altLang="en-US" sz="2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9" name="圖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1881" y="3356992"/>
            <a:ext cx="4680238" cy="348983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Orientation on ERP format (</a:t>
            </a:r>
            <a:r>
              <a:rPr lang="en-US" i="1" dirty="0" err="1" smtClean="0"/>
              <a:t>ChairliftRide</a:t>
            </a:r>
            <a:r>
              <a:rPr lang="en-US" dirty="0" smtClean="0"/>
              <a:t>)</a:t>
            </a:r>
            <a:endParaRPr lang="en-US" altLang="zh-TW" sz="2400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 smtClean="0"/>
              <a:t>VR360 Content with Appropriate Orientation</a:t>
            </a:r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056366"/>
            <a:ext cx="4111258" cy="2055629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2641" y="3056366"/>
            <a:ext cx="4111258" cy="2055629"/>
          </a:xfrm>
          <a:prstGeom prst="rect">
            <a:avLst/>
          </a:prstGeom>
        </p:spPr>
      </p:pic>
      <p:sp>
        <p:nvSpPr>
          <p:cNvPr id="6" name="文字方塊 5"/>
          <p:cNvSpPr txBox="1"/>
          <p:nvPr/>
        </p:nvSpPr>
        <p:spPr>
          <a:xfrm>
            <a:off x="1798710" y="5256748"/>
            <a:ext cx="11608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70C0"/>
                </a:solidFill>
              </a:rPr>
              <a:t>Original</a:t>
            </a:r>
            <a:endParaRPr lang="en-US" sz="2400" dirty="0">
              <a:solidFill>
                <a:srgbClr val="0070C0"/>
              </a:solidFill>
            </a:endParaRPr>
          </a:p>
        </p:txBody>
      </p:sp>
      <p:sp>
        <p:nvSpPr>
          <p:cNvPr id="46" name="文字方塊 45"/>
          <p:cNvSpPr txBox="1"/>
          <p:nvPr/>
        </p:nvSpPr>
        <p:spPr>
          <a:xfrm>
            <a:off x="4499992" y="5256748"/>
            <a:ext cx="45165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70C0"/>
                </a:solidFill>
              </a:rPr>
              <a:t>-90 degrees rotation along roll-axis</a:t>
            </a:r>
            <a:endParaRPr lang="en-US" sz="24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Orientation on </a:t>
            </a:r>
            <a:r>
              <a:rPr lang="en-US" dirty="0" smtClean="0"/>
              <a:t>CMP </a:t>
            </a:r>
            <a:r>
              <a:rPr lang="en-US" dirty="0"/>
              <a:t>format </a:t>
            </a:r>
            <a:r>
              <a:rPr lang="en-US" dirty="0" smtClean="0"/>
              <a:t>(</a:t>
            </a:r>
            <a:r>
              <a:rPr lang="en-US" i="1" dirty="0" smtClean="0"/>
              <a:t>Train</a:t>
            </a:r>
            <a:r>
              <a:rPr lang="en-US" dirty="0" smtClean="0"/>
              <a:t>)</a:t>
            </a:r>
            <a:endParaRPr lang="en-US" altLang="zh-TW" sz="2400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 smtClean="0"/>
              <a:t>VR360 Content with Appropriate Orientation</a:t>
            </a:r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000" y="2536337"/>
            <a:ext cx="4116869" cy="2743956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9708" y="2536337"/>
            <a:ext cx="4116869" cy="2743956"/>
          </a:xfrm>
          <a:prstGeom prst="rect">
            <a:avLst/>
          </a:prstGeom>
        </p:spPr>
      </p:pic>
      <p:sp>
        <p:nvSpPr>
          <p:cNvPr id="7" name="文字方塊 6"/>
          <p:cNvSpPr txBox="1"/>
          <p:nvPr/>
        </p:nvSpPr>
        <p:spPr>
          <a:xfrm>
            <a:off x="1801987" y="5256748"/>
            <a:ext cx="11608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70C0"/>
                </a:solidFill>
              </a:rPr>
              <a:t>Original</a:t>
            </a:r>
            <a:endParaRPr lang="en-US" sz="2400" dirty="0">
              <a:solidFill>
                <a:srgbClr val="0070C0"/>
              </a:solidFill>
            </a:endParaRPr>
          </a:p>
        </p:txBody>
      </p:sp>
      <p:sp>
        <p:nvSpPr>
          <p:cNvPr id="8" name="文字方塊 7"/>
          <p:cNvSpPr txBox="1"/>
          <p:nvPr/>
        </p:nvSpPr>
        <p:spPr>
          <a:xfrm>
            <a:off x="4499992" y="5256748"/>
            <a:ext cx="45163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70C0"/>
                </a:solidFill>
              </a:rPr>
              <a:t>30 degrees rotation along yaw-axis</a:t>
            </a:r>
            <a:endParaRPr lang="en-US" sz="2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2090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Orientation on </a:t>
            </a:r>
            <a:r>
              <a:rPr lang="en-US" dirty="0" smtClean="0"/>
              <a:t>CMP </a:t>
            </a:r>
            <a:r>
              <a:rPr lang="en-US" dirty="0"/>
              <a:t>format </a:t>
            </a:r>
            <a:r>
              <a:rPr lang="en-US" dirty="0" smtClean="0"/>
              <a:t>(</a:t>
            </a:r>
            <a:r>
              <a:rPr lang="en-US" i="1" dirty="0" err="1" smtClean="0"/>
              <a:t>AerialCity</a:t>
            </a:r>
            <a:r>
              <a:rPr lang="en-US" dirty="0" smtClean="0"/>
              <a:t>)</a:t>
            </a:r>
            <a:endParaRPr lang="en-US" altLang="zh-TW" sz="2400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 smtClean="0"/>
              <a:t>VR360 Content with Appropriate Orientation</a:t>
            </a:r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7" name="文字方塊 6"/>
          <p:cNvSpPr txBox="1"/>
          <p:nvPr/>
        </p:nvSpPr>
        <p:spPr>
          <a:xfrm>
            <a:off x="1801987" y="5256748"/>
            <a:ext cx="11608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70C0"/>
                </a:solidFill>
              </a:rPr>
              <a:t>Original</a:t>
            </a:r>
            <a:endParaRPr lang="en-US" sz="2400" dirty="0">
              <a:solidFill>
                <a:srgbClr val="0070C0"/>
              </a:solidFill>
            </a:endParaRPr>
          </a:p>
        </p:txBody>
      </p:sp>
      <p:sp>
        <p:nvSpPr>
          <p:cNvPr id="8" name="文字方塊 7"/>
          <p:cNvSpPr txBox="1"/>
          <p:nvPr/>
        </p:nvSpPr>
        <p:spPr>
          <a:xfrm>
            <a:off x="4499992" y="5256748"/>
            <a:ext cx="45163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70C0"/>
                </a:solidFill>
              </a:rPr>
              <a:t>45 degrees rotation along yaw-axis</a:t>
            </a:r>
            <a:endParaRPr lang="en-US" sz="2400" dirty="0">
              <a:solidFill>
                <a:srgbClr val="0070C0"/>
              </a:solidFill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000" y="2538000"/>
            <a:ext cx="4114998" cy="2743956"/>
          </a:xfrm>
          <a:prstGeom prst="rect">
            <a:avLst/>
          </a:prstGeom>
        </p:spPr>
      </p:pic>
      <p:pic>
        <p:nvPicPr>
          <p:cNvPr id="9" name="圖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1600" y="2538000"/>
            <a:ext cx="4114998" cy="2743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140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Experimental Results</a:t>
            </a:r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6" name="內容版面配置區 2"/>
          <p:cNvSpPr>
            <a:spLocks noGrp="1"/>
          </p:cNvSpPr>
          <p:nvPr>
            <p:ph idx="1"/>
          </p:nvPr>
        </p:nvSpPr>
        <p:spPr>
          <a:xfrm>
            <a:off x="457200" y="1744133"/>
            <a:ext cx="8229600" cy="4289481"/>
          </a:xfrm>
        </p:spPr>
        <p:txBody>
          <a:bodyPr/>
          <a:lstStyle/>
          <a:p>
            <a:r>
              <a:rPr lang="en-US" altLang="zh-TW" sz="2800" dirty="0" smtClean="0"/>
              <a:t>Orientation on ERP format</a:t>
            </a:r>
          </a:p>
          <a:p>
            <a:pPr lvl="1"/>
            <a:r>
              <a:rPr lang="en-CA" sz="2400" dirty="0" smtClean="0"/>
              <a:t>Along </a:t>
            </a:r>
            <a:r>
              <a:rPr lang="en-CA" sz="2400" dirty="0"/>
              <a:t>the pitch-axis for every 15</a:t>
            </a:r>
            <a:r>
              <a:rPr lang="en-CA" sz="2400" baseline="30000" dirty="0"/>
              <a:t>o</a:t>
            </a:r>
            <a:r>
              <a:rPr lang="en-CA" sz="2400" dirty="0"/>
              <a:t> in [-90</a:t>
            </a:r>
            <a:r>
              <a:rPr lang="en-CA" sz="2400" baseline="30000" dirty="0"/>
              <a:t>o</a:t>
            </a:r>
            <a:r>
              <a:rPr lang="en-CA" sz="2400" dirty="0"/>
              <a:t>, 90</a:t>
            </a:r>
            <a:r>
              <a:rPr lang="en-CA" sz="2400" baseline="30000" dirty="0"/>
              <a:t>o</a:t>
            </a:r>
            <a:r>
              <a:rPr lang="en-CA" sz="2400" dirty="0" smtClean="0"/>
              <a:t>]</a:t>
            </a:r>
          </a:p>
          <a:p>
            <a:pPr lvl="1"/>
            <a:r>
              <a:rPr lang="en-CA" sz="2400" dirty="0"/>
              <a:t>Along the </a:t>
            </a:r>
            <a:r>
              <a:rPr lang="en-CA" sz="2400" dirty="0" smtClean="0"/>
              <a:t>roll-axis </a:t>
            </a:r>
            <a:r>
              <a:rPr lang="en-CA" sz="2400" dirty="0"/>
              <a:t>for every </a:t>
            </a:r>
            <a:r>
              <a:rPr lang="en-CA" sz="2400" dirty="0" smtClean="0"/>
              <a:t>45</a:t>
            </a:r>
            <a:r>
              <a:rPr lang="en-CA" sz="2400" baseline="30000" dirty="0" smtClean="0"/>
              <a:t>o</a:t>
            </a:r>
            <a:r>
              <a:rPr lang="en-CA" sz="2400" dirty="0" smtClean="0"/>
              <a:t> </a:t>
            </a:r>
            <a:r>
              <a:rPr lang="en-CA" sz="2400" dirty="0"/>
              <a:t>in </a:t>
            </a:r>
            <a:r>
              <a:rPr lang="en-CA" sz="2400" dirty="0" smtClean="0"/>
              <a:t>[-180</a:t>
            </a:r>
            <a:r>
              <a:rPr lang="en-CA" sz="2400" baseline="30000" dirty="0" smtClean="0"/>
              <a:t>o</a:t>
            </a:r>
            <a:r>
              <a:rPr lang="en-CA" sz="2400" dirty="0"/>
              <a:t>, </a:t>
            </a:r>
            <a:r>
              <a:rPr lang="en-CA" sz="2400" dirty="0" smtClean="0"/>
              <a:t>180</a:t>
            </a:r>
            <a:r>
              <a:rPr lang="en-CA" sz="2400" baseline="30000" dirty="0" smtClean="0"/>
              <a:t>o</a:t>
            </a:r>
            <a:r>
              <a:rPr lang="en-CA" sz="2400" dirty="0" smtClean="0"/>
              <a:t>)</a:t>
            </a:r>
          </a:p>
          <a:p>
            <a:pPr lvl="1"/>
            <a:endParaRPr lang="en-US" sz="2400" dirty="0">
              <a:solidFill>
                <a:schemeClr val="tx1">
                  <a:lumMod val="50000"/>
                </a:schemeClr>
              </a:solidFill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029572"/>
              </p:ext>
            </p:extLst>
          </p:nvPr>
        </p:nvGraphicFramePr>
        <p:xfrm>
          <a:off x="107505" y="3284984"/>
          <a:ext cx="8928992" cy="3108960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2225471"/>
                <a:gridCol w="2234507"/>
                <a:gridCol w="2234507"/>
                <a:gridCol w="2234507"/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Sequence</a:t>
                      </a:r>
                      <a:endParaRPr lang="en-US" sz="3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S-PSNR-NN</a:t>
                      </a:r>
                      <a:endParaRPr lang="en-US" sz="28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WS-PSNR</a:t>
                      </a:r>
                      <a:endParaRPr lang="en-US" sz="28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CPP-PSNR</a:t>
                      </a:r>
                      <a:endParaRPr lang="en-US" sz="3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Tain</a:t>
                      </a:r>
                      <a:endParaRPr lang="en-US" sz="28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-0.16% (roll = -180</a:t>
                      </a:r>
                      <a:r>
                        <a:rPr lang="en-US" sz="1800" baseline="300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o</a:t>
                      </a:r>
                      <a:r>
                        <a:rPr lang="en-US" sz="18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)</a:t>
                      </a:r>
                      <a:endParaRPr lang="en-US" sz="28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-0.14% (roll = -180</a:t>
                      </a:r>
                      <a:r>
                        <a:rPr lang="en-US" sz="1800" baseline="3000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o</a:t>
                      </a:r>
                      <a:r>
                        <a:rPr lang="en-US" sz="180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)</a:t>
                      </a:r>
                      <a:endParaRPr lang="en-US" sz="280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-0.18% (roll = -180</a:t>
                      </a:r>
                      <a:r>
                        <a:rPr lang="en-US" sz="1800" baseline="300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o</a:t>
                      </a:r>
                      <a:r>
                        <a:rPr lang="en-US" sz="18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)</a:t>
                      </a:r>
                      <a:endParaRPr lang="en-US" sz="28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Skateboarding_trick</a:t>
                      </a:r>
                      <a:endParaRPr lang="en-US" sz="28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0.0% (no orientation)</a:t>
                      </a:r>
                      <a:endParaRPr lang="en-US" sz="28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0.0% (no orientation)</a:t>
                      </a:r>
                      <a:endParaRPr lang="en-US" sz="28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0.0% (no orientation)</a:t>
                      </a:r>
                      <a:endParaRPr lang="en-US" sz="280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Skateboarding_in_lot</a:t>
                      </a:r>
                      <a:endParaRPr lang="en-US" sz="28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0.0% (no orientation)</a:t>
                      </a:r>
                      <a:endParaRPr lang="en-US" sz="28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0.0% (no orientation)</a:t>
                      </a:r>
                      <a:endParaRPr lang="en-US" sz="28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0.0% (no orientation)</a:t>
                      </a:r>
                      <a:endParaRPr lang="en-US" sz="28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Chairlift</a:t>
                      </a:r>
                      <a:endParaRPr lang="en-US" sz="28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-18.54% (roll = -90</a:t>
                      </a:r>
                      <a:r>
                        <a:rPr lang="en-US" sz="1800" baseline="300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o</a:t>
                      </a:r>
                      <a:r>
                        <a:rPr lang="en-US" sz="18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)</a:t>
                      </a:r>
                      <a:endParaRPr lang="en-US" sz="28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-17.99% (roll = -90</a:t>
                      </a:r>
                      <a:r>
                        <a:rPr lang="en-US" sz="1800" baseline="300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o</a:t>
                      </a:r>
                      <a:r>
                        <a:rPr lang="en-US" sz="18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)</a:t>
                      </a:r>
                      <a:endParaRPr lang="en-US" sz="28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-17.24% (roll = -90</a:t>
                      </a:r>
                      <a:r>
                        <a:rPr lang="en-US" sz="1800" baseline="300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o</a:t>
                      </a:r>
                      <a:r>
                        <a:rPr lang="en-US" sz="18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)</a:t>
                      </a:r>
                      <a:endParaRPr lang="en-US" sz="28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KiteFlite</a:t>
                      </a:r>
                      <a:endParaRPr lang="en-US" sz="28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-0.72% (pitch = -30</a:t>
                      </a:r>
                      <a:r>
                        <a:rPr lang="en-US" sz="1800" baseline="300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o</a:t>
                      </a:r>
                      <a:r>
                        <a:rPr lang="en-US" sz="18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)</a:t>
                      </a:r>
                      <a:endParaRPr lang="en-US" sz="28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-0.91% (pitch = -30</a:t>
                      </a:r>
                      <a:r>
                        <a:rPr lang="en-US" sz="1800" baseline="300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o</a:t>
                      </a:r>
                      <a:r>
                        <a:rPr lang="en-US" sz="18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)</a:t>
                      </a:r>
                      <a:endParaRPr lang="en-US" sz="28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-0.89% (pitch = -30</a:t>
                      </a:r>
                      <a:r>
                        <a:rPr lang="en-US" sz="1800" baseline="300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o</a:t>
                      </a:r>
                      <a:r>
                        <a:rPr lang="en-US" sz="18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)</a:t>
                      </a:r>
                      <a:endParaRPr lang="en-US" sz="28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Harbor</a:t>
                      </a:r>
                      <a:endParaRPr lang="en-US" sz="28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0.0% (no orientation)</a:t>
                      </a:r>
                      <a:endParaRPr lang="en-US" sz="28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-0.02% (roll = -180</a:t>
                      </a:r>
                      <a:r>
                        <a:rPr lang="en-US" sz="1800" baseline="300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o</a:t>
                      </a:r>
                      <a:r>
                        <a:rPr lang="en-US" sz="18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)</a:t>
                      </a:r>
                      <a:endParaRPr lang="en-US" sz="28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-0.07% (roll = -180</a:t>
                      </a:r>
                      <a:r>
                        <a:rPr lang="en-US" sz="1800" baseline="300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o</a:t>
                      </a:r>
                      <a:r>
                        <a:rPr lang="en-US" sz="18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)</a:t>
                      </a:r>
                      <a:endParaRPr lang="en-US" sz="28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PoleVault</a:t>
                      </a:r>
                      <a:endParaRPr lang="en-US" sz="28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-3.56% (pitch = 30</a:t>
                      </a:r>
                      <a:r>
                        <a:rPr lang="en-US" sz="1800" baseline="300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o</a:t>
                      </a:r>
                      <a:r>
                        <a:rPr lang="en-US" sz="18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)</a:t>
                      </a:r>
                      <a:endParaRPr lang="en-US" sz="28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-3.05% (pitch = 30</a:t>
                      </a:r>
                      <a:r>
                        <a:rPr lang="en-US" sz="1800" baseline="300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o</a:t>
                      </a:r>
                      <a:r>
                        <a:rPr lang="en-US" sz="18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)</a:t>
                      </a:r>
                      <a:endParaRPr lang="en-US" sz="28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-2.61% (pitch = 30</a:t>
                      </a:r>
                      <a:r>
                        <a:rPr lang="en-US" sz="1800" baseline="300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o</a:t>
                      </a:r>
                      <a:r>
                        <a:rPr lang="en-US" sz="18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)</a:t>
                      </a:r>
                      <a:endParaRPr lang="en-US" sz="28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AerialCity</a:t>
                      </a:r>
                      <a:endParaRPr lang="en-US" sz="28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0.0% (no orientation)</a:t>
                      </a:r>
                      <a:endParaRPr lang="en-US" sz="28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0.0% (no orientation)</a:t>
                      </a:r>
                      <a:endParaRPr lang="en-US" sz="280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0.0% (no orientation)</a:t>
                      </a:r>
                      <a:endParaRPr lang="en-US" sz="28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DrivingInCity</a:t>
                      </a:r>
                      <a:endParaRPr lang="en-US" sz="28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0.0% (no orientation)</a:t>
                      </a:r>
                      <a:endParaRPr lang="en-US" sz="28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0.0% (no orientation)</a:t>
                      </a:r>
                      <a:endParaRPr lang="en-US" sz="280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0.0% (no orientation)</a:t>
                      </a:r>
                      <a:endParaRPr lang="en-US" sz="28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DirvingInCountry</a:t>
                      </a:r>
                      <a:endParaRPr lang="en-US" sz="28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-13.13% (pitch = 60</a:t>
                      </a:r>
                      <a:r>
                        <a:rPr lang="en-US" sz="1800" baseline="300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o</a:t>
                      </a:r>
                      <a:r>
                        <a:rPr lang="en-US" sz="18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)</a:t>
                      </a:r>
                      <a:endParaRPr lang="en-US" sz="28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-13.12% (pitch = 60</a:t>
                      </a:r>
                      <a:r>
                        <a:rPr lang="en-US" sz="1800" baseline="300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o</a:t>
                      </a:r>
                      <a:r>
                        <a:rPr lang="en-US" sz="18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)</a:t>
                      </a:r>
                      <a:endParaRPr lang="en-US" sz="28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-11.94% (pitch = 60</a:t>
                      </a:r>
                      <a:r>
                        <a:rPr lang="en-US" sz="1800" baseline="300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o</a:t>
                      </a:r>
                      <a:r>
                        <a:rPr lang="en-US" sz="18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)</a:t>
                      </a:r>
                      <a:endParaRPr lang="en-US" sz="28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Experimental Results</a:t>
            </a:r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6" name="內容版面配置區 2"/>
          <p:cNvSpPr>
            <a:spLocks noGrp="1"/>
          </p:cNvSpPr>
          <p:nvPr>
            <p:ph idx="1"/>
          </p:nvPr>
        </p:nvSpPr>
        <p:spPr>
          <a:xfrm>
            <a:off x="457200" y="1744133"/>
            <a:ext cx="8229600" cy="4289481"/>
          </a:xfrm>
        </p:spPr>
        <p:txBody>
          <a:bodyPr/>
          <a:lstStyle/>
          <a:p>
            <a:r>
              <a:rPr lang="en-US" altLang="zh-TW" sz="2800" dirty="0" smtClean="0"/>
              <a:t>Orientation on CMP format</a:t>
            </a:r>
          </a:p>
          <a:p>
            <a:pPr lvl="1"/>
            <a:r>
              <a:rPr lang="en-CA" sz="2400" dirty="0" smtClean="0"/>
              <a:t>Along </a:t>
            </a:r>
            <a:r>
              <a:rPr lang="en-CA" sz="2400" dirty="0"/>
              <a:t>the </a:t>
            </a:r>
            <a:r>
              <a:rPr lang="en-CA" sz="2400" dirty="0" smtClean="0"/>
              <a:t>yaw-axis with 15, 30, 45, 60, and 75 degrees</a:t>
            </a:r>
            <a:endParaRPr lang="en-US" sz="2400" dirty="0">
              <a:solidFill>
                <a:schemeClr val="tx1">
                  <a:lumMod val="50000"/>
                </a:schemeClr>
              </a:solidFill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3477480"/>
              </p:ext>
            </p:extLst>
          </p:nvPr>
        </p:nvGraphicFramePr>
        <p:xfrm>
          <a:off x="107505" y="2852936"/>
          <a:ext cx="8928992" cy="3108960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2225471"/>
                <a:gridCol w="2234507"/>
                <a:gridCol w="2234507"/>
                <a:gridCol w="2234507"/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Sequence</a:t>
                      </a:r>
                      <a:endParaRPr lang="en-US" sz="3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S-PSNR-NN</a:t>
                      </a:r>
                      <a:endParaRPr lang="en-US" sz="28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WS-PSNR</a:t>
                      </a:r>
                      <a:endParaRPr lang="en-US" sz="28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CPP-PSNR</a:t>
                      </a:r>
                      <a:endParaRPr lang="en-US" sz="3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Tain</a:t>
                      </a:r>
                      <a:endParaRPr lang="en-US" sz="28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-9.31% (yaw = 30</a:t>
                      </a:r>
                      <a:r>
                        <a:rPr lang="en-US" sz="1800" baseline="30000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o</a:t>
                      </a:r>
                      <a:r>
                        <a:rPr lang="en-US" sz="1800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)</a:t>
                      </a:r>
                      <a:endParaRPr lang="en-US" sz="1800" dirty="0"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-8.97% (yaw = 30</a:t>
                      </a:r>
                      <a:r>
                        <a:rPr lang="en-US" sz="1800" baseline="30000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o</a:t>
                      </a:r>
                      <a:r>
                        <a:rPr lang="en-US" sz="1800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)</a:t>
                      </a:r>
                      <a:endParaRPr lang="en-US" sz="1800" dirty="0"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-8.82% (yaw = 30</a:t>
                      </a:r>
                      <a:r>
                        <a:rPr lang="en-US" sz="1800" baseline="30000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o</a:t>
                      </a:r>
                      <a:r>
                        <a:rPr lang="en-US" sz="1800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)</a:t>
                      </a:r>
                      <a:endParaRPr lang="en-US" sz="1800" dirty="0"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Skateboarding_trick</a:t>
                      </a:r>
                      <a:endParaRPr lang="en-US" sz="28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-1.44% (yaw = 30</a:t>
                      </a:r>
                      <a:r>
                        <a:rPr lang="en-US" sz="1800" baseline="3000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o</a:t>
                      </a:r>
                      <a:r>
                        <a:rPr lang="en-US" sz="180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)</a:t>
                      </a:r>
                      <a:endParaRPr lang="en-US" sz="1800"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-2.15% (yaw = 30</a:t>
                      </a:r>
                      <a:r>
                        <a:rPr lang="en-US" sz="1800" baseline="3000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o</a:t>
                      </a:r>
                      <a:r>
                        <a:rPr lang="en-US" sz="180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)</a:t>
                      </a:r>
                      <a:endParaRPr lang="en-US" sz="1800"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-1.92% (yaw = 30</a:t>
                      </a:r>
                      <a:r>
                        <a:rPr lang="en-US" sz="1800" baseline="3000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o</a:t>
                      </a:r>
                      <a:r>
                        <a:rPr lang="en-US" sz="180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)</a:t>
                      </a:r>
                      <a:endParaRPr lang="en-US" sz="1800"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Skateboarding_in_lot</a:t>
                      </a:r>
                      <a:endParaRPr lang="en-US" sz="28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-0.08% (yaw = 60</a:t>
                      </a:r>
                      <a:r>
                        <a:rPr lang="en-US" sz="1800" baseline="3000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o</a:t>
                      </a:r>
                      <a:r>
                        <a:rPr lang="en-US" sz="180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)</a:t>
                      </a:r>
                      <a:endParaRPr lang="en-US" sz="1800"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0.0% (no orientation)</a:t>
                      </a:r>
                      <a:endParaRPr lang="en-US" sz="1800"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0.0% (no orientation)</a:t>
                      </a:r>
                      <a:endParaRPr lang="en-US" sz="1800"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Chairlift</a:t>
                      </a:r>
                      <a:endParaRPr lang="en-US" sz="28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-0.40% (yaw = 45</a:t>
                      </a:r>
                      <a:r>
                        <a:rPr lang="en-US" sz="1800" baseline="3000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o</a:t>
                      </a:r>
                      <a:r>
                        <a:rPr lang="en-US" sz="180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)</a:t>
                      </a:r>
                      <a:endParaRPr lang="en-US" sz="1800"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-0.50% (yaw = 75</a:t>
                      </a:r>
                      <a:r>
                        <a:rPr lang="en-US" sz="1800" baseline="3000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o</a:t>
                      </a:r>
                      <a:r>
                        <a:rPr lang="en-US" sz="180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)</a:t>
                      </a:r>
                      <a:endParaRPr lang="en-US" sz="1800"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-0.15% (yaw = 45</a:t>
                      </a:r>
                      <a:r>
                        <a:rPr lang="en-US" sz="1800" baseline="3000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o</a:t>
                      </a:r>
                      <a:r>
                        <a:rPr lang="en-US" sz="180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)</a:t>
                      </a:r>
                      <a:endParaRPr lang="en-US" sz="1800"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KiteFlite</a:t>
                      </a:r>
                      <a:endParaRPr lang="en-US" sz="28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0.0% (no orientation)</a:t>
                      </a:r>
                      <a:endParaRPr lang="en-US" sz="1800"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0.0% (no orientation)</a:t>
                      </a:r>
                      <a:endParaRPr lang="en-US" sz="1800"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0.0% (no orientation)</a:t>
                      </a:r>
                      <a:endParaRPr lang="en-US" sz="1800"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Harbor</a:t>
                      </a:r>
                      <a:endParaRPr lang="en-US" sz="28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0.0% (no orientation)</a:t>
                      </a:r>
                      <a:endParaRPr lang="en-US" sz="1800"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0.0% (no orientation)</a:t>
                      </a:r>
                      <a:endParaRPr lang="en-US" sz="1800"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0.0% (no orientation)</a:t>
                      </a:r>
                      <a:endParaRPr lang="en-US" sz="1800"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PoleVault</a:t>
                      </a:r>
                      <a:endParaRPr lang="en-US" sz="28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-0.35% (yaw = 75</a:t>
                      </a:r>
                      <a:r>
                        <a:rPr lang="en-US" sz="1800" baseline="3000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o</a:t>
                      </a:r>
                      <a:r>
                        <a:rPr lang="en-US" sz="180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)</a:t>
                      </a:r>
                      <a:endParaRPr lang="en-US" sz="1800"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0.0% (no orientation)</a:t>
                      </a:r>
                      <a:endParaRPr lang="en-US" sz="1800"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-0.40% (yaw = 75</a:t>
                      </a:r>
                      <a:r>
                        <a:rPr lang="en-US" sz="1800" baseline="3000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o</a:t>
                      </a:r>
                      <a:r>
                        <a:rPr lang="en-US" sz="180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)</a:t>
                      </a:r>
                      <a:endParaRPr lang="en-US" sz="1800"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AerialCity</a:t>
                      </a:r>
                      <a:endParaRPr lang="en-US" sz="28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-4.69% (yaw = 45</a:t>
                      </a:r>
                      <a:r>
                        <a:rPr lang="en-US" sz="1800" baseline="30000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o</a:t>
                      </a:r>
                      <a:r>
                        <a:rPr lang="en-US" sz="1800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)</a:t>
                      </a:r>
                      <a:endParaRPr lang="en-US" sz="1800" dirty="0"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-3.67% (yaw = 45</a:t>
                      </a:r>
                      <a:r>
                        <a:rPr lang="en-US" sz="1800" baseline="30000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o</a:t>
                      </a:r>
                      <a:r>
                        <a:rPr lang="en-US" sz="1800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)</a:t>
                      </a:r>
                      <a:endParaRPr lang="en-US" sz="1800" dirty="0"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-4.76% (yaw = 45</a:t>
                      </a:r>
                      <a:r>
                        <a:rPr lang="en-US" sz="1800" baseline="30000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o</a:t>
                      </a:r>
                      <a:r>
                        <a:rPr lang="en-US" sz="1800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)</a:t>
                      </a:r>
                      <a:endParaRPr lang="en-US" sz="1800" dirty="0"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DrivingInCity</a:t>
                      </a:r>
                      <a:endParaRPr lang="en-US" sz="28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-3.44% (yaw = 15</a:t>
                      </a:r>
                      <a:r>
                        <a:rPr lang="en-US" sz="1800" baseline="3000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o</a:t>
                      </a:r>
                      <a:r>
                        <a:rPr lang="en-US" sz="180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)</a:t>
                      </a:r>
                      <a:endParaRPr lang="en-US" sz="1800"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-3.18% (yaw = 15</a:t>
                      </a:r>
                      <a:r>
                        <a:rPr lang="en-US" sz="1800" baseline="3000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o</a:t>
                      </a:r>
                      <a:r>
                        <a:rPr lang="en-US" sz="180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)</a:t>
                      </a:r>
                      <a:endParaRPr lang="en-US" sz="1800"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-3.22% (yaw = 15</a:t>
                      </a:r>
                      <a:r>
                        <a:rPr lang="en-US" sz="1800" baseline="30000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o</a:t>
                      </a:r>
                      <a:r>
                        <a:rPr lang="en-US" sz="1800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)</a:t>
                      </a:r>
                      <a:endParaRPr lang="en-US" sz="1800" dirty="0"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DirvingInCountry</a:t>
                      </a:r>
                      <a:endParaRPr lang="en-US" sz="28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-2.73% (yaw = 15</a:t>
                      </a:r>
                      <a:r>
                        <a:rPr lang="en-US" sz="1800" baseline="3000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o</a:t>
                      </a:r>
                      <a:r>
                        <a:rPr lang="en-US" sz="180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)</a:t>
                      </a:r>
                      <a:endParaRPr lang="en-US" sz="1800"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-2.71% (yaw = 15</a:t>
                      </a:r>
                      <a:r>
                        <a:rPr lang="en-US" sz="1800" baseline="30000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o</a:t>
                      </a:r>
                      <a:r>
                        <a:rPr lang="en-US" sz="1800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)</a:t>
                      </a:r>
                      <a:endParaRPr lang="en-US" sz="1800" dirty="0"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-3.18% (yaw = 15</a:t>
                      </a:r>
                      <a:r>
                        <a:rPr lang="en-US" sz="1800" baseline="30000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o</a:t>
                      </a:r>
                      <a:r>
                        <a:rPr lang="en-US" sz="1800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)</a:t>
                      </a:r>
                      <a:endParaRPr lang="en-US" sz="1800" dirty="0"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3222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Proposed Syntax Signaling Scheme</a:t>
            </a:r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9</a:t>
            </a:fld>
            <a:endParaRPr lang="en-US" dirty="0"/>
          </a:p>
        </p:txBody>
      </p:sp>
      <p:graphicFrame>
        <p:nvGraphicFramePr>
          <p:cNvPr id="10" name="內容版面配置區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05183628"/>
              </p:ext>
            </p:extLst>
          </p:nvPr>
        </p:nvGraphicFramePr>
        <p:xfrm>
          <a:off x="822412" y="1942048"/>
          <a:ext cx="7499176" cy="4079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60640"/>
                <a:gridCol w="1738536"/>
              </a:tblGrid>
              <a:tr h="370840">
                <a:tc>
                  <a:txBody>
                    <a:bodyPr/>
                    <a:lstStyle/>
                    <a:p>
                      <a:pPr hangingPunct="0">
                        <a:lnSpc>
                          <a:spcPts val="95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159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2000" b="0" dirty="0" err="1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0"/>
                          <a:ea typeface="新細明體" panose="02020500000000000000" pitchFamily="18" charset="-120"/>
                        </a:rPr>
                        <a:t>vr_content_orientation</a:t>
                      </a: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0"/>
                          <a:ea typeface="新細明體" panose="02020500000000000000" pitchFamily="18" charset="-120"/>
                        </a:rPr>
                        <a:t>() {</a:t>
                      </a:r>
                      <a:endParaRPr lang="en-US" sz="3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159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0"/>
                          <a:ea typeface="新細明體" panose="02020500000000000000" pitchFamily="18" charset="-120"/>
                        </a:rPr>
                        <a:t>Descriptor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hangingPunct="0">
                        <a:lnSpc>
                          <a:spcPts val="95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159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2000" b="1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0"/>
                          <a:ea typeface="新細明體" panose="02020500000000000000" pitchFamily="18" charset="-120"/>
                        </a:rPr>
                        <a:t>    </a:t>
                      </a:r>
                      <a:r>
                        <a:rPr lang="en-GB" sz="2000" b="1" dirty="0" err="1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0"/>
                          <a:ea typeface="新細明體" panose="02020500000000000000" pitchFamily="18" charset="-120"/>
                        </a:rPr>
                        <a:t>pitch_zero_orientation</a:t>
                      </a:r>
                      <a:endParaRPr lang="en-US" sz="3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159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0"/>
                          <a:ea typeface="新細明體" panose="02020500000000000000" pitchFamily="18" charset="-120"/>
                        </a:rPr>
                        <a:t>u(1)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indent="228600" hangingPunct="0">
                        <a:lnSpc>
                          <a:spcPts val="95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159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0"/>
                          <a:ea typeface="新細明體" panose="02020500000000000000" pitchFamily="18" charset="-120"/>
                        </a:rPr>
                        <a:t>if ( !</a:t>
                      </a:r>
                      <a:r>
                        <a:rPr lang="en-GB" sz="2000" dirty="0" err="1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0"/>
                          <a:ea typeface="新細明體" panose="02020500000000000000" pitchFamily="18" charset="-120"/>
                        </a:rPr>
                        <a:t>pitch_zero_orientation</a:t>
                      </a:r>
                      <a:r>
                        <a:rPr lang="en-GB" sz="200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0"/>
                          <a:ea typeface="新細明體" panose="02020500000000000000" pitchFamily="18" charset="-120"/>
                        </a:rPr>
                        <a:t> )</a:t>
                      </a:r>
                      <a:endParaRPr lang="en-US" sz="3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159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0"/>
                          <a:ea typeface="新細明體" panose="02020500000000000000" pitchFamily="18" charset="-120"/>
                        </a:rPr>
                        <a:t> 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hangingPunct="0">
                        <a:lnSpc>
                          <a:spcPts val="95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159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0"/>
                          <a:ea typeface="新細明體" panose="02020500000000000000" pitchFamily="18" charset="-120"/>
                        </a:rPr>
                        <a:t>        </a:t>
                      </a:r>
                      <a:r>
                        <a:rPr lang="en-GB" sz="2000" b="1" dirty="0" err="1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0"/>
                          <a:ea typeface="新細明體" panose="02020500000000000000" pitchFamily="18" charset="-120"/>
                        </a:rPr>
                        <a:t>pitch_orientation_degree</a:t>
                      </a:r>
                      <a:endParaRPr lang="en-US" sz="3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159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0"/>
                          <a:ea typeface="新細明體" panose="02020500000000000000" pitchFamily="18" charset="-120"/>
                        </a:rPr>
                        <a:t>se(v)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hangingPunct="0">
                        <a:lnSpc>
                          <a:spcPts val="95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159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2000" b="1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0"/>
                          <a:ea typeface="新細明體" panose="02020500000000000000" pitchFamily="18" charset="-120"/>
                        </a:rPr>
                        <a:t>    </a:t>
                      </a:r>
                      <a:r>
                        <a:rPr lang="en-GB" sz="2000" b="1" dirty="0" err="1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0"/>
                          <a:ea typeface="新細明體" panose="02020500000000000000" pitchFamily="18" charset="-120"/>
                        </a:rPr>
                        <a:t>roll_zero_orientation</a:t>
                      </a:r>
                      <a:endParaRPr lang="en-US" sz="3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159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0"/>
                          <a:ea typeface="新細明體" panose="02020500000000000000" pitchFamily="18" charset="-120"/>
                        </a:rPr>
                        <a:t>u(1)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indent="228600" hangingPunct="0">
                        <a:lnSpc>
                          <a:spcPts val="95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159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0"/>
                          <a:ea typeface="新細明體" panose="02020500000000000000" pitchFamily="18" charset="-120"/>
                        </a:rPr>
                        <a:t>if ( !</a:t>
                      </a:r>
                      <a:r>
                        <a:rPr lang="en-GB" sz="2000" dirty="0" err="1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0"/>
                          <a:ea typeface="新細明體" panose="02020500000000000000" pitchFamily="18" charset="-120"/>
                        </a:rPr>
                        <a:t>roll_zero_orientation</a:t>
                      </a:r>
                      <a:r>
                        <a:rPr lang="en-GB" sz="200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0"/>
                          <a:ea typeface="新細明體" panose="02020500000000000000" pitchFamily="18" charset="-120"/>
                        </a:rPr>
                        <a:t> )</a:t>
                      </a:r>
                      <a:endParaRPr lang="en-US" sz="3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159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0"/>
                          <a:ea typeface="新細明體" panose="02020500000000000000" pitchFamily="18" charset="-120"/>
                        </a:rPr>
                        <a:t> 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hangingPunct="0">
                        <a:lnSpc>
                          <a:spcPts val="95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159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0"/>
                          <a:ea typeface="新細明體" panose="02020500000000000000" pitchFamily="18" charset="-120"/>
                        </a:rPr>
                        <a:t>        </a:t>
                      </a:r>
                      <a:r>
                        <a:rPr lang="en-GB" sz="2000" b="1" dirty="0" err="1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0"/>
                          <a:ea typeface="新細明體" panose="02020500000000000000" pitchFamily="18" charset="-120"/>
                        </a:rPr>
                        <a:t>roll_orientation_degree</a:t>
                      </a:r>
                      <a:endParaRPr lang="en-US" sz="3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159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0"/>
                          <a:ea typeface="新細明體" panose="02020500000000000000" pitchFamily="18" charset="-120"/>
                        </a:rPr>
                        <a:t>se(v)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hangingPunct="0">
                        <a:lnSpc>
                          <a:spcPts val="95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159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2000" b="1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0"/>
                          <a:ea typeface="新細明體" panose="02020500000000000000" pitchFamily="18" charset="-120"/>
                        </a:rPr>
                        <a:t>    </a:t>
                      </a:r>
                      <a:r>
                        <a:rPr lang="en-GB" sz="2000" b="1" dirty="0" err="1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0"/>
                          <a:ea typeface="新細明體" panose="02020500000000000000" pitchFamily="18" charset="-120"/>
                        </a:rPr>
                        <a:t>yaw_zero_orientation</a:t>
                      </a:r>
                      <a:endParaRPr lang="en-US" sz="3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159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0"/>
                          <a:ea typeface="新細明體" panose="02020500000000000000" pitchFamily="18" charset="-120"/>
                        </a:rPr>
                        <a:t>u(1)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indent="228600" hangingPunct="0">
                        <a:lnSpc>
                          <a:spcPts val="95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159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0"/>
                          <a:ea typeface="新細明體" panose="02020500000000000000" pitchFamily="18" charset="-120"/>
                        </a:rPr>
                        <a:t>if ( !</a:t>
                      </a:r>
                      <a:r>
                        <a:rPr lang="en-GB" sz="2000" dirty="0" err="1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0"/>
                          <a:ea typeface="新細明體" panose="02020500000000000000" pitchFamily="18" charset="-120"/>
                        </a:rPr>
                        <a:t>yaw_zero_orientation</a:t>
                      </a:r>
                      <a:r>
                        <a:rPr lang="en-GB" sz="200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0"/>
                          <a:ea typeface="新細明體" panose="02020500000000000000" pitchFamily="18" charset="-120"/>
                        </a:rPr>
                        <a:t> )</a:t>
                      </a:r>
                      <a:endParaRPr lang="en-US" sz="3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159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0"/>
                          <a:ea typeface="新細明體" panose="02020500000000000000" pitchFamily="18" charset="-120"/>
                        </a:rPr>
                        <a:t> 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hangingPunct="0">
                        <a:lnSpc>
                          <a:spcPts val="95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159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0"/>
                          <a:ea typeface="新細明體" panose="02020500000000000000" pitchFamily="18" charset="-120"/>
                        </a:rPr>
                        <a:t>        </a:t>
                      </a:r>
                      <a:r>
                        <a:rPr lang="en-GB" sz="2000" b="1" dirty="0" err="1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0"/>
                          <a:ea typeface="新細明體" panose="02020500000000000000" pitchFamily="18" charset="-120"/>
                        </a:rPr>
                        <a:t>yaw_orientation_degree</a:t>
                      </a:r>
                      <a:endParaRPr lang="en-US" sz="3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159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0"/>
                          <a:ea typeface="新細明體" panose="02020500000000000000" pitchFamily="18" charset="-120"/>
                        </a:rPr>
                        <a:t>se(v)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hangingPunct="0">
                        <a:lnSpc>
                          <a:spcPts val="95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159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0"/>
                          <a:ea typeface="新細明體" panose="02020500000000000000" pitchFamily="18" charset="-120"/>
                        </a:rPr>
                        <a:t>}</a:t>
                      </a:r>
                      <a:endParaRPr lang="en-US" sz="3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159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Arial Unicode MS" panose="020B0604020202020204" pitchFamily="34" charset="-120"/>
                          <a:ea typeface="新細明體" panose="02020500000000000000" pitchFamily="18" charset="-120"/>
                        </a:rPr>
                        <a:t> 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5631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ediaTek-Confidential_B">
  <a:themeElements>
    <a:clrScheme name="MediaTek Color Palette">
      <a:dk1>
        <a:srgbClr val="353630"/>
      </a:dk1>
      <a:lt1>
        <a:sysClr val="window" lastClr="C7EDCC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MediaTek Color Palette">
      <a:dk1>
        <a:srgbClr val="353630"/>
      </a:dk1>
      <a:lt1>
        <a:sysClr val="window" lastClr="C7EDCC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MediaTek">
  <a:themeElements>
    <a:clrScheme name="MediaTek Color Palette">
      <a:dk1>
        <a:srgbClr val="353630"/>
      </a:dk1>
      <a:lt1>
        <a:sysClr val="window" lastClr="C7EDCC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1_Custom Design">
  <a:themeElements>
    <a:clrScheme name="MediaTek Color Palette">
      <a:dk1>
        <a:srgbClr val="353630"/>
      </a:dk1>
      <a:lt1>
        <a:sysClr val="window" lastClr="C7EDCC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1_MediaTek">
  <a:themeElements>
    <a:clrScheme name="MediaTek Color Palette">
      <a:dk1>
        <a:srgbClr val="353630"/>
      </a:dk1>
      <a:lt1>
        <a:sysClr val="window" lastClr="C7EDCC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2_Custom Design">
  <a:themeElements>
    <a:clrScheme name="MediaTek Color Palette">
      <a:dk1>
        <a:srgbClr val="353630"/>
      </a:dk1>
      <a:lt1>
        <a:sysClr val="window" lastClr="C7EDCC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MediaTek-Confidential_A">
  <a:themeElements>
    <a:clrScheme name="MediaTek Color Palette">
      <a:dk1>
        <a:srgbClr val="353630"/>
      </a:dk1>
      <a:lt1>
        <a:sysClr val="window" lastClr="C7EDCC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3_Custom Design">
  <a:themeElements>
    <a:clrScheme name="MediaTek Color Palette">
      <a:dk1>
        <a:srgbClr val="353630"/>
      </a:dk1>
      <a:lt1>
        <a:sysClr val="window" lastClr="C7EDCC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9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MediaTek-Confidential_B</Template>
  <TotalTime>1336</TotalTime>
  <Words>790</Words>
  <Application>Microsoft Office PowerPoint</Application>
  <PresentationFormat>如螢幕大小 (4:3)</PresentationFormat>
  <Paragraphs>161</Paragraphs>
  <Slides>11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8</vt:i4>
      </vt:variant>
      <vt:variant>
        <vt:lpstr>佈景主題</vt:lpstr>
      </vt:variant>
      <vt:variant>
        <vt:i4>8</vt:i4>
      </vt:variant>
      <vt:variant>
        <vt:lpstr>投影片標題</vt:lpstr>
      </vt:variant>
      <vt:variant>
        <vt:i4>11</vt:i4>
      </vt:variant>
    </vt:vector>
  </HeadingPairs>
  <TitlesOfParts>
    <vt:vector size="27" baseType="lpstr">
      <vt:lpstr>Arial Unicode MS</vt:lpstr>
      <vt:lpstr>Malgun Gothic</vt:lpstr>
      <vt:lpstr>SimHei</vt:lpstr>
      <vt:lpstr>新細明體</vt:lpstr>
      <vt:lpstr>Arial</vt:lpstr>
      <vt:lpstr>Calibri</vt:lpstr>
      <vt:lpstr>Times New Roman</vt:lpstr>
      <vt:lpstr>Wingdings</vt:lpstr>
      <vt:lpstr>MediaTek-Confidential_B</vt:lpstr>
      <vt:lpstr>Custom Design</vt:lpstr>
      <vt:lpstr>MediaTek</vt:lpstr>
      <vt:lpstr>1_Custom Design</vt:lpstr>
      <vt:lpstr>1_MediaTek</vt:lpstr>
      <vt:lpstr>2_Custom Design</vt:lpstr>
      <vt:lpstr>MediaTek-Confidential_A</vt:lpstr>
      <vt:lpstr>3_Custom Design</vt:lpstr>
      <vt:lpstr>AHG8: Yaw-roll-pitch orientation for VR360 video content</vt:lpstr>
      <vt:lpstr>Overall Summary</vt:lpstr>
      <vt:lpstr>Commonly Used Orientation Axes</vt:lpstr>
      <vt:lpstr>VR360 Content with Appropriate Orientation</vt:lpstr>
      <vt:lpstr>VR360 Content with Appropriate Orientation</vt:lpstr>
      <vt:lpstr>VR360 Content with Appropriate Orientation</vt:lpstr>
      <vt:lpstr>Experimental Results</vt:lpstr>
      <vt:lpstr>Experimental Results</vt:lpstr>
      <vt:lpstr>Proposed Syntax Signaling Scheme</vt:lpstr>
      <vt:lpstr>Conclusions</vt:lpstr>
      <vt:lpstr>PowerPoint 簡報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Title (Confidential A)</dc:title>
  <dc:creator>yuwen</dc:creator>
  <cp:lastModifiedBy>HungChih Lin (林鴻志)</cp:lastModifiedBy>
  <cp:revision>187</cp:revision>
  <dcterms:created xsi:type="dcterms:W3CDTF">2014-03-11T04:25:26Z</dcterms:created>
  <dcterms:modified xsi:type="dcterms:W3CDTF">2017-01-15T08:08:11Z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-1701226681</vt:i4>
  </property>
  <property fmtid="{D5CDD505-2E9C-101B-9397-08002B2CF9AE}" pid="3" name="_NewReviewCycle">
    <vt:lpwstr/>
  </property>
  <property fmtid="{D5CDD505-2E9C-101B-9397-08002B2CF9AE}" pid="4" name="_EmailSubject">
    <vt:lpwstr>New PowerPoint Templates</vt:lpwstr>
  </property>
  <property fmtid="{D5CDD505-2E9C-101B-9397-08002B2CF9AE}" pid="5" name="_AuthorEmail">
    <vt:lpwstr>yuwen.huang@mediatek.com</vt:lpwstr>
  </property>
  <property fmtid="{D5CDD505-2E9C-101B-9397-08002B2CF9AE}" pid="6" name="_AuthorEmailDisplayName">
    <vt:lpwstr>YW Huang (黃毓文)</vt:lpwstr>
  </property>
  <property fmtid="{D5CDD505-2E9C-101B-9397-08002B2CF9AE}" pid="7" name="_PreviousAdHocReviewCycleID">
    <vt:i4>2140999986</vt:i4>
  </property>
</Properties>
</file>