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98" r:id="rId3"/>
    <p:sldId id="301" r:id="rId4"/>
    <p:sldId id="304" r:id="rId5"/>
    <p:sldId id="305" r:id="rId6"/>
    <p:sldId id="307" r:id="rId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8"/>
            <p14:sldId id="301"/>
            <p14:sldId id="304"/>
            <p14:sldId id="305"/>
            <p14:sldId id="307"/>
          </p14:sldIdLst>
        </p14:section>
        <p14:section name="merci : dernière diapo" id="{FD249092-554B-47FC-BF3F-1E9DB05FF9B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79A6FF"/>
    <a:srgbClr val="C7A1E3"/>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xVal>
            <c:numRef>
              <c:f>Feuil1!$L$4:$L$9</c:f>
              <c:numCache>
                <c:formatCode>0%</c:formatCode>
                <c:ptCount val="6"/>
                <c:pt idx="0">
                  <c:v>1.1044039959456269</c:v>
                </c:pt>
                <c:pt idx="1">
                  <c:v>1.1376788330880725</c:v>
                </c:pt>
                <c:pt idx="2">
                  <c:v>1.1688588784260767</c:v>
                </c:pt>
                <c:pt idx="3">
                  <c:v>1.2002850416953814</c:v>
                </c:pt>
                <c:pt idx="4">
                  <c:v>1.2312811804795709</c:v>
                </c:pt>
                <c:pt idx="5">
                  <c:v>1.1079725173745443</c:v>
                </c:pt>
              </c:numCache>
            </c:numRef>
          </c:xVal>
          <c:yVal>
            <c:numRef>
              <c:f>Feuil1!$M$4:$M$9</c:f>
              <c:numCache>
                <c:formatCode>0.0%</c:formatCode>
                <c:ptCount val="6"/>
                <c:pt idx="0">
                  <c:v>-2.6709290174579867E-3</c:v>
                </c:pt>
                <c:pt idx="1">
                  <c:v>-4.2122233470969425E-3</c:v>
                </c:pt>
                <c:pt idx="2">
                  <c:v>-5.2074602677084263E-3</c:v>
                </c:pt>
                <c:pt idx="3">
                  <c:v>-5.6433930601569367E-3</c:v>
                </c:pt>
                <c:pt idx="4">
                  <c:v>-6.1254812988256616E-3</c:v>
                </c:pt>
                <c:pt idx="5">
                  <c:v>-4.8780963140215641E-3</c:v>
                </c:pt>
              </c:numCache>
            </c:numRef>
          </c:yVal>
          <c:smooth val="0"/>
        </c:ser>
        <c:dLbls>
          <c:showLegendKey val="0"/>
          <c:showVal val="0"/>
          <c:showCatName val="0"/>
          <c:showSerName val="0"/>
          <c:showPercent val="0"/>
          <c:showBubbleSize val="0"/>
        </c:dLbls>
        <c:axId val="159578368"/>
        <c:axId val="160120832"/>
      </c:scatterChart>
      <c:valAx>
        <c:axId val="159578368"/>
        <c:scaling>
          <c:orientation val="minMax"/>
        </c:scaling>
        <c:delete val="0"/>
        <c:axPos val="b"/>
        <c:numFmt formatCode="0%" sourceLinked="1"/>
        <c:majorTickMark val="out"/>
        <c:minorTickMark val="none"/>
        <c:tickLblPos val="nextTo"/>
        <c:crossAx val="160120832"/>
        <c:crosses val="autoZero"/>
        <c:crossBetween val="midCat"/>
      </c:valAx>
      <c:valAx>
        <c:axId val="160120832"/>
        <c:scaling>
          <c:orientation val="minMax"/>
        </c:scaling>
        <c:delete val="0"/>
        <c:axPos val="l"/>
        <c:majorGridlines/>
        <c:numFmt formatCode="0.0%" sourceLinked="1"/>
        <c:majorTickMark val="out"/>
        <c:minorTickMark val="none"/>
        <c:tickLblPos val="nextTo"/>
        <c:crossAx val="159578368"/>
        <c:crosses val="autoZero"/>
        <c:crossBetween val="midCat"/>
      </c:valAx>
    </c:plotArea>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re de la présentation">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
        <p:nvSpPr>
          <p:cNvPr id="4" name="Titre 3"/>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uces simples">
    <p:spTree>
      <p:nvGrpSpPr>
        <p:cNvPr id="1" name=""/>
        <p:cNvGrpSpPr/>
        <p:nvPr/>
      </p:nvGrpSpPr>
      <p:grpSpPr>
        <a:xfrm>
          <a:off x="0" y="0"/>
          <a:ext cx="0" cy="0"/>
          <a:chOff x="0" y="0"/>
          <a:chExt cx="0" cy="0"/>
        </a:xfrm>
      </p:grpSpPr>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
        <p:nvSpPr>
          <p:cNvPr id="3" name="Titre 2"/>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3297" y="1196752"/>
            <a:ext cx="7057405" cy="936000"/>
          </a:xfrm>
        </p:spPr>
        <p:txBody>
          <a:bodyPr/>
          <a:lstStyle/>
          <a:p>
            <a:r>
              <a:rPr lang="fr-FR" sz="4000" dirty="0" smtClean="0"/>
              <a:t>JVET-E0051</a:t>
            </a:r>
            <a:br>
              <a:rPr lang="fr-FR" sz="4000" dirty="0" smtClean="0"/>
            </a:br>
            <a:r>
              <a:rPr lang="fr-FR" sz="4000" dirty="0" smtClean="0"/>
              <a:t/>
            </a:r>
            <a:br>
              <a:rPr lang="fr-FR" sz="4000" dirty="0" smtClean="0"/>
            </a:br>
            <a:r>
              <a:rPr lang="en-CA" sz="4000" b="1" dirty="0" smtClean="0"/>
              <a:t>EE1</a:t>
            </a:r>
            <a:r>
              <a:rPr lang="en-CA" sz="4000" b="1" dirty="0"/>
              <a:t>: Residual Coefficient Sign Prediction </a:t>
            </a:r>
            <a:endParaRPr lang="fr-FR" sz="4000" dirty="0"/>
          </a:p>
        </p:txBody>
      </p:sp>
      <p:sp>
        <p:nvSpPr>
          <p:cNvPr id="3" name="Sous-titre 2"/>
          <p:cNvSpPr>
            <a:spLocks noGrp="1"/>
          </p:cNvSpPr>
          <p:nvPr>
            <p:ph type="subTitle" idx="1"/>
          </p:nvPr>
        </p:nvSpPr>
        <p:spPr/>
        <p:txBody>
          <a:bodyPr/>
          <a:lstStyle/>
          <a:p>
            <a:pPr algn="ctr"/>
            <a:r>
              <a:rPr lang="fr-FR" dirty="0" smtClean="0"/>
              <a:t>Gordon </a:t>
            </a:r>
            <a:r>
              <a:rPr lang="fr-FR" dirty="0" err="1" smtClean="0"/>
              <a:t>Clare</a:t>
            </a:r>
            <a:r>
              <a:rPr lang="fr-FR" dirty="0" smtClean="0"/>
              <a:t>, Félix Henry – Orange </a:t>
            </a:r>
            <a:r>
              <a:rPr lang="fr-FR" dirty="0" err="1" smtClean="0"/>
              <a:t>Labs</a:t>
            </a:r>
            <a:r>
              <a:rPr lang="fr-FR" dirty="0" smtClean="0"/>
              <a:t>, </a:t>
            </a:r>
            <a:r>
              <a:rPr lang="fr-FR" dirty="0" err="1" smtClean="0"/>
              <a:t>bcom</a:t>
            </a:r>
            <a:endParaRPr lang="fr-FR" dirty="0">
              <a:solidFill>
                <a:srgbClr val="FF0000"/>
              </a:solidFill>
            </a:endParaRP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403200"/>
            <a:ext cx="7084800" cy="982800"/>
          </a:xfrm>
        </p:spPr>
        <p:txBody>
          <a:bodyPr/>
          <a:lstStyle/>
          <a:p>
            <a:r>
              <a:rPr lang="fr-FR" sz="3200" dirty="0" err="1" smtClean="0"/>
              <a:t>Residual</a:t>
            </a:r>
            <a:r>
              <a:rPr lang="fr-FR" sz="3200" smtClean="0"/>
              <a:t> Coefficient </a:t>
            </a:r>
            <a:r>
              <a:rPr lang="fr-FR" sz="3200" dirty="0" err="1" smtClean="0"/>
              <a:t>Sign</a:t>
            </a:r>
            <a:r>
              <a:rPr lang="fr-FR" sz="3200" dirty="0" smtClean="0"/>
              <a:t> </a:t>
            </a:r>
            <a:r>
              <a:rPr lang="fr-FR" sz="3200" dirty="0" err="1" smtClean="0"/>
              <a:t>Prediction</a:t>
            </a:r>
            <a:endParaRPr lang="fr-FR" sz="3200" dirty="0"/>
          </a:p>
        </p:txBody>
      </p:sp>
      <p:sp>
        <p:nvSpPr>
          <p:cNvPr id="4" name="Espace réservé du contenu 3"/>
          <p:cNvSpPr>
            <a:spLocks noGrp="1"/>
          </p:cNvSpPr>
          <p:nvPr>
            <p:ph idx="1"/>
          </p:nvPr>
        </p:nvSpPr>
        <p:spPr>
          <a:xfrm>
            <a:off x="755576" y="1196752"/>
            <a:ext cx="5472608" cy="3887787"/>
          </a:xfrm>
        </p:spPr>
        <p:txBody>
          <a:bodyPr>
            <a:noAutofit/>
          </a:bodyPr>
          <a:lstStyle/>
          <a:p>
            <a:r>
              <a:rPr lang="fr-FR" sz="2400" dirty="0" err="1" smtClean="0"/>
              <a:t>Presented</a:t>
            </a:r>
            <a:r>
              <a:rPr lang="fr-FR" sz="2400" dirty="0" smtClean="0"/>
              <a:t> in JVET-D0031 (Chengdu)</a:t>
            </a:r>
          </a:p>
          <a:p>
            <a:endParaRPr lang="fr-FR" sz="2400" dirty="0" smtClean="0"/>
          </a:p>
          <a:p>
            <a:r>
              <a:rPr lang="fr-FR" sz="2400" dirty="0" err="1" smtClean="0"/>
              <a:t>Principle</a:t>
            </a:r>
            <a:endParaRPr lang="fr-FR" sz="2400" dirty="0" smtClean="0"/>
          </a:p>
          <a:p>
            <a:pPr lvl="1"/>
            <a:r>
              <a:rPr lang="en-US" sz="2000" dirty="0"/>
              <a:t>Predict </a:t>
            </a:r>
            <a:r>
              <a:rPr lang="en-US" sz="2000" i="1" dirty="0" smtClean="0"/>
              <a:t>N</a:t>
            </a:r>
            <a:r>
              <a:rPr lang="en-US" sz="2000" dirty="0" smtClean="0"/>
              <a:t> </a:t>
            </a:r>
            <a:r>
              <a:rPr lang="en-US" sz="2000" dirty="0" err="1" smtClean="0"/>
              <a:t>luma</a:t>
            </a:r>
            <a:r>
              <a:rPr lang="en-US" sz="2000" dirty="0" smtClean="0"/>
              <a:t> </a:t>
            </a:r>
            <a:r>
              <a:rPr lang="en-US" sz="2000" dirty="0"/>
              <a:t>signs </a:t>
            </a:r>
            <a:r>
              <a:rPr lang="en-US" sz="2000" dirty="0" smtClean="0"/>
              <a:t>per TU and </a:t>
            </a:r>
            <a:r>
              <a:rPr lang="en-US" sz="2000" dirty="0"/>
              <a:t>replace them with CABAC-coded sign residues</a:t>
            </a:r>
          </a:p>
          <a:p>
            <a:pPr lvl="1"/>
            <a:r>
              <a:rPr lang="en-US" sz="2000" dirty="0"/>
              <a:t>The top/left border pixels of the current block are reconstructed under all </a:t>
            </a:r>
            <a:r>
              <a:rPr lang="en-US" sz="2000" dirty="0" smtClean="0"/>
              <a:t>2</a:t>
            </a:r>
            <a:r>
              <a:rPr lang="en-US" sz="2000" i="1" baseline="30000" dirty="0" smtClean="0"/>
              <a:t>N</a:t>
            </a:r>
            <a:r>
              <a:rPr lang="en-US" sz="2000" dirty="0" smtClean="0"/>
              <a:t> sign assumptions</a:t>
            </a:r>
          </a:p>
          <a:p>
            <a:pPr lvl="2"/>
            <a:r>
              <a:rPr lang="en-US" sz="2000" dirty="0" smtClean="0"/>
              <a:t>A trick is used to reduce the number of inverse transforms</a:t>
            </a:r>
          </a:p>
          <a:p>
            <a:pPr lvl="1"/>
            <a:r>
              <a:rPr lang="en-US" sz="2000" dirty="0" smtClean="0"/>
              <a:t>Signs </a:t>
            </a:r>
            <a:r>
              <a:rPr lang="en-US" sz="2000" dirty="0"/>
              <a:t>are predicted by minimizing top/left border distortion of the current block against past </a:t>
            </a:r>
            <a:r>
              <a:rPr lang="en-US" sz="2000" dirty="0" smtClean="0"/>
              <a:t>pixels</a:t>
            </a:r>
          </a:p>
          <a:p>
            <a:pPr lvl="1"/>
            <a:r>
              <a:rPr lang="en-US" sz="2000" dirty="0" smtClean="0"/>
              <a:t>Two CABAC contexts used for the signs (low/high probability)</a:t>
            </a:r>
            <a:endParaRPr lang="en-US" sz="2000" dirty="0"/>
          </a:p>
          <a:p>
            <a:pPr marL="0" indent="0">
              <a:buNone/>
            </a:pPr>
            <a:endParaRPr lang="fr-FR" sz="2400" dirty="0"/>
          </a:p>
        </p:txBody>
      </p:sp>
      <p:sp>
        <p:nvSpPr>
          <p:cNvPr id="104" name="Rectangle 103"/>
          <p:cNvSpPr/>
          <p:nvPr/>
        </p:nvSpPr>
        <p:spPr>
          <a:xfrm>
            <a:off x="7507560" y="3526318"/>
            <a:ext cx="1152128" cy="1152128"/>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05" name="Groupe 43"/>
          <p:cNvGrpSpPr/>
          <p:nvPr/>
        </p:nvGrpSpPr>
        <p:grpSpPr>
          <a:xfrm>
            <a:off x="7507560" y="3526318"/>
            <a:ext cx="1151573" cy="288032"/>
            <a:chOff x="1530197" y="2141611"/>
            <a:chExt cx="1151573" cy="288032"/>
          </a:xfrm>
          <a:solidFill>
            <a:srgbClr val="FF0000"/>
          </a:solidFill>
        </p:grpSpPr>
        <p:sp>
          <p:nvSpPr>
            <p:cNvPr id="106" name="Rectangle 105"/>
            <p:cNvSpPr/>
            <p:nvPr/>
          </p:nvSpPr>
          <p:spPr>
            <a:xfrm>
              <a:off x="1530197"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7" name="Rectangle 106"/>
            <p:cNvSpPr/>
            <p:nvPr/>
          </p:nvSpPr>
          <p:spPr>
            <a:xfrm>
              <a:off x="1818229"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8" name="Rectangle 107"/>
            <p:cNvSpPr/>
            <p:nvPr/>
          </p:nvSpPr>
          <p:spPr>
            <a:xfrm>
              <a:off x="2105706"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9" name="Rectangle 108"/>
            <p:cNvSpPr/>
            <p:nvPr/>
          </p:nvSpPr>
          <p:spPr>
            <a:xfrm>
              <a:off x="2393738" y="2141611"/>
              <a:ext cx="288032" cy="288032"/>
            </a:xfrm>
            <a:prstGeom prst="rect">
              <a:avLst/>
            </a:prstGeom>
            <a:grp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10" name="Rectangle 109"/>
          <p:cNvSpPr/>
          <p:nvPr/>
        </p:nvSpPr>
        <p:spPr>
          <a:xfrm>
            <a:off x="7507560" y="3814350"/>
            <a:ext cx="288032" cy="288032"/>
          </a:xfrm>
          <a:prstGeom prst="rect">
            <a:avLst/>
          </a:prstGeom>
          <a:solidFill>
            <a:srgbClr val="FF000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1" name="Rectangle 110"/>
          <p:cNvSpPr/>
          <p:nvPr/>
        </p:nvSpPr>
        <p:spPr>
          <a:xfrm>
            <a:off x="7795592" y="38143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2" name="Rectangle 111"/>
          <p:cNvSpPr/>
          <p:nvPr/>
        </p:nvSpPr>
        <p:spPr>
          <a:xfrm>
            <a:off x="8083069" y="38143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3" name="Rectangle 112"/>
          <p:cNvSpPr/>
          <p:nvPr/>
        </p:nvSpPr>
        <p:spPr>
          <a:xfrm>
            <a:off x="8371101" y="38143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4" name="Rectangle 113"/>
          <p:cNvSpPr/>
          <p:nvPr/>
        </p:nvSpPr>
        <p:spPr>
          <a:xfrm>
            <a:off x="7507560" y="4102382"/>
            <a:ext cx="288032" cy="288032"/>
          </a:xfrm>
          <a:prstGeom prst="rect">
            <a:avLst/>
          </a:prstGeom>
          <a:solidFill>
            <a:srgbClr val="FF000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5" name="Rectangle 114"/>
          <p:cNvSpPr/>
          <p:nvPr/>
        </p:nvSpPr>
        <p:spPr>
          <a:xfrm>
            <a:off x="7795592" y="41023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-5</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16" name="Rectangle 115"/>
          <p:cNvSpPr/>
          <p:nvPr/>
        </p:nvSpPr>
        <p:spPr>
          <a:xfrm>
            <a:off x="8083069" y="41023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-1</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17" name="Rectangle 116"/>
          <p:cNvSpPr/>
          <p:nvPr/>
        </p:nvSpPr>
        <p:spPr>
          <a:xfrm>
            <a:off x="8371101" y="4102382"/>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8" name="Rectangle 117"/>
          <p:cNvSpPr/>
          <p:nvPr/>
        </p:nvSpPr>
        <p:spPr>
          <a:xfrm>
            <a:off x="7507560" y="4390414"/>
            <a:ext cx="288032" cy="288032"/>
          </a:xfrm>
          <a:prstGeom prst="rect">
            <a:avLst/>
          </a:prstGeom>
          <a:solidFill>
            <a:srgbClr val="FF000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9" name="Rectangle 118"/>
          <p:cNvSpPr/>
          <p:nvPr/>
        </p:nvSpPr>
        <p:spPr>
          <a:xfrm>
            <a:off x="7795592" y="43904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0" name="Rectangle 119"/>
          <p:cNvSpPr/>
          <p:nvPr/>
        </p:nvSpPr>
        <p:spPr>
          <a:xfrm>
            <a:off x="8083069" y="43904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1" name="Rectangle 120"/>
          <p:cNvSpPr/>
          <p:nvPr/>
        </p:nvSpPr>
        <p:spPr>
          <a:xfrm>
            <a:off x="8371101" y="43904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22" name="Groupe 60"/>
          <p:cNvGrpSpPr/>
          <p:nvPr/>
        </p:nvGrpSpPr>
        <p:grpSpPr>
          <a:xfrm>
            <a:off x="7659960" y="3678718"/>
            <a:ext cx="1152128" cy="1152128"/>
            <a:chOff x="6804803" y="1916832"/>
            <a:chExt cx="1152128" cy="1152128"/>
          </a:xfrm>
        </p:grpSpPr>
        <p:sp>
          <p:nvSpPr>
            <p:cNvPr id="123" name="Rectangle 122"/>
            <p:cNvSpPr/>
            <p:nvPr/>
          </p:nvSpPr>
          <p:spPr>
            <a:xfrm>
              <a:off x="6804803" y="1916832"/>
              <a:ext cx="1152128" cy="1152128"/>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24" name="Groupe 43"/>
            <p:cNvGrpSpPr/>
            <p:nvPr/>
          </p:nvGrpSpPr>
          <p:grpSpPr>
            <a:xfrm>
              <a:off x="6804803" y="1916832"/>
              <a:ext cx="1151573" cy="288032"/>
              <a:chOff x="1530197" y="2141611"/>
              <a:chExt cx="1151573" cy="288032"/>
            </a:xfrm>
            <a:solidFill>
              <a:srgbClr val="92F850"/>
            </a:solidFill>
          </p:grpSpPr>
          <p:sp>
            <p:nvSpPr>
              <p:cNvPr id="137" name="Rectangle 136"/>
              <p:cNvSpPr/>
              <p:nvPr/>
            </p:nvSpPr>
            <p:spPr>
              <a:xfrm>
                <a:off x="1530197"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8" name="Rectangle 137"/>
              <p:cNvSpPr/>
              <p:nvPr/>
            </p:nvSpPr>
            <p:spPr>
              <a:xfrm>
                <a:off x="1818229"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9" name="Rectangle 138"/>
              <p:cNvSpPr/>
              <p:nvPr/>
            </p:nvSpPr>
            <p:spPr>
              <a:xfrm>
                <a:off x="2105706"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0" name="Rectangle 139"/>
              <p:cNvSpPr/>
              <p:nvPr/>
            </p:nvSpPr>
            <p:spPr>
              <a:xfrm>
                <a:off x="2393738" y="2141611"/>
                <a:ext cx="288032" cy="288032"/>
              </a:xfrm>
              <a:prstGeom prst="rect">
                <a:avLst/>
              </a:prstGeom>
              <a:grp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25" name="Rectangle 124"/>
            <p:cNvSpPr/>
            <p:nvPr/>
          </p:nvSpPr>
          <p:spPr>
            <a:xfrm>
              <a:off x="6804803" y="2204864"/>
              <a:ext cx="288032" cy="288032"/>
            </a:xfrm>
            <a:prstGeom prst="rect">
              <a:avLst/>
            </a:prstGeom>
            <a:solidFill>
              <a:srgbClr val="92F85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6" name="Rectangle 125"/>
            <p:cNvSpPr/>
            <p:nvPr/>
          </p:nvSpPr>
          <p:spPr>
            <a:xfrm>
              <a:off x="7092835" y="220486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7" name="Rectangle 126"/>
            <p:cNvSpPr/>
            <p:nvPr/>
          </p:nvSpPr>
          <p:spPr>
            <a:xfrm>
              <a:off x="7380312" y="220486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8" name="Rectangle 127"/>
            <p:cNvSpPr/>
            <p:nvPr/>
          </p:nvSpPr>
          <p:spPr>
            <a:xfrm>
              <a:off x="7668344" y="220486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9" name="Rectangle 128"/>
            <p:cNvSpPr/>
            <p:nvPr/>
          </p:nvSpPr>
          <p:spPr>
            <a:xfrm>
              <a:off x="6804803" y="2492896"/>
              <a:ext cx="288032" cy="288032"/>
            </a:xfrm>
            <a:prstGeom prst="rect">
              <a:avLst/>
            </a:prstGeom>
            <a:solidFill>
              <a:srgbClr val="92F85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0" name="Rectangle 129"/>
            <p:cNvSpPr/>
            <p:nvPr/>
          </p:nvSpPr>
          <p:spPr>
            <a:xfrm>
              <a:off x="7092835" y="2492896"/>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-5</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31" name="Rectangle 130"/>
            <p:cNvSpPr/>
            <p:nvPr/>
          </p:nvSpPr>
          <p:spPr>
            <a:xfrm>
              <a:off x="7380312" y="2492896"/>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-1</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32" name="Rectangle 131"/>
            <p:cNvSpPr/>
            <p:nvPr/>
          </p:nvSpPr>
          <p:spPr>
            <a:xfrm>
              <a:off x="7668344" y="2492896"/>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33" name="Rectangle 132"/>
            <p:cNvSpPr/>
            <p:nvPr/>
          </p:nvSpPr>
          <p:spPr>
            <a:xfrm>
              <a:off x="6804803" y="2780928"/>
              <a:ext cx="288032" cy="288032"/>
            </a:xfrm>
            <a:prstGeom prst="rect">
              <a:avLst/>
            </a:prstGeom>
            <a:solidFill>
              <a:srgbClr val="92F85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4" name="Rectangle 133"/>
            <p:cNvSpPr/>
            <p:nvPr/>
          </p:nvSpPr>
          <p:spPr>
            <a:xfrm>
              <a:off x="7092835" y="2780928"/>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35" name="Rectangle 134"/>
            <p:cNvSpPr/>
            <p:nvPr/>
          </p:nvSpPr>
          <p:spPr>
            <a:xfrm>
              <a:off x="7380312" y="2780928"/>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36" name="Rectangle 135"/>
            <p:cNvSpPr/>
            <p:nvPr/>
          </p:nvSpPr>
          <p:spPr>
            <a:xfrm>
              <a:off x="7668344" y="2780928"/>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sp>
        <p:nvSpPr>
          <p:cNvPr id="141" name="Rectangle 140"/>
          <p:cNvSpPr/>
          <p:nvPr/>
        </p:nvSpPr>
        <p:spPr>
          <a:xfrm>
            <a:off x="7812360" y="3831118"/>
            <a:ext cx="1152128" cy="1152128"/>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42" name="Groupe 43"/>
          <p:cNvGrpSpPr/>
          <p:nvPr/>
        </p:nvGrpSpPr>
        <p:grpSpPr>
          <a:xfrm>
            <a:off x="7812360" y="3831118"/>
            <a:ext cx="1151573" cy="288032"/>
            <a:chOff x="1530197" y="2141611"/>
            <a:chExt cx="1151573" cy="288032"/>
          </a:xfrm>
          <a:solidFill>
            <a:srgbClr val="808080">
              <a:lumMod val="40000"/>
              <a:lumOff val="60000"/>
            </a:srgbClr>
          </a:solidFill>
        </p:grpSpPr>
        <p:sp>
          <p:nvSpPr>
            <p:cNvPr id="143" name="Rectangle 142"/>
            <p:cNvSpPr/>
            <p:nvPr/>
          </p:nvSpPr>
          <p:spPr>
            <a:xfrm>
              <a:off x="1530197"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4" name="Rectangle 143"/>
            <p:cNvSpPr/>
            <p:nvPr/>
          </p:nvSpPr>
          <p:spPr>
            <a:xfrm>
              <a:off x="1818229"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5" name="Rectangle 144"/>
            <p:cNvSpPr/>
            <p:nvPr/>
          </p:nvSpPr>
          <p:spPr>
            <a:xfrm>
              <a:off x="2105706"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6" name="Rectangle 145"/>
            <p:cNvSpPr/>
            <p:nvPr/>
          </p:nvSpPr>
          <p:spPr>
            <a:xfrm>
              <a:off x="2393738" y="2141611"/>
              <a:ext cx="288032" cy="288032"/>
            </a:xfrm>
            <a:prstGeom prst="rect">
              <a:avLst/>
            </a:prstGeom>
            <a:grp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47" name="Rectangle 146"/>
          <p:cNvSpPr/>
          <p:nvPr/>
        </p:nvSpPr>
        <p:spPr>
          <a:xfrm>
            <a:off x="7812360" y="4119150"/>
            <a:ext cx="288032" cy="288032"/>
          </a:xfrm>
          <a:prstGeom prst="rect">
            <a:avLst/>
          </a:prstGeom>
          <a:solidFill>
            <a:srgbClr val="808080">
              <a:lumMod val="40000"/>
              <a:lumOff val="60000"/>
            </a:srgbClr>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8" name="Rectangle 147"/>
          <p:cNvSpPr/>
          <p:nvPr/>
        </p:nvSpPr>
        <p:spPr>
          <a:xfrm>
            <a:off x="8100392" y="41191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49" name="Rectangle 148"/>
          <p:cNvSpPr/>
          <p:nvPr/>
        </p:nvSpPr>
        <p:spPr>
          <a:xfrm>
            <a:off x="8387869" y="41191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0" name="Rectangle 149"/>
          <p:cNvSpPr/>
          <p:nvPr/>
        </p:nvSpPr>
        <p:spPr>
          <a:xfrm>
            <a:off x="8675901" y="41191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1" name="Rectangle 150"/>
          <p:cNvSpPr/>
          <p:nvPr/>
        </p:nvSpPr>
        <p:spPr>
          <a:xfrm>
            <a:off x="7812360" y="4407182"/>
            <a:ext cx="288032" cy="288032"/>
          </a:xfrm>
          <a:prstGeom prst="rect">
            <a:avLst/>
          </a:prstGeom>
          <a:solidFill>
            <a:srgbClr val="808080">
              <a:lumMod val="40000"/>
              <a:lumOff val="60000"/>
            </a:srgbClr>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2" name="Rectangle 151"/>
          <p:cNvSpPr/>
          <p:nvPr/>
        </p:nvSpPr>
        <p:spPr>
          <a:xfrm>
            <a:off x="8100392" y="44071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-5</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53" name="Rectangle 152"/>
          <p:cNvSpPr/>
          <p:nvPr/>
        </p:nvSpPr>
        <p:spPr>
          <a:xfrm>
            <a:off x="8387869" y="44071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-1</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54" name="Rectangle 153"/>
          <p:cNvSpPr/>
          <p:nvPr/>
        </p:nvSpPr>
        <p:spPr>
          <a:xfrm>
            <a:off x="8675901" y="4407182"/>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5" name="Rectangle 154"/>
          <p:cNvSpPr/>
          <p:nvPr/>
        </p:nvSpPr>
        <p:spPr>
          <a:xfrm>
            <a:off x="7812360" y="4695214"/>
            <a:ext cx="288032" cy="288032"/>
          </a:xfrm>
          <a:prstGeom prst="rect">
            <a:avLst/>
          </a:prstGeom>
          <a:solidFill>
            <a:srgbClr val="808080">
              <a:lumMod val="40000"/>
              <a:lumOff val="60000"/>
            </a:srgbClr>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6" name="Rectangle 155"/>
          <p:cNvSpPr/>
          <p:nvPr/>
        </p:nvSpPr>
        <p:spPr>
          <a:xfrm>
            <a:off x="8100392" y="46952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7" name="Rectangle 156"/>
          <p:cNvSpPr/>
          <p:nvPr/>
        </p:nvSpPr>
        <p:spPr>
          <a:xfrm>
            <a:off x="8387869" y="46952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8" name="Rectangle 157"/>
          <p:cNvSpPr/>
          <p:nvPr/>
        </p:nvSpPr>
        <p:spPr>
          <a:xfrm>
            <a:off x="8675901" y="46952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9" name="ZoneTexte 122"/>
          <p:cNvSpPr txBox="1"/>
          <p:nvPr/>
        </p:nvSpPr>
        <p:spPr>
          <a:xfrm>
            <a:off x="7080226" y="5340495"/>
            <a:ext cx="1873453" cy="584775"/>
          </a:xfrm>
          <a:prstGeom prst="rect">
            <a:avLst/>
          </a:prstGeom>
          <a:noFill/>
        </p:spPr>
        <p:txBody>
          <a:bodyPr wrap="square" rtlCol="0">
            <a:spAutoFit/>
          </a:bodyPr>
          <a:lstStyle/>
          <a:p>
            <a:pPr defTabSz="914400" fontAlgn="auto">
              <a:spcBef>
                <a:spcPts val="0"/>
              </a:spcBef>
              <a:spcAft>
                <a:spcPts val="0"/>
              </a:spcAft>
            </a:pPr>
            <a:r>
              <a:rPr lang="en-US" sz="1600" dirty="0" smtClean="0">
                <a:solidFill>
                  <a:prstClr val="black"/>
                </a:solidFill>
                <a:latin typeface="Helvetica 55 Roman"/>
                <a:ea typeface="+mn-ea"/>
              </a:rPr>
              <a:t>2</a:t>
            </a:r>
            <a:r>
              <a:rPr lang="en-US" sz="1600" i="1" baseline="30000" dirty="0" smtClean="0">
                <a:solidFill>
                  <a:prstClr val="black"/>
                </a:solidFill>
                <a:latin typeface="Helvetica 55 Roman"/>
                <a:ea typeface="+mn-ea"/>
              </a:rPr>
              <a:t>N</a:t>
            </a:r>
            <a:r>
              <a:rPr lang="en-US" sz="1600" dirty="0" smtClean="0">
                <a:solidFill>
                  <a:prstClr val="black"/>
                </a:solidFill>
                <a:latin typeface="Helvetica 55 Roman"/>
                <a:ea typeface="+mn-ea"/>
              </a:rPr>
              <a:t> hypothesis reconstructions</a:t>
            </a:r>
            <a:endParaRPr lang="fr-FR" sz="1600" dirty="0">
              <a:solidFill>
                <a:prstClr val="black"/>
              </a:solidFill>
              <a:latin typeface="Helvetica 55 Roman"/>
              <a:ea typeface="+mn-ea"/>
            </a:endParaRPr>
          </a:p>
        </p:txBody>
      </p:sp>
      <p:grpSp>
        <p:nvGrpSpPr>
          <p:cNvPr id="160" name="Groupe 8"/>
          <p:cNvGrpSpPr/>
          <p:nvPr/>
        </p:nvGrpSpPr>
        <p:grpSpPr>
          <a:xfrm>
            <a:off x="7146965" y="3506778"/>
            <a:ext cx="288032" cy="1152128"/>
            <a:chOff x="1169602" y="2141611"/>
            <a:chExt cx="288032" cy="1152128"/>
          </a:xfrm>
        </p:grpSpPr>
        <p:sp>
          <p:nvSpPr>
            <p:cNvPr id="161" name="Rectangle 160"/>
            <p:cNvSpPr/>
            <p:nvPr/>
          </p:nvSpPr>
          <p:spPr>
            <a:xfrm>
              <a:off x="1169602"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2" name="Rectangle 161"/>
            <p:cNvSpPr/>
            <p:nvPr/>
          </p:nvSpPr>
          <p:spPr>
            <a:xfrm>
              <a:off x="1169602" y="2429643"/>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3" name="Rectangle 162"/>
            <p:cNvSpPr/>
            <p:nvPr/>
          </p:nvSpPr>
          <p:spPr>
            <a:xfrm>
              <a:off x="1169602" y="2717675"/>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4" name="Rectangle 163"/>
            <p:cNvSpPr/>
            <p:nvPr/>
          </p:nvSpPr>
          <p:spPr>
            <a:xfrm>
              <a:off x="1169602" y="3005707"/>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165" name="Groupe 196"/>
          <p:cNvGrpSpPr/>
          <p:nvPr/>
        </p:nvGrpSpPr>
        <p:grpSpPr>
          <a:xfrm>
            <a:off x="6860155" y="3507211"/>
            <a:ext cx="288032" cy="1152128"/>
            <a:chOff x="1169602" y="2141611"/>
            <a:chExt cx="288032" cy="1152128"/>
          </a:xfrm>
        </p:grpSpPr>
        <p:sp>
          <p:nvSpPr>
            <p:cNvPr id="166" name="Rectangle 165"/>
            <p:cNvSpPr/>
            <p:nvPr/>
          </p:nvSpPr>
          <p:spPr>
            <a:xfrm>
              <a:off x="1169602"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7" name="Rectangle 166"/>
            <p:cNvSpPr/>
            <p:nvPr/>
          </p:nvSpPr>
          <p:spPr>
            <a:xfrm>
              <a:off x="1169602" y="2429643"/>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8" name="Rectangle 167"/>
            <p:cNvSpPr/>
            <p:nvPr/>
          </p:nvSpPr>
          <p:spPr>
            <a:xfrm>
              <a:off x="1169602" y="2717675"/>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9" name="Rectangle 168"/>
            <p:cNvSpPr/>
            <p:nvPr/>
          </p:nvSpPr>
          <p:spPr>
            <a:xfrm>
              <a:off x="1169602" y="3005707"/>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70" name="Rectangle 169"/>
          <p:cNvSpPr/>
          <p:nvPr/>
        </p:nvSpPr>
        <p:spPr>
          <a:xfrm>
            <a:off x="7500940" y="3150314"/>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1" name="Rectangle 170"/>
          <p:cNvSpPr/>
          <p:nvPr/>
        </p:nvSpPr>
        <p:spPr>
          <a:xfrm>
            <a:off x="7788972" y="3150314"/>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2" name="Rectangle 171"/>
          <p:cNvSpPr/>
          <p:nvPr/>
        </p:nvSpPr>
        <p:spPr>
          <a:xfrm>
            <a:off x="8076449" y="3150314"/>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3" name="Rectangle 172"/>
          <p:cNvSpPr/>
          <p:nvPr/>
        </p:nvSpPr>
        <p:spPr>
          <a:xfrm>
            <a:off x="8364481" y="3150314"/>
            <a:ext cx="289364" cy="288032"/>
          </a:xfrm>
          <a:prstGeom prst="rect">
            <a:avLst/>
          </a:prstGeom>
          <a:no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174" name="Groupe 206"/>
          <p:cNvGrpSpPr/>
          <p:nvPr/>
        </p:nvGrpSpPr>
        <p:grpSpPr>
          <a:xfrm>
            <a:off x="7502271" y="2857458"/>
            <a:ext cx="1151573" cy="288032"/>
            <a:chOff x="1530197" y="2141611"/>
            <a:chExt cx="1151573" cy="288032"/>
          </a:xfrm>
        </p:grpSpPr>
        <p:sp>
          <p:nvSpPr>
            <p:cNvPr id="175" name="Rectangle 174"/>
            <p:cNvSpPr/>
            <p:nvPr/>
          </p:nvSpPr>
          <p:spPr>
            <a:xfrm>
              <a:off x="1530197"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6" name="Rectangle 175"/>
            <p:cNvSpPr/>
            <p:nvPr/>
          </p:nvSpPr>
          <p:spPr>
            <a:xfrm>
              <a:off x="1818229"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7" name="Rectangle 176"/>
            <p:cNvSpPr/>
            <p:nvPr/>
          </p:nvSpPr>
          <p:spPr>
            <a:xfrm>
              <a:off x="2105706"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8" name="Rectangle 177"/>
            <p:cNvSpPr/>
            <p:nvPr/>
          </p:nvSpPr>
          <p:spPr>
            <a:xfrm>
              <a:off x="2393738" y="2141611"/>
              <a:ext cx="288032" cy="288032"/>
            </a:xfrm>
            <a:prstGeom prst="rect">
              <a:avLst/>
            </a:prstGeom>
            <a:no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79" name="ZoneTexte 15"/>
          <p:cNvSpPr txBox="1"/>
          <p:nvPr/>
        </p:nvSpPr>
        <p:spPr>
          <a:xfrm>
            <a:off x="6356124" y="1772816"/>
            <a:ext cx="1889008" cy="830997"/>
          </a:xfrm>
          <a:prstGeom prst="rect">
            <a:avLst/>
          </a:prstGeom>
          <a:noFill/>
        </p:spPr>
        <p:txBody>
          <a:bodyPr wrap="square" rtlCol="0">
            <a:spAutoFit/>
          </a:bodyPr>
          <a:lstStyle/>
          <a:p>
            <a:pPr defTabSz="914400" fontAlgn="auto">
              <a:spcBef>
                <a:spcPts val="0"/>
              </a:spcBef>
              <a:spcAft>
                <a:spcPts val="0"/>
              </a:spcAft>
            </a:pPr>
            <a:r>
              <a:rPr lang="en-US" sz="1600" dirty="0">
                <a:solidFill>
                  <a:prstClr val="black"/>
                </a:solidFill>
                <a:latin typeface="Helvetica 55 Roman"/>
                <a:ea typeface="+mn-ea"/>
              </a:rPr>
              <a:t>p</a:t>
            </a:r>
            <a:r>
              <a:rPr lang="en-US" sz="1600" dirty="0" smtClean="0">
                <a:solidFill>
                  <a:prstClr val="black"/>
                </a:solidFill>
                <a:latin typeface="Helvetica 55 Roman"/>
                <a:ea typeface="+mn-ea"/>
              </a:rPr>
              <a:t>reviously reconstructed neighbor pixels</a:t>
            </a:r>
            <a:endParaRPr lang="fr-FR" sz="1600" dirty="0">
              <a:solidFill>
                <a:prstClr val="black"/>
              </a:solidFill>
              <a:latin typeface="Helvetica 55 Roman"/>
              <a:ea typeface="+mn-ea"/>
            </a:endParaRPr>
          </a:p>
        </p:txBody>
      </p:sp>
      <p:cxnSp>
        <p:nvCxnSpPr>
          <p:cNvPr id="180" name="Connecteur droit avec flèche 29"/>
          <p:cNvCxnSpPr>
            <a:stCxn id="179" idx="2"/>
          </p:cNvCxnSpPr>
          <p:nvPr/>
        </p:nvCxnSpPr>
        <p:spPr>
          <a:xfrm>
            <a:off x="7300628" y="2603813"/>
            <a:ext cx="206932" cy="397661"/>
          </a:xfrm>
          <a:prstGeom prst="straightConnector1">
            <a:avLst/>
          </a:prstGeom>
          <a:noFill/>
          <a:ln w="9525" cap="flat" cmpd="sng" algn="ctr">
            <a:solidFill>
              <a:sysClr val="windowText" lastClr="000000"/>
            </a:solidFill>
            <a:prstDash val="solid"/>
            <a:tailEnd type="arrow"/>
          </a:ln>
          <a:effectLst/>
        </p:spPr>
      </p:cxnSp>
      <p:cxnSp>
        <p:nvCxnSpPr>
          <p:cNvPr id="181" name="Connecteur droit avec flèche 33"/>
          <p:cNvCxnSpPr>
            <a:stCxn id="179" idx="2"/>
          </p:cNvCxnSpPr>
          <p:nvPr/>
        </p:nvCxnSpPr>
        <p:spPr>
          <a:xfrm>
            <a:off x="7300628" y="2603813"/>
            <a:ext cx="200312" cy="690517"/>
          </a:xfrm>
          <a:prstGeom prst="straightConnector1">
            <a:avLst/>
          </a:prstGeom>
          <a:noFill/>
          <a:ln w="9525" cap="flat" cmpd="sng" algn="ctr">
            <a:solidFill>
              <a:sysClr val="windowText" lastClr="000000"/>
            </a:solidFill>
            <a:prstDash val="solid"/>
            <a:tailEnd type="arrow"/>
          </a:ln>
          <a:effectLst/>
        </p:spPr>
      </p:cxnSp>
      <p:cxnSp>
        <p:nvCxnSpPr>
          <p:cNvPr id="182" name="Connecteur droit avec flèche 35"/>
          <p:cNvCxnSpPr/>
          <p:nvPr/>
        </p:nvCxnSpPr>
        <p:spPr>
          <a:xfrm>
            <a:off x="7290981" y="2696146"/>
            <a:ext cx="0" cy="810632"/>
          </a:xfrm>
          <a:prstGeom prst="straightConnector1">
            <a:avLst/>
          </a:prstGeom>
          <a:noFill/>
          <a:ln w="9525" cap="flat" cmpd="sng" algn="ctr">
            <a:solidFill>
              <a:sysClr val="windowText" lastClr="000000"/>
            </a:solidFill>
            <a:prstDash val="solid"/>
            <a:tailEnd type="arrow"/>
          </a:ln>
          <a:effectLst/>
        </p:spPr>
      </p:cxnSp>
      <p:cxnSp>
        <p:nvCxnSpPr>
          <p:cNvPr id="183" name="Connecteur droit avec flèche 42"/>
          <p:cNvCxnSpPr>
            <a:endCxn id="166" idx="0"/>
          </p:cNvCxnSpPr>
          <p:nvPr/>
        </p:nvCxnSpPr>
        <p:spPr>
          <a:xfrm flipH="1">
            <a:off x="7004171" y="2696146"/>
            <a:ext cx="296457" cy="811065"/>
          </a:xfrm>
          <a:prstGeom prst="straightConnector1">
            <a:avLst/>
          </a:prstGeom>
          <a:noFill/>
          <a:ln w="9525" cap="flat" cmpd="sng" algn="ctr">
            <a:solidFill>
              <a:sysClr val="windowText" lastClr="000000"/>
            </a:solidFill>
            <a:prstDash val="solid"/>
            <a:tailEnd type="arrow"/>
          </a:ln>
          <a:effectLst/>
        </p:spPr>
      </p:cxnSp>
      <p:cxnSp>
        <p:nvCxnSpPr>
          <p:cNvPr id="184" name="Connecteur droit avec flèche 124"/>
          <p:cNvCxnSpPr/>
          <p:nvPr/>
        </p:nvCxnSpPr>
        <p:spPr>
          <a:xfrm flipV="1">
            <a:off x="7572064" y="4941169"/>
            <a:ext cx="72893" cy="399326"/>
          </a:xfrm>
          <a:prstGeom prst="straightConnector1">
            <a:avLst/>
          </a:prstGeom>
          <a:noFill/>
          <a:ln w="9525" cap="flat" cmpd="sng" algn="ctr">
            <a:solidFill>
              <a:sysClr val="windowText" lastClr="000000"/>
            </a:solidFill>
            <a:prstDash val="solid"/>
            <a:tailEnd type="arrow"/>
          </a:ln>
          <a:effectLst/>
        </p:spPr>
      </p:cxnSp>
    </p:spTree>
    <p:extLst>
      <p:ext uri="{BB962C8B-B14F-4D97-AF65-F5344CB8AC3E}">
        <p14:creationId xmlns:p14="http://schemas.microsoft.com/office/powerpoint/2010/main" val="1762257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403200"/>
            <a:ext cx="7084800" cy="982800"/>
          </a:xfrm>
        </p:spPr>
        <p:txBody>
          <a:bodyPr/>
          <a:lstStyle/>
          <a:p>
            <a:r>
              <a:rPr lang="fr-FR" sz="3200" dirty="0" smtClean="0"/>
              <a:t>Exploration </a:t>
            </a:r>
            <a:r>
              <a:rPr lang="fr-FR" sz="3200" dirty="0" err="1" smtClean="0"/>
              <a:t>Experiment</a:t>
            </a:r>
            <a:r>
              <a:rPr lang="fr-FR" sz="3200" dirty="0" smtClean="0"/>
              <a:t> 1</a:t>
            </a:r>
            <a:endParaRPr lang="fr-FR" sz="3200" dirty="0"/>
          </a:p>
        </p:txBody>
      </p:sp>
      <p:sp>
        <p:nvSpPr>
          <p:cNvPr id="4" name="Espace réservé du contenu 3"/>
          <p:cNvSpPr>
            <a:spLocks noGrp="1"/>
          </p:cNvSpPr>
          <p:nvPr>
            <p:ph idx="1"/>
          </p:nvPr>
        </p:nvSpPr>
        <p:spPr>
          <a:xfrm>
            <a:off x="971600" y="1196752"/>
            <a:ext cx="7272808" cy="3887787"/>
          </a:xfrm>
        </p:spPr>
        <p:txBody>
          <a:bodyPr>
            <a:noAutofit/>
          </a:bodyPr>
          <a:lstStyle/>
          <a:p>
            <a:pPr lvl="1"/>
            <a:endParaRPr lang="fr-FR" sz="2000" dirty="0" smtClean="0"/>
          </a:p>
          <a:p>
            <a:r>
              <a:rPr lang="fr-FR" sz="2400" dirty="0" smtClean="0"/>
              <a:t>Questions </a:t>
            </a:r>
            <a:r>
              <a:rPr lang="fr-FR" sz="2400" dirty="0" err="1" smtClean="0"/>
              <a:t>raised</a:t>
            </a:r>
            <a:endParaRPr lang="fr-FR" sz="2400" dirty="0" smtClean="0"/>
          </a:p>
          <a:p>
            <a:endParaRPr lang="fr-FR" sz="2400" dirty="0" smtClean="0"/>
          </a:p>
          <a:p>
            <a:pPr lvl="1"/>
            <a:r>
              <a:rPr lang="en-US" sz="2000" u="sng" dirty="0" smtClean="0"/>
              <a:t>Test 1 to 5</a:t>
            </a:r>
            <a:r>
              <a:rPr lang="en-US" sz="2000" dirty="0" smtClean="0"/>
              <a:t>: Gain </a:t>
            </a:r>
            <a:r>
              <a:rPr lang="en-US" sz="2000" dirty="0"/>
              <a:t>and complexity increase with </a:t>
            </a:r>
            <a:r>
              <a:rPr lang="en-US" sz="2000" dirty="0" smtClean="0"/>
              <a:t>number </a:t>
            </a:r>
            <a:r>
              <a:rPr lang="en-US" sz="2000" dirty="0"/>
              <a:t>of predicted signs? </a:t>
            </a:r>
            <a:endParaRPr lang="en-US" sz="2000" dirty="0" smtClean="0"/>
          </a:p>
          <a:p>
            <a:pPr lvl="2"/>
            <a:r>
              <a:rPr lang="en-US" sz="2000" u="sng" dirty="0" smtClean="0"/>
              <a:t>What was tested</a:t>
            </a:r>
            <a:r>
              <a:rPr lang="en-US" sz="2000" dirty="0" smtClean="0"/>
              <a:t>: Implementation of sign prediction in JEM4 with </a:t>
            </a:r>
            <a:r>
              <a:rPr lang="en-US" sz="2000" i="1" dirty="0" smtClean="0"/>
              <a:t>N</a:t>
            </a:r>
            <a:r>
              <a:rPr lang="en-US" sz="2000" dirty="0" smtClean="0"/>
              <a:t>=1,2,3,4,5</a:t>
            </a:r>
          </a:p>
          <a:p>
            <a:pPr lvl="1"/>
            <a:endParaRPr lang="en-US" sz="2000" dirty="0" smtClean="0"/>
          </a:p>
          <a:p>
            <a:pPr lvl="1"/>
            <a:r>
              <a:rPr lang="en-US" sz="2000" u="sng" dirty="0" smtClean="0"/>
              <a:t>Test 6</a:t>
            </a:r>
            <a:r>
              <a:rPr lang="en-US" sz="2000" dirty="0" smtClean="0"/>
              <a:t>: What </a:t>
            </a:r>
            <a:r>
              <a:rPr lang="en-US" sz="2000" dirty="0"/>
              <a:t>is the complexity and gain impact if residue sign prediction processing is moved from it's current position in RDO to final encode</a:t>
            </a:r>
            <a:r>
              <a:rPr lang="en-US" sz="2000" dirty="0" smtClean="0"/>
              <a:t>?</a:t>
            </a:r>
          </a:p>
          <a:p>
            <a:pPr lvl="2"/>
            <a:r>
              <a:rPr lang="en-US" sz="2000" dirty="0" smtClean="0"/>
              <a:t> </a:t>
            </a:r>
            <a:r>
              <a:rPr lang="en-US" sz="2000" u="sng" dirty="0"/>
              <a:t>What was tested</a:t>
            </a:r>
            <a:r>
              <a:rPr lang="en-US" sz="2000" dirty="0"/>
              <a:t>: </a:t>
            </a:r>
            <a:r>
              <a:rPr lang="en-US" sz="2000" dirty="0" smtClean="0"/>
              <a:t>Non-normative change of the encoder, blocks with one size strictly larger than 16 do not use sign prediction during RDO</a:t>
            </a:r>
          </a:p>
          <a:p>
            <a:pPr lvl="2"/>
            <a:endParaRPr lang="en-US" sz="2000" dirty="0"/>
          </a:p>
        </p:txBody>
      </p:sp>
    </p:spTree>
    <p:extLst>
      <p:ext uri="{BB962C8B-B14F-4D97-AF65-F5344CB8AC3E}">
        <p14:creationId xmlns:p14="http://schemas.microsoft.com/office/powerpoint/2010/main" val="41059374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2671" y="4263754"/>
            <a:ext cx="4549329" cy="123141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14" name="ZoneTexte 13"/>
          <p:cNvSpPr txBox="1"/>
          <p:nvPr/>
        </p:nvSpPr>
        <p:spPr>
          <a:xfrm>
            <a:off x="290793" y="552792"/>
            <a:ext cx="663964" cy="461665"/>
          </a:xfrm>
          <a:prstGeom prst="rect">
            <a:avLst/>
          </a:prstGeom>
          <a:noFill/>
        </p:spPr>
        <p:txBody>
          <a:bodyPr wrap="none" rtlCol="0">
            <a:spAutoFit/>
          </a:bodyPr>
          <a:lstStyle/>
          <a:p>
            <a:pPr algn="ctr"/>
            <a:r>
              <a:rPr lang="fr-FR" sz="1200" b="1" dirty="0" smtClean="0">
                <a:solidFill>
                  <a:srgbClr val="0070C0"/>
                </a:solidFill>
              </a:rPr>
              <a:t>TEST1</a:t>
            </a:r>
          </a:p>
          <a:p>
            <a:pPr algn="ctr"/>
            <a:r>
              <a:rPr lang="fr-FR" sz="1100" b="1" i="1" dirty="0">
                <a:solidFill>
                  <a:srgbClr val="0070C0"/>
                </a:solidFill>
              </a:rPr>
              <a:t>n</a:t>
            </a:r>
            <a:r>
              <a:rPr lang="fr-FR" sz="1100" b="1" dirty="0" smtClean="0">
                <a:solidFill>
                  <a:srgbClr val="0070C0"/>
                </a:solidFill>
              </a:rPr>
              <a:t>=1</a:t>
            </a:r>
            <a:endParaRPr lang="fr-FR" sz="1100" b="1" dirty="0">
              <a:solidFill>
                <a:srgbClr val="0070C0"/>
              </a:solidFill>
            </a:endParaRPr>
          </a:p>
        </p:txBody>
      </p:sp>
      <p:sp>
        <p:nvSpPr>
          <p:cNvPr id="15" name="ZoneTexte 14"/>
          <p:cNvSpPr txBox="1"/>
          <p:nvPr/>
        </p:nvSpPr>
        <p:spPr>
          <a:xfrm>
            <a:off x="4526658" y="4263754"/>
            <a:ext cx="1252266" cy="446276"/>
          </a:xfrm>
          <a:prstGeom prst="rect">
            <a:avLst/>
          </a:prstGeom>
          <a:noFill/>
        </p:spPr>
        <p:txBody>
          <a:bodyPr wrap="none" rtlCol="0">
            <a:spAutoFit/>
          </a:bodyPr>
          <a:lstStyle/>
          <a:p>
            <a:pPr algn="ctr"/>
            <a:r>
              <a:rPr lang="fr-FR" sz="1200" b="1" dirty="0" smtClean="0">
                <a:solidFill>
                  <a:srgbClr val="0070C0"/>
                </a:solidFill>
              </a:rPr>
              <a:t>TEST6</a:t>
            </a:r>
          </a:p>
          <a:p>
            <a:pPr algn="ctr"/>
            <a:r>
              <a:rPr lang="fr-FR" sz="1100" b="1" i="1" dirty="0" smtClean="0">
                <a:solidFill>
                  <a:srgbClr val="0070C0"/>
                </a:solidFill>
              </a:rPr>
              <a:t>n</a:t>
            </a:r>
            <a:r>
              <a:rPr lang="fr-FR" sz="1100" b="1" dirty="0" smtClean="0">
                <a:solidFill>
                  <a:srgbClr val="0070C0"/>
                </a:solidFill>
              </a:rPr>
              <a:t>=4, out of RDO</a:t>
            </a:r>
            <a:endParaRPr lang="fr-FR" sz="1100" b="1" dirty="0">
              <a:solidFill>
                <a:srgbClr val="0070C0"/>
              </a:solidFill>
            </a:endParaRPr>
          </a:p>
        </p:txBody>
      </p:sp>
      <p:sp>
        <p:nvSpPr>
          <p:cNvPr id="16" name="ZoneTexte 15"/>
          <p:cNvSpPr txBox="1"/>
          <p:nvPr/>
        </p:nvSpPr>
        <p:spPr>
          <a:xfrm>
            <a:off x="290794" y="1788387"/>
            <a:ext cx="663964" cy="461665"/>
          </a:xfrm>
          <a:prstGeom prst="rect">
            <a:avLst/>
          </a:prstGeom>
          <a:noFill/>
        </p:spPr>
        <p:txBody>
          <a:bodyPr wrap="none" rtlCol="0">
            <a:spAutoFit/>
          </a:bodyPr>
          <a:lstStyle/>
          <a:p>
            <a:pPr algn="ctr"/>
            <a:r>
              <a:rPr lang="fr-FR" sz="1200" b="1" dirty="0" smtClean="0">
                <a:solidFill>
                  <a:srgbClr val="0070C0"/>
                </a:solidFill>
              </a:rPr>
              <a:t>TEST2</a:t>
            </a:r>
          </a:p>
          <a:p>
            <a:pPr algn="ctr"/>
            <a:r>
              <a:rPr lang="fr-FR" sz="1100" b="1" i="1" dirty="0" smtClean="0">
                <a:solidFill>
                  <a:srgbClr val="0070C0"/>
                </a:solidFill>
              </a:rPr>
              <a:t>n</a:t>
            </a:r>
            <a:r>
              <a:rPr lang="fr-FR" sz="1100" b="1" dirty="0" smtClean="0">
                <a:solidFill>
                  <a:srgbClr val="0070C0"/>
                </a:solidFill>
              </a:rPr>
              <a:t>=2</a:t>
            </a:r>
            <a:endParaRPr lang="fr-FR" sz="1100" b="1" dirty="0">
              <a:solidFill>
                <a:srgbClr val="0070C0"/>
              </a:solidFill>
            </a:endParaRPr>
          </a:p>
        </p:txBody>
      </p:sp>
      <p:sp>
        <p:nvSpPr>
          <p:cNvPr id="17" name="ZoneTexte 16"/>
          <p:cNvSpPr txBox="1"/>
          <p:nvPr/>
        </p:nvSpPr>
        <p:spPr>
          <a:xfrm>
            <a:off x="290794" y="3023982"/>
            <a:ext cx="663964" cy="461665"/>
          </a:xfrm>
          <a:prstGeom prst="rect">
            <a:avLst/>
          </a:prstGeom>
          <a:noFill/>
        </p:spPr>
        <p:txBody>
          <a:bodyPr wrap="none" rtlCol="0">
            <a:spAutoFit/>
          </a:bodyPr>
          <a:lstStyle/>
          <a:p>
            <a:pPr algn="ctr"/>
            <a:r>
              <a:rPr lang="fr-FR" sz="1200" b="1" dirty="0" smtClean="0">
                <a:solidFill>
                  <a:srgbClr val="0070C0"/>
                </a:solidFill>
              </a:rPr>
              <a:t>TEST3</a:t>
            </a:r>
          </a:p>
          <a:p>
            <a:pPr algn="ctr"/>
            <a:r>
              <a:rPr lang="fr-FR" sz="1100" b="1" i="1" dirty="0" smtClean="0">
                <a:solidFill>
                  <a:srgbClr val="0070C0"/>
                </a:solidFill>
              </a:rPr>
              <a:t>n</a:t>
            </a:r>
            <a:r>
              <a:rPr lang="fr-FR" sz="1100" b="1" dirty="0" smtClean="0">
                <a:solidFill>
                  <a:srgbClr val="0070C0"/>
                </a:solidFill>
              </a:rPr>
              <a:t>=3</a:t>
            </a:r>
            <a:endParaRPr lang="fr-FR" sz="1100" b="1" dirty="0">
              <a:solidFill>
                <a:srgbClr val="0070C0"/>
              </a:solidFill>
            </a:endParaRPr>
          </a:p>
        </p:txBody>
      </p:sp>
      <p:sp>
        <p:nvSpPr>
          <p:cNvPr id="18" name="ZoneTexte 17"/>
          <p:cNvSpPr txBox="1"/>
          <p:nvPr/>
        </p:nvSpPr>
        <p:spPr>
          <a:xfrm>
            <a:off x="290794" y="4259577"/>
            <a:ext cx="663964" cy="461665"/>
          </a:xfrm>
          <a:prstGeom prst="rect">
            <a:avLst/>
          </a:prstGeom>
          <a:noFill/>
        </p:spPr>
        <p:txBody>
          <a:bodyPr wrap="none" rtlCol="0">
            <a:spAutoFit/>
          </a:bodyPr>
          <a:lstStyle/>
          <a:p>
            <a:pPr algn="ctr"/>
            <a:r>
              <a:rPr lang="fr-FR" sz="1200" b="1" dirty="0" smtClean="0">
                <a:solidFill>
                  <a:srgbClr val="0070C0"/>
                </a:solidFill>
              </a:rPr>
              <a:t>TEST4</a:t>
            </a:r>
          </a:p>
          <a:p>
            <a:pPr algn="ctr"/>
            <a:r>
              <a:rPr lang="fr-FR" sz="1100" b="1" i="1" dirty="0" smtClean="0">
                <a:solidFill>
                  <a:srgbClr val="0070C0"/>
                </a:solidFill>
              </a:rPr>
              <a:t>n</a:t>
            </a:r>
            <a:r>
              <a:rPr lang="fr-FR" sz="1100" b="1" dirty="0" smtClean="0">
                <a:solidFill>
                  <a:srgbClr val="0070C0"/>
                </a:solidFill>
              </a:rPr>
              <a:t>=4</a:t>
            </a:r>
            <a:endParaRPr lang="fr-FR" sz="1100" b="1" dirty="0">
              <a:solidFill>
                <a:srgbClr val="0070C0"/>
              </a:solidFill>
            </a:endParaRPr>
          </a:p>
        </p:txBody>
      </p:sp>
      <p:sp>
        <p:nvSpPr>
          <p:cNvPr id="19" name="ZoneTexte 18"/>
          <p:cNvSpPr txBox="1"/>
          <p:nvPr/>
        </p:nvSpPr>
        <p:spPr>
          <a:xfrm>
            <a:off x="290794" y="5495172"/>
            <a:ext cx="663964" cy="461665"/>
          </a:xfrm>
          <a:prstGeom prst="rect">
            <a:avLst/>
          </a:prstGeom>
          <a:noFill/>
        </p:spPr>
        <p:txBody>
          <a:bodyPr wrap="none" rtlCol="0">
            <a:spAutoFit/>
          </a:bodyPr>
          <a:lstStyle/>
          <a:p>
            <a:pPr algn="ctr"/>
            <a:r>
              <a:rPr lang="fr-FR" sz="1200" b="1" dirty="0" smtClean="0">
                <a:solidFill>
                  <a:srgbClr val="0070C0"/>
                </a:solidFill>
              </a:rPr>
              <a:t>TEST5</a:t>
            </a:r>
          </a:p>
          <a:p>
            <a:pPr algn="ctr"/>
            <a:r>
              <a:rPr lang="fr-FR" sz="1100" b="1" i="1" dirty="0" smtClean="0">
                <a:solidFill>
                  <a:srgbClr val="0070C0"/>
                </a:solidFill>
              </a:rPr>
              <a:t>n</a:t>
            </a:r>
            <a:r>
              <a:rPr lang="fr-FR" sz="1100" b="1" dirty="0" smtClean="0">
                <a:solidFill>
                  <a:srgbClr val="0070C0"/>
                </a:solidFill>
              </a:rPr>
              <a:t>=5</a:t>
            </a:r>
            <a:endParaRPr lang="fr-FR" sz="1100" b="1" dirty="0">
              <a:solidFill>
                <a:srgbClr val="0070C0"/>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972400978"/>
              </p:ext>
            </p:extLst>
          </p:nvPr>
        </p:nvGraphicFramePr>
        <p:xfrm>
          <a:off x="93090" y="3118642"/>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3" name="Tableau 2"/>
          <p:cNvGraphicFramePr>
            <a:graphicFrameLocks noGrp="1"/>
          </p:cNvGraphicFramePr>
          <p:nvPr>
            <p:extLst>
              <p:ext uri="{D42A27DB-BD31-4B8C-83A1-F6EECF244321}">
                <p14:modId xmlns:p14="http://schemas.microsoft.com/office/powerpoint/2010/main" val="2250466968"/>
              </p:ext>
            </p:extLst>
          </p:nvPr>
        </p:nvGraphicFramePr>
        <p:xfrm>
          <a:off x="93090" y="1883342"/>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 name="Tableau 3"/>
          <p:cNvGraphicFramePr>
            <a:graphicFrameLocks noGrp="1"/>
          </p:cNvGraphicFramePr>
          <p:nvPr>
            <p:extLst>
              <p:ext uri="{D42A27DB-BD31-4B8C-83A1-F6EECF244321}">
                <p14:modId xmlns:p14="http://schemas.microsoft.com/office/powerpoint/2010/main" val="1667071141"/>
              </p:ext>
            </p:extLst>
          </p:nvPr>
        </p:nvGraphicFramePr>
        <p:xfrm>
          <a:off x="93090" y="5589240"/>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dirty="0">
                          <a:solidFill>
                            <a:srgbClr val="000000"/>
                          </a:solidFill>
                          <a:effectLst/>
                          <a:latin typeface="Arial"/>
                        </a:rPr>
                        <a:t>Main 10 over HM-16.6-JEM-4 (</a:t>
                      </a:r>
                      <a:r>
                        <a:rPr lang="fr-FR" sz="900" b="0" i="0" u="none" strike="noStrike" dirty="0" err="1">
                          <a:solidFill>
                            <a:srgbClr val="000000"/>
                          </a:solidFill>
                          <a:effectLst/>
                          <a:latin typeface="Arial"/>
                        </a:rPr>
                        <a:t>parallel</a:t>
                      </a:r>
                      <a:r>
                        <a:rPr lang="fr-FR" sz="900" b="0" i="0" u="none" strike="noStrike" dirty="0">
                          <a:solidFill>
                            <a:srgbClr val="000000"/>
                          </a:solidFill>
                          <a:effectLst/>
                          <a:latin typeface="Arial"/>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158%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6" name="Espace réservé du contenu 5"/>
          <p:cNvGraphicFramePr>
            <a:graphicFrameLocks noGrp="1"/>
          </p:cNvGraphicFramePr>
          <p:nvPr>
            <p:ph idx="1"/>
            <p:extLst>
              <p:ext uri="{D42A27DB-BD31-4B8C-83A1-F6EECF244321}">
                <p14:modId xmlns:p14="http://schemas.microsoft.com/office/powerpoint/2010/main" val="2811787653"/>
              </p:ext>
            </p:extLst>
          </p:nvPr>
        </p:nvGraphicFramePr>
        <p:xfrm>
          <a:off x="4644008" y="4355753"/>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dirty="0">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3" name="Tableau 12"/>
          <p:cNvGraphicFramePr>
            <a:graphicFrameLocks noGrp="1"/>
          </p:cNvGraphicFramePr>
          <p:nvPr>
            <p:extLst>
              <p:ext uri="{D42A27DB-BD31-4B8C-83A1-F6EECF244321}">
                <p14:modId xmlns:p14="http://schemas.microsoft.com/office/powerpoint/2010/main" val="1296047862"/>
              </p:ext>
            </p:extLst>
          </p:nvPr>
        </p:nvGraphicFramePr>
        <p:xfrm>
          <a:off x="93090" y="4353942"/>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132,7%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121,4%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126,2%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21" name="Tableau 20"/>
          <p:cNvGraphicFramePr>
            <a:graphicFrameLocks noGrp="1"/>
          </p:cNvGraphicFramePr>
          <p:nvPr>
            <p:extLst>
              <p:ext uri="{D42A27DB-BD31-4B8C-83A1-F6EECF244321}">
                <p14:modId xmlns:p14="http://schemas.microsoft.com/office/powerpoint/2010/main" val="3006160077"/>
              </p:ext>
            </p:extLst>
          </p:nvPr>
        </p:nvGraphicFramePr>
        <p:xfrm>
          <a:off x="93090" y="552792"/>
          <a:ext cx="4406902" cy="1162050"/>
        </p:xfrm>
        <a:graphic>
          <a:graphicData uri="http://schemas.openxmlformats.org/drawingml/2006/table">
            <a:tbl>
              <a:tblPr/>
              <a:tblGrid>
                <a:gridCol w="1037662"/>
                <a:gridCol w="673848"/>
                <a:gridCol w="673848"/>
                <a:gridCol w="673848"/>
                <a:gridCol w="673848"/>
                <a:gridCol w="673848"/>
              </a:tblGrid>
              <a:tr h="200025">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200025">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dirty="0">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22" name="Titre 2"/>
          <p:cNvSpPr>
            <a:spLocks noGrp="1"/>
          </p:cNvSpPr>
          <p:nvPr>
            <p:ph type="title"/>
          </p:nvPr>
        </p:nvSpPr>
        <p:spPr>
          <a:xfrm>
            <a:off x="827584" y="-4713"/>
            <a:ext cx="7084800" cy="982800"/>
          </a:xfrm>
        </p:spPr>
        <p:txBody>
          <a:bodyPr/>
          <a:lstStyle/>
          <a:p>
            <a:r>
              <a:rPr lang="fr-FR" sz="2800" dirty="0" smtClean="0"/>
              <a:t>All </a:t>
            </a:r>
            <a:r>
              <a:rPr lang="fr-FR" sz="2800" dirty="0" err="1" smtClean="0"/>
              <a:t>Results</a:t>
            </a:r>
            <a:endParaRPr lang="fr-FR" sz="2800" dirty="0"/>
          </a:p>
        </p:txBody>
      </p:sp>
    </p:spTree>
    <p:extLst>
      <p:ext uri="{BB962C8B-B14F-4D97-AF65-F5344CB8AC3E}">
        <p14:creationId xmlns:p14="http://schemas.microsoft.com/office/powerpoint/2010/main" val="119473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2"/>
          <p:cNvSpPr>
            <a:spLocks noGrp="1"/>
          </p:cNvSpPr>
          <p:nvPr>
            <p:ph type="title"/>
          </p:nvPr>
        </p:nvSpPr>
        <p:spPr>
          <a:xfrm>
            <a:off x="827584" y="-4713"/>
            <a:ext cx="7084800" cy="982800"/>
          </a:xfrm>
        </p:spPr>
        <p:txBody>
          <a:bodyPr/>
          <a:lstStyle/>
          <a:p>
            <a:r>
              <a:rPr lang="fr-FR" sz="2800" dirty="0" err="1" smtClean="0"/>
              <a:t>Synthetic</a:t>
            </a:r>
            <a:r>
              <a:rPr lang="fr-FR" sz="2800" dirty="0" smtClean="0"/>
              <a:t> </a:t>
            </a:r>
            <a:r>
              <a:rPr lang="fr-FR" sz="2800" dirty="0" err="1" smtClean="0"/>
              <a:t>View</a:t>
            </a:r>
            <a:r>
              <a:rPr lang="fr-FR" sz="2800" dirty="0" smtClean="0"/>
              <a:t> - </a:t>
            </a:r>
            <a:r>
              <a:rPr lang="fr-FR" sz="2800" dirty="0" err="1" smtClean="0"/>
              <a:t>Random</a:t>
            </a:r>
            <a:r>
              <a:rPr lang="fr-FR" sz="2800" dirty="0" smtClean="0"/>
              <a:t> Access</a:t>
            </a:r>
            <a:endParaRPr lang="fr-FR" sz="2800" dirty="0"/>
          </a:p>
        </p:txBody>
      </p:sp>
      <p:sp>
        <p:nvSpPr>
          <p:cNvPr id="5" name="ZoneTexte 4"/>
          <p:cNvSpPr txBox="1"/>
          <p:nvPr/>
        </p:nvSpPr>
        <p:spPr>
          <a:xfrm>
            <a:off x="4067004" y="548680"/>
            <a:ext cx="723275" cy="369332"/>
          </a:xfrm>
          <a:prstGeom prst="rect">
            <a:avLst/>
          </a:prstGeom>
          <a:noFill/>
        </p:spPr>
        <p:txBody>
          <a:bodyPr wrap="none" rtlCol="0">
            <a:spAutoFit/>
          </a:bodyPr>
          <a:lstStyle/>
          <a:p>
            <a:r>
              <a:rPr lang="fr-FR" dirty="0" err="1" smtClean="0"/>
              <a:t>EncT</a:t>
            </a:r>
            <a:endParaRPr lang="fr-FR" dirty="0"/>
          </a:p>
        </p:txBody>
      </p:sp>
      <p:sp>
        <p:nvSpPr>
          <p:cNvPr id="25" name="ZoneTexte 24"/>
          <p:cNvSpPr txBox="1"/>
          <p:nvPr/>
        </p:nvSpPr>
        <p:spPr>
          <a:xfrm>
            <a:off x="3995936" y="4653136"/>
            <a:ext cx="1411605" cy="369332"/>
          </a:xfrm>
          <a:prstGeom prst="rect">
            <a:avLst/>
          </a:prstGeom>
          <a:noFill/>
        </p:spPr>
        <p:txBody>
          <a:bodyPr wrap="none" rtlCol="0">
            <a:spAutoFit/>
          </a:bodyPr>
          <a:lstStyle/>
          <a:p>
            <a:r>
              <a:rPr lang="fr-FR" dirty="0" smtClean="0"/>
              <a:t>Y BDR - RA</a:t>
            </a:r>
            <a:endParaRPr lang="fr-FR" dirty="0"/>
          </a:p>
        </p:txBody>
      </p:sp>
      <p:sp>
        <p:nvSpPr>
          <p:cNvPr id="6" name="ZoneTexte 5"/>
          <p:cNvSpPr txBox="1"/>
          <p:nvPr/>
        </p:nvSpPr>
        <p:spPr>
          <a:xfrm>
            <a:off x="2425936" y="1801168"/>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Test1</a:t>
            </a:r>
            <a:endParaRPr lang="fr-FR" sz="1400" dirty="0"/>
          </a:p>
        </p:txBody>
      </p:sp>
      <p:sp>
        <p:nvSpPr>
          <p:cNvPr id="27" name="ZoneTexte 26"/>
          <p:cNvSpPr txBox="1"/>
          <p:nvPr/>
        </p:nvSpPr>
        <p:spPr>
          <a:xfrm>
            <a:off x="3505533" y="2542512"/>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Test2</a:t>
            </a:r>
            <a:endParaRPr lang="fr-FR" sz="1400" dirty="0"/>
          </a:p>
        </p:txBody>
      </p:sp>
      <p:sp>
        <p:nvSpPr>
          <p:cNvPr id="28" name="ZoneTexte 27"/>
          <p:cNvSpPr txBox="1"/>
          <p:nvPr/>
        </p:nvSpPr>
        <p:spPr>
          <a:xfrm>
            <a:off x="4506557" y="3006687"/>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Test3</a:t>
            </a:r>
            <a:endParaRPr lang="fr-FR" sz="1400" dirty="0"/>
          </a:p>
        </p:txBody>
      </p:sp>
      <p:sp>
        <p:nvSpPr>
          <p:cNvPr id="29" name="ZoneTexte 28"/>
          <p:cNvSpPr txBox="1"/>
          <p:nvPr/>
        </p:nvSpPr>
        <p:spPr>
          <a:xfrm>
            <a:off x="5543021" y="3220064"/>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Test4</a:t>
            </a:r>
            <a:endParaRPr lang="fr-FR" sz="1400" dirty="0"/>
          </a:p>
        </p:txBody>
      </p:sp>
      <p:sp>
        <p:nvSpPr>
          <p:cNvPr id="30" name="ZoneTexte 29"/>
          <p:cNvSpPr txBox="1"/>
          <p:nvPr/>
        </p:nvSpPr>
        <p:spPr>
          <a:xfrm>
            <a:off x="6530392" y="3464272"/>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Test5</a:t>
            </a:r>
            <a:endParaRPr lang="fr-FR" sz="1400" dirty="0"/>
          </a:p>
        </p:txBody>
      </p:sp>
      <p:sp>
        <p:nvSpPr>
          <p:cNvPr id="31" name="ZoneTexte 30"/>
          <p:cNvSpPr txBox="1"/>
          <p:nvPr/>
        </p:nvSpPr>
        <p:spPr>
          <a:xfrm>
            <a:off x="2541600" y="2852936"/>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Test6</a:t>
            </a:r>
            <a:endParaRPr lang="fr-FR" sz="1400" dirty="0"/>
          </a:p>
        </p:txBody>
      </p:sp>
      <p:graphicFrame>
        <p:nvGraphicFramePr>
          <p:cNvPr id="2" name="Tableau 1"/>
          <p:cNvGraphicFramePr>
            <a:graphicFrameLocks noGrp="1"/>
          </p:cNvGraphicFramePr>
          <p:nvPr>
            <p:extLst>
              <p:ext uri="{D42A27DB-BD31-4B8C-83A1-F6EECF244321}">
                <p14:modId xmlns:p14="http://schemas.microsoft.com/office/powerpoint/2010/main" val="1828502898"/>
              </p:ext>
            </p:extLst>
          </p:nvPr>
        </p:nvGraphicFramePr>
        <p:xfrm>
          <a:off x="1763688" y="5035926"/>
          <a:ext cx="5664199" cy="1365885"/>
        </p:xfrm>
        <a:graphic>
          <a:graphicData uri="http://schemas.openxmlformats.org/drawingml/2006/table">
            <a:tbl>
              <a:tblPr>
                <a:tableStyleId>{5C22544A-7EE6-4342-B048-85BDC9FD1C3A}</a:tableStyleId>
              </a:tblPr>
              <a:tblGrid>
                <a:gridCol w="1856334"/>
                <a:gridCol w="761573"/>
                <a:gridCol w="761573"/>
                <a:gridCol w="761573"/>
                <a:gridCol w="761573"/>
                <a:gridCol w="761573"/>
              </a:tblGrid>
              <a:tr h="190500">
                <a:tc>
                  <a:txBody>
                    <a:bodyPr/>
                    <a:lstStyle/>
                    <a:p>
                      <a:pPr algn="l" fontAlgn="b"/>
                      <a:endParaRPr lang="fr-FR" sz="1400" b="0" i="0" u="none" strike="noStrike" dirty="0">
                        <a:solidFill>
                          <a:srgbClr val="000000"/>
                        </a:solidFill>
                        <a:effectLst/>
                        <a:latin typeface="Calibri"/>
                      </a:endParaRPr>
                    </a:p>
                  </a:txBody>
                  <a:tcPr marL="9525" marR="9525" marT="9525" marB="0" anchor="b"/>
                </a:tc>
                <a:tc>
                  <a:txBody>
                    <a:bodyPr/>
                    <a:lstStyle/>
                    <a:p>
                      <a:pPr algn="ctr" fontAlgn="b"/>
                      <a:r>
                        <a:rPr lang="fr-FR" sz="1400" u="none" strike="noStrike" dirty="0">
                          <a:effectLst/>
                        </a:rPr>
                        <a:t>Y</a:t>
                      </a:r>
                      <a:endParaRPr lang="fr-FR" sz="1400" b="0" i="0" u="none" strike="noStrike" dirty="0">
                        <a:solidFill>
                          <a:srgbClr val="000000"/>
                        </a:solidFill>
                        <a:effectLst/>
                        <a:latin typeface="Calibri"/>
                      </a:endParaRPr>
                    </a:p>
                  </a:txBody>
                  <a:tcPr marL="9525" marR="9525" marT="9525" marB="0" anchor="b"/>
                </a:tc>
                <a:tc>
                  <a:txBody>
                    <a:bodyPr/>
                    <a:lstStyle/>
                    <a:p>
                      <a:pPr algn="ctr" fontAlgn="b"/>
                      <a:r>
                        <a:rPr lang="fr-FR" sz="1400" u="none" strike="noStrike">
                          <a:effectLst/>
                        </a:rPr>
                        <a:t>U</a:t>
                      </a:r>
                      <a:endParaRPr lang="fr-FR" sz="1400" b="0" i="0" u="none" strike="noStrike">
                        <a:solidFill>
                          <a:srgbClr val="000000"/>
                        </a:solidFill>
                        <a:effectLst/>
                        <a:latin typeface="Calibri"/>
                      </a:endParaRPr>
                    </a:p>
                  </a:txBody>
                  <a:tcPr marL="9525" marR="9525" marT="9525" marB="0" anchor="b"/>
                </a:tc>
                <a:tc>
                  <a:txBody>
                    <a:bodyPr/>
                    <a:lstStyle/>
                    <a:p>
                      <a:pPr algn="ctr" fontAlgn="b"/>
                      <a:r>
                        <a:rPr lang="fr-FR" sz="1400" u="none" strike="noStrike">
                          <a:effectLst/>
                        </a:rPr>
                        <a:t>V</a:t>
                      </a:r>
                      <a:endParaRPr lang="fr-FR" sz="1400" b="0" i="0" u="none" strike="noStrike">
                        <a:solidFill>
                          <a:srgbClr val="000000"/>
                        </a:solidFill>
                        <a:effectLst/>
                        <a:latin typeface="Calibri"/>
                      </a:endParaRPr>
                    </a:p>
                  </a:txBody>
                  <a:tcPr marL="9525" marR="9525" marT="9525" marB="0" anchor="b"/>
                </a:tc>
                <a:tc>
                  <a:txBody>
                    <a:bodyPr/>
                    <a:lstStyle/>
                    <a:p>
                      <a:pPr algn="ctr" fontAlgn="b"/>
                      <a:r>
                        <a:rPr lang="fr-FR" sz="1400" u="none" strike="noStrike">
                          <a:effectLst/>
                        </a:rPr>
                        <a:t>EncT</a:t>
                      </a:r>
                      <a:endParaRPr lang="fr-FR" sz="1400" b="0" i="0" u="none" strike="noStrike">
                        <a:solidFill>
                          <a:srgbClr val="000000"/>
                        </a:solidFill>
                        <a:effectLst/>
                        <a:latin typeface="Calibri"/>
                      </a:endParaRPr>
                    </a:p>
                  </a:txBody>
                  <a:tcPr marL="9525" marR="9525" marT="9525" marB="0" anchor="b"/>
                </a:tc>
                <a:tc>
                  <a:txBody>
                    <a:bodyPr/>
                    <a:lstStyle/>
                    <a:p>
                      <a:pPr algn="ctr" fontAlgn="b"/>
                      <a:r>
                        <a:rPr lang="fr-FR" sz="1400" u="none" strike="noStrike" dirty="0" err="1">
                          <a:effectLst/>
                        </a:rPr>
                        <a:t>DecT</a:t>
                      </a:r>
                      <a:endParaRPr lang="fr-FR" sz="1400" b="0" i="0" u="none" strike="noStrike" dirty="0">
                        <a:solidFill>
                          <a:srgbClr val="000000"/>
                        </a:solidFill>
                        <a:effectLst/>
                        <a:latin typeface="Calibri"/>
                      </a:endParaRPr>
                    </a:p>
                  </a:txBody>
                  <a:tcPr marL="9525" marR="9525" marT="9525" marB="0" anchor="b"/>
                </a:tc>
              </a:tr>
              <a:tr h="190500">
                <a:tc>
                  <a:txBody>
                    <a:bodyPr/>
                    <a:lstStyle/>
                    <a:p>
                      <a:pPr algn="ctr" fontAlgn="ctr"/>
                      <a:r>
                        <a:rPr lang="fr-FR" sz="1050" u="none" strike="noStrike">
                          <a:effectLst/>
                        </a:rPr>
                        <a:t>Test1 (N=1)</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-0,2%</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110%</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102%</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(N=2)</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-0,2%</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103%</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117%</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103%</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120%</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104%</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123%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105%</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(N=4, NoRDO16)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dirty="0">
                          <a:effectLst/>
                        </a:rPr>
                        <a:t>-0,3%</a:t>
                      </a:r>
                      <a:endParaRPr lang="fr-FR" sz="1050" b="0" i="0" u="none" strike="noStrike" dirty="0">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111%</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dirty="0">
                          <a:effectLst/>
                        </a:rPr>
                        <a:t>103%</a:t>
                      </a:r>
                      <a:endParaRPr lang="fr-FR" sz="1050" b="0" i="0" u="none" strike="noStrike" dirty="0">
                        <a:solidFill>
                          <a:srgbClr val="000000"/>
                        </a:solidFill>
                        <a:effectLst/>
                        <a:latin typeface="Arial"/>
                      </a:endParaRPr>
                    </a:p>
                  </a:txBody>
                  <a:tcPr marL="9525" marR="9525" marT="9525" marB="0" anchor="ctr"/>
                </a:tc>
              </a:tr>
            </a:tbl>
          </a:graphicData>
        </a:graphic>
      </p:graphicFrame>
      <p:graphicFrame>
        <p:nvGraphicFramePr>
          <p:cNvPr id="14" name="Graphique 13"/>
          <p:cNvGraphicFramePr>
            <a:graphicFrameLocks/>
          </p:cNvGraphicFramePr>
          <p:nvPr>
            <p:extLst>
              <p:ext uri="{D42A27DB-BD31-4B8C-83A1-F6EECF244321}">
                <p14:modId xmlns:p14="http://schemas.microsoft.com/office/powerpoint/2010/main" val="1457385446"/>
              </p:ext>
            </p:extLst>
          </p:nvPr>
        </p:nvGraphicFramePr>
        <p:xfrm>
          <a:off x="1427870" y="762980"/>
          <a:ext cx="6006413" cy="36038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39969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403200"/>
            <a:ext cx="7084800" cy="982800"/>
          </a:xfrm>
        </p:spPr>
        <p:txBody>
          <a:bodyPr/>
          <a:lstStyle/>
          <a:p>
            <a:r>
              <a:rPr lang="fr-FR" sz="3200" dirty="0" err="1" smtClean="0"/>
              <a:t>Proposal</a:t>
            </a:r>
            <a:endParaRPr lang="fr-FR" sz="3200" dirty="0"/>
          </a:p>
        </p:txBody>
      </p:sp>
      <p:sp>
        <p:nvSpPr>
          <p:cNvPr id="4" name="Espace réservé du contenu 3"/>
          <p:cNvSpPr>
            <a:spLocks noGrp="1"/>
          </p:cNvSpPr>
          <p:nvPr>
            <p:ph idx="1"/>
          </p:nvPr>
        </p:nvSpPr>
        <p:spPr>
          <a:xfrm>
            <a:off x="971600" y="1196752"/>
            <a:ext cx="7272808" cy="3887787"/>
          </a:xfrm>
        </p:spPr>
        <p:txBody>
          <a:bodyPr>
            <a:noAutofit/>
          </a:bodyPr>
          <a:lstStyle/>
          <a:p>
            <a:r>
              <a:rPr lang="fr-FR" sz="2400" dirty="0" err="1" smtClean="0"/>
              <a:t>Adopt</a:t>
            </a:r>
            <a:r>
              <a:rPr lang="fr-FR" sz="2400" dirty="0" smtClean="0"/>
              <a:t> Test 6 variant in </a:t>
            </a:r>
            <a:r>
              <a:rPr lang="fr-FR" sz="2400" dirty="0" err="1" smtClean="0"/>
              <a:t>next</a:t>
            </a:r>
            <a:r>
              <a:rPr lang="fr-FR" sz="2400" dirty="0" smtClean="0"/>
              <a:t> JEM version</a:t>
            </a:r>
          </a:p>
          <a:p>
            <a:endParaRPr lang="fr-FR" sz="2400" dirty="0"/>
          </a:p>
          <a:p>
            <a:endParaRPr lang="fr-FR" sz="2400" dirty="0" smtClean="0"/>
          </a:p>
          <a:p>
            <a:endParaRPr lang="fr-FR" sz="2400" dirty="0"/>
          </a:p>
          <a:p>
            <a:endParaRPr lang="fr-FR" sz="2400" dirty="0" smtClean="0"/>
          </a:p>
          <a:p>
            <a:endParaRPr lang="fr-FR" sz="2400" dirty="0"/>
          </a:p>
          <a:p>
            <a:endParaRPr lang="fr-FR" sz="2400" dirty="0" smtClean="0"/>
          </a:p>
          <a:p>
            <a:endParaRPr lang="fr-FR" sz="2400" dirty="0"/>
          </a:p>
          <a:p>
            <a:endParaRPr lang="fr-FR" sz="2400" dirty="0" smtClean="0"/>
          </a:p>
          <a:p>
            <a:r>
              <a:rPr lang="fr-FR" sz="2400" dirty="0" err="1" smtClean="0"/>
              <a:t>Crosschecks</a:t>
            </a:r>
            <a:endParaRPr lang="fr-FR" sz="2400" dirty="0" smtClean="0"/>
          </a:p>
          <a:p>
            <a:pPr lvl="1"/>
            <a:r>
              <a:rPr lang="fr-FR" sz="2200" dirty="0" smtClean="0"/>
              <a:t>Tests </a:t>
            </a:r>
            <a:r>
              <a:rPr lang="fr-FR" sz="2200" dirty="0" smtClean="0"/>
              <a:t>1,2 and 3 by Samsung in </a:t>
            </a:r>
            <a:r>
              <a:rPr lang="fr-FR" sz="2200" dirty="0" smtClean="0"/>
              <a:t>JVET-E0038</a:t>
            </a:r>
          </a:p>
          <a:p>
            <a:pPr lvl="1"/>
            <a:r>
              <a:rPr lang="fr-FR" sz="2200" dirty="0" smtClean="0"/>
              <a:t>Test 4 by Sharp in JVET-0102</a:t>
            </a:r>
            <a:endParaRPr lang="fr-FR" sz="2200" dirty="0" smtClean="0"/>
          </a:p>
          <a:p>
            <a:pPr lvl="1"/>
            <a:r>
              <a:rPr lang="fr-FR" sz="2200" dirty="0" smtClean="0"/>
              <a:t>Tests 5 and 6 by Fujitsu in JVET-E0072</a:t>
            </a:r>
          </a:p>
          <a:p>
            <a:pPr marL="0" indent="0">
              <a:buNone/>
            </a:pPr>
            <a:endParaRPr lang="fr-FR" sz="2400" dirty="0" smtClean="0"/>
          </a:p>
          <a:p>
            <a:pPr marL="0" indent="0">
              <a:buNone/>
            </a:pPr>
            <a:endParaRPr lang="fr-FR" sz="2400" dirty="0"/>
          </a:p>
        </p:txBody>
      </p:sp>
      <p:graphicFrame>
        <p:nvGraphicFramePr>
          <p:cNvPr id="5" name="Tableau 4"/>
          <p:cNvGraphicFramePr>
            <a:graphicFrameLocks noGrp="1"/>
          </p:cNvGraphicFramePr>
          <p:nvPr>
            <p:extLst>
              <p:ext uri="{D42A27DB-BD31-4B8C-83A1-F6EECF244321}">
                <p14:modId xmlns:p14="http://schemas.microsoft.com/office/powerpoint/2010/main" val="1960399310"/>
              </p:ext>
            </p:extLst>
          </p:nvPr>
        </p:nvGraphicFramePr>
        <p:xfrm>
          <a:off x="1043608" y="1916832"/>
          <a:ext cx="7027534" cy="2143098"/>
        </p:xfrm>
        <a:graphic>
          <a:graphicData uri="http://schemas.openxmlformats.org/drawingml/2006/table">
            <a:tbl>
              <a:tblPr/>
              <a:tblGrid>
                <a:gridCol w="1654724"/>
                <a:gridCol w="1074562"/>
                <a:gridCol w="1074562"/>
                <a:gridCol w="1074562"/>
                <a:gridCol w="1074562"/>
                <a:gridCol w="1074562"/>
              </a:tblGrid>
              <a:tr h="243027">
                <a:tc>
                  <a:txBody>
                    <a:bodyPr/>
                    <a:lstStyle/>
                    <a:p>
                      <a:pPr algn="ctr" fontAlgn="ctr"/>
                      <a:endParaRPr lang="fr-FR" sz="1400" b="0" i="0" u="none" strike="noStrike" dirty="0">
                        <a:solidFill>
                          <a:srgbClr val="000000"/>
                        </a:solidFill>
                        <a:effectLst/>
                        <a:latin typeface="Arial"/>
                      </a:endParaRPr>
                    </a:p>
                  </a:txBody>
                  <a:tcPr marL="15189" marR="15189" marT="15189"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1400" b="0" i="0" u="none" strike="noStrike" dirty="0">
                          <a:solidFill>
                            <a:srgbClr val="000000"/>
                          </a:solidFill>
                          <a:effectLst/>
                          <a:latin typeface="Arial"/>
                        </a:rPr>
                        <a:t>Main 10 over HM-16.6-JEM-4 (</a:t>
                      </a:r>
                      <a:r>
                        <a:rPr lang="fr-FR" sz="1400" b="0" i="0" u="none" strike="noStrike" dirty="0" err="1">
                          <a:solidFill>
                            <a:srgbClr val="000000"/>
                          </a:solidFill>
                          <a:effectLst/>
                          <a:latin typeface="Arial"/>
                        </a:rPr>
                        <a:t>parallel</a:t>
                      </a:r>
                      <a:r>
                        <a:rPr lang="fr-FR" sz="1400" b="0" i="0" u="none" strike="noStrike" dirty="0">
                          <a:solidFill>
                            <a:srgbClr val="000000"/>
                          </a:solidFill>
                          <a:effectLst/>
                          <a:latin typeface="Arial"/>
                        </a:rPr>
                        <a:t>)</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243027">
                <a:tc>
                  <a:txBody>
                    <a:bodyPr/>
                    <a:lstStyle/>
                    <a:p>
                      <a:pPr algn="ctr" fontAlgn="ctr"/>
                      <a:endParaRPr lang="fr-FR" sz="1400" b="0" i="0" u="none" strike="noStrike">
                        <a:solidFill>
                          <a:srgbClr val="000000"/>
                        </a:solidFill>
                        <a:effectLst/>
                        <a:latin typeface="Arial"/>
                      </a:endParaRPr>
                    </a:p>
                  </a:txBody>
                  <a:tcPr marL="15189" marR="15189" marT="15189"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Y</a:t>
                      </a:r>
                    </a:p>
                  </a:txBody>
                  <a:tcPr marL="15189" marR="15189" marT="1518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U</a:t>
                      </a:r>
                    </a:p>
                  </a:txBody>
                  <a:tcPr marL="15189" marR="15189" marT="1518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V</a:t>
                      </a:r>
                    </a:p>
                  </a:txBody>
                  <a:tcPr marL="15189" marR="15189" marT="1518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EncT</a:t>
                      </a:r>
                    </a:p>
                  </a:txBody>
                  <a:tcPr marL="15189" marR="15189" marT="1518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DecT</a:t>
                      </a:r>
                    </a:p>
                  </a:txBody>
                  <a:tcPr marL="15189" marR="15189" marT="1518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AI</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141%</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138%</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RA</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111%</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104%</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LD</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000000"/>
                          </a:solidFill>
                          <a:effectLst/>
                          <a:latin typeface="Arial"/>
                        </a:rPr>
                        <a:t>-0,1%</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-0,1%</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104%</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107%</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LP</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107%</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105%</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1" i="0" u="none" strike="noStrike" dirty="0">
                          <a:solidFill>
                            <a:srgbClr val="000000"/>
                          </a:solidFill>
                          <a:effectLst/>
                          <a:latin typeface="Arial"/>
                        </a:rPr>
                        <a:t>AVERAGE</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116%</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113%</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1" i="0" u="none" strike="noStrike" dirty="0" err="1" smtClean="0">
                          <a:solidFill>
                            <a:srgbClr val="000000"/>
                          </a:solidFill>
                          <a:effectLst/>
                          <a:latin typeface="Arial"/>
                        </a:rPr>
                        <a:t>Average</a:t>
                      </a:r>
                      <a:r>
                        <a:rPr lang="fr-FR" sz="1400" b="1" i="0" u="none" strike="noStrike" dirty="0" smtClean="0">
                          <a:solidFill>
                            <a:srgbClr val="000000"/>
                          </a:solidFill>
                          <a:effectLst/>
                          <a:latin typeface="Arial"/>
                        </a:rPr>
                        <a:t> for Inter modes</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-0.5%</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-0.3%</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-0.3%</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107%</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105%</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4761615"/>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9251</TotalTime>
  <Words>1007</Words>
  <Application>Microsoft Office PowerPoint</Application>
  <PresentationFormat>Affichage à l'écran (4:3)</PresentationFormat>
  <Paragraphs>400</Paragraphs>
  <Slides>6</Slides>
  <Notes>0</Notes>
  <HiddenSlides>0</HiddenSlides>
  <MMClips>0</MMClips>
  <ScaleCrop>false</ScaleCrop>
  <HeadingPairs>
    <vt:vector size="4" baseType="variant">
      <vt:variant>
        <vt:lpstr>Thème</vt:lpstr>
      </vt:variant>
      <vt:variant>
        <vt:i4>1</vt:i4>
      </vt:variant>
      <vt:variant>
        <vt:lpstr>Titres des diapositives</vt:lpstr>
      </vt:variant>
      <vt:variant>
        <vt:i4>6</vt:i4>
      </vt:variant>
    </vt:vector>
  </HeadingPairs>
  <TitlesOfParts>
    <vt:vector size="7" baseType="lpstr">
      <vt:lpstr>blank</vt:lpstr>
      <vt:lpstr>JVET-E0051  EE1: Residual Coefficient Sign Prediction </vt:lpstr>
      <vt:lpstr>Residual Coefficient Sign Prediction</vt:lpstr>
      <vt:lpstr>Exploration Experiment 1</vt:lpstr>
      <vt:lpstr>All Results</vt:lpstr>
      <vt:lpstr>Synthetic View - Random Access</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HENRY Félix IMT/OLPS</dc:creator>
  <cp:lastModifiedBy>HENRY Félix IMT/OLPS</cp:lastModifiedBy>
  <cp:revision>159</cp:revision>
  <dcterms:created xsi:type="dcterms:W3CDTF">2016-11-07T10:44:41Z</dcterms:created>
  <dcterms:modified xsi:type="dcterms:W3CDTF">2017-01-12T07:32:56Z</dcterms:modified>
</cp:coreProperties>
</file>