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xlsm" ContentType="application/vnd.ms-excel.sheet.macroEnabled.12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70" r:id="rId5"/>
    <p:sldId id="273" r:id="rId6"/>
    <p:sldId id="271" r:id="rId7"/>
    <p:sldId id="268" r:id="rId8"/>
    <p:sldId id="27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82" autoAdjust="0"/>
  </p:normalViewPr>
  <p:slideViewPr>
    <p:cSldViewPr>
      <p:cViewPr varScale="1">
        <p:scale>
          <a:sx n="112" d="100"/>
          <a:sy n="112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2017/1/11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_____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395536" y="1392238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3600" b="1" dirty="0" smtClean="0"/>
              <a:t>JVET-E0035: Enhanced </a:t>
            </a:r>
            <a:r>
              <a:rPr lang="en-CA" altLang="zh-CN" sz="3600" b="1" dirty="0"/>
              <a:t>Template Matching in FRUC Mode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95536" y="3140968"/>
            <a:ext cx="5976019" cy="86518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altLang="zh-CN" dirty="0" err="1" smtClean="0"/>
              <a:t>Yongbing</a:t>
            </a:r>
            <a:r>
              <a:rPr lang="en-US" altLang="zh-CN" dirty="0" smtClean="0"/>
              <a:t> Lin, </a:t>
            </a:r>
            <a:r>
              <a:rPr lang="en-US" altLang="zh-CN" u="sng" dirty="0" smtClean="0"/>
              <a:t>Xu Chen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Jicheng</a:t>
            </a:r>
            <a:r>
              <a:rPr lang="en-US" altLang="zh-CN" dirty="0" smtClean="0"/>
              <a:t> An, </a:t>
            </a:r>
            <a:r>
              <a:rPr lang="en-US" altLang="zh-CN" dirty="0" err="1" smtClean="0"/>
              <a:t>Jianhua</a:t>
            </a:r>
            <a:r>
              <a:rPr lang="en-US" altLang="zh-CN" dirty="0" smtClean="0"/>
              <a:t> Zheng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6290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Issues in existing template matching FRUC mode in JEM-4.0</a:t>
            </a:r>
          </a:p>
          <a:p>
            <a:pPr lvl="1"/>
            <a:r>
              <a:rPr lang="en-US" altLang="zh-CN" dirty="0" smtClean="0"/>
              <a:t>mismatch issue: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-directional template matching  vs. bi-directional MCP</a:t>
            </a:r>
          </a:p>
          <a:p>
            <a:r>
              <a:rPr lang="en-US" altLang="zh-CN" dirty="0" smtClean="0"/>
              <a:t>Proposed enhancements</a:t>
            </a:r>
          </a:p>
          <a:p>
            <a:pPr lvl="1"/>
            <a:r>
              <a:rPr lang="en-US" altLang="zh-CN" dirty="0" smtClean="0"/>
              <a:t>bi-directional template matching</a:t>
            </a:r>
          </a:p>
          <a:p>
            <a:pPr lvl="1"/>
            <a:r>
              <a:rPr lang="en-US" altLang="zh-CN" dirty="0" smtClean="0"/>
              <a:t>selection between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-directional MCP and bi-directional MCP</a:t>
            </a:r>
          </a:p>
          <a:p>
            <a:r>
              <a:rPr lang="en-US" altLang="zh-CN" dirty="0" smtClean="0"/>
              <a:t>Experimental results</a:t>
            </a:r>
          </a:p>
          <a:p>
            <a:pPr lvl="1"/>
            <a:r>
              <a:rPr lang="en-US" altLang="zh-CN" dirty="0" smtClean="0"/>
              <a:t>coding gain: 0.38%(RA), 0.12%(LDB), with no enc/</a:t>
            </a:r>
            <a:r>
              <a:rPr lang="en-US" altLang="zh-CN" dirty="0" err="1" smtClean="0"/>
              <a:t>dec</a:t>
            </a:r>
            <a:r>
              <a:rPr lang="en-US" altLang="zh-CN" dirty="0" smtClean="0"/>
              <a:t> time increase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Template matching(TM) based prediction in JEM-4.0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717032"/>
            <a:ext cx="8291264" cy="2880320"/>
          </a:xfrm>
        </p:spPr>
        <p:txBody>
          <a:bodyPr>
            <a:normAutofit lnSpcReduction="10000"/>
          </a:bodyPr>
          <a:lstStyle/>
          <a:p>
            <a:r>
              <a:rPr lang="en-US" altLang="zh-CN" sz="2000" dirty="0" smtClean="0"/>
              <a:t>Mismatch issue</a:t>
            </a:r>
          </a:p>
          <a:p>
            <a:pPr lvl="1"/>
            <a:r>
              <a:rPr lang="en-US" altLang="zh-CN" sz="1800" dirty="0" smtClean="0"/>
              <a:t>The existing TM is a kind of </a:t>
            </a:r>
            <a:r>
              <a:rPr lang="en-US" altLang="zh-CN" sz="1800" dirty="0" err="1" smtClean="0"/>
              <a:t>uni</a:t>
            </a:r>
            <a:r>
              <a:rPr lang="en-US" altLang="zh-CN" sz="1800" dirty="0" smtClean="0"/>
              <a:t>-directional search</a:t>
            </a:r>
          </a:p>
          <a:p>
            <a:pPr lvl="1"/>
            <a:r>
              <a:rPr lang="en-US" altLang="zh-CN" sz="1800" dirty="0" smtClean="0"/>
              <a:t>The motion derived by </a:t>
            </a:r>
            <a:r>
              <a:rPr lang="en-US" altLang="zh-CN" sz="1800" dirty="0" err="1" smtClean="0"/>
              <a:t>uni</a:t>
            </a:r>
            <a:r>
              <a:rPr lang="en-US" altLang="zh-CN" sz="1800" dirty="0" smtClean="0"/>
              <a:t>-directional TM is not optimal for bi-directional MCP</a:t>
            </a:r>
          </a:p>
          <a:p>
            <a:r>
              <a:rPr lang="en-US" altLang="zh-CN" sz="2200" dirty="0" smtClean="0"/>
              <a:t>Proposed enhancements</a:t>
            </a:r>
          </a:p>
          <a:p>
            <a:pPr lvl="1"/>
            <a:r>
              <a:rPr lang="en-US" altLang="zh-CN" sz="1800" dirty="0" smtClean="0"/>
              <a:t>bi-directional TM is introduced, and following rules are enabled </a:t>
            </a:r>
          </a:p>
          <a:p>
            <a:pPr lvl="2"/>
            <a:r>
              <a:rPr lang="en-US" altLang="zh-CN" sz="1600" dirty="0" err="1"/>
              <a:t>Uni</a:t>
            </a:r>
            <a:r>
              <a:rPr lang="en-US" altLang="zh-CN" sz="1600" dirty="0"/>
              <a:t>-directional MCP uses the motion derived by </a:t>
            </a:r>
            <a:r>
              <a:rPr lang="en-US" altLang="zh-CN" sz="1600" dirty="0" err="1"/>
              <a:t>uni</a:t>
            </a:r>
            <a:r>
              <a:rPr lang="en-US" altLang="zh-CN" sz="1600" dirty="0"/>
              <a:t>-directional TM</a:t>
            </a:r>
          </a:p>
          <a:p>
            <a:pPr lvl="2"/>
            <a:r>
              <a:rPr lang="en-US" altLang="zh-CN" sz="1600" dirty="0"/>
              <a:t>Bi-directional MCP uses the motion derived by bi-directional TM</a:t>
            </a:r>
          </a:p>
          <a:p>
            <a:pPr lvl="1"/>
            <a:r>
              <a:rPr lang="en-US" altLang="zh-CN" sz="1800" dirty="0" smtClean="0"/>
              <a:t>Adaptive selection between </a:t>
            </a:r>
            <a:r>
              <a:rPr lang="en-US" altLang="zh-CN" sz="1800" dirty="0" err="1" smtClean="0"/>
              <a:t>uni</a:t>
            </a:r>
            <a:r>
              <a:rPr lang="en-US" altLang="zh-CN" sz="1800" dirty="0" smtClean="0"/>
              <a:t>-directional MCP and bi-directional MCP</a:t>
            </a:r>
          </a:p>
          <a:p>
            <a:pPr lvl="2"/>
            <a:r>
              <a:rPr lang="en-US" altLang="zh-CN" sz="1600" dirty="0" smtClean="0"/>
              <a:t>In terms of distortion costs of 1</a:t>
            </a:r>
            <a:r>
              <a:rPr lang="en-US" altLang="zh-CN" sz="1600" baseline="30000" dirty="0" smtClean="0"/>
              <a:t>st</a:t>
            </a:r>
            <a:r>
              <a:rPr lang="en-US" altLang="zh-CN" sz="1600" dirty="0" smtClean="0"/>
              <a:t> and 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 template </a:t>
            </a:r>
            <a:r>
              <a:rPr lang="en-US" altLang="zh-CN" sz="1600" dirty="0" err="1" smtClean="0"/>
              <a:t>matchings</a:t>
            </a:r>
            <a:endParaRPr lang="en-US" altLang="zh-CN" sz="1600" dirty="0" smtClean="0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724128" y="1537047"/>
            <a:ext cx="3168352" cy="3077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1</a:t>
            </a:r>
            <a:r>
              <a:rPr lang="en-US" altLang="zh-CN" sz="1400" baseline="30000" dirty="0" smtClean="0"/>
              <a:t>st</a:t>
            </a:r>
            <a:r>
              <a:rPr lang="en-US" altLang="zh-CN" sz="1400" dirty="0" smtClean="0"/>
              <a:t> template matching in list0 ref Pictures</a:t>
            </a:r>
            <a:endParaRPr lang="zh-CN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5724128" y="2257127"/>
            <a:ext cx="3168352" cy="3077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rIns="36000" rtlCol="0">
            <a:spAutoFit/>
          </a:bodyPr>
          <a:lstStyle/>
          <a:p>
            <a:pPr algn="ctr"/>
            <a:r>
              <a:rPr lang="en-US" altLang="zh-CN" sz="1400" dirty="0" smtClean="0"/>
              <a:t>2</a:t>
            </a:r>
            <a:r>
              <a:rPr lang="en-US" altLang="zh-CN" sz="1400" baseline="30000" dirty="0" smtClean="0"/>
              <a:t>nd</a:t>
            </a:r>
            <a:r>
              <a:rPr lang="en-US" altLang="zh-CN" sz="1400" dirty="0" smtClean="0"/>
              <a:t> template matching in list1 ref Pictures</a:t>
            </a:r>
            <a:endParaRPr lang="zh-CN" alt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5724128" y="2977207"/>
            <a:ext cx="3168352" cy="3077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Bi-directional MCP</a:t>
            </a:r>
            <a:endParaRPr lang="zh-CN" altLang="en-US" sz="1400" dirty="0"/>
          </a:p>
        </p:txBody>
      </p:sp>
      <p:cxnSp>
        <p:nvCxnSpPr>
          <p:cNvPr id="37" name="直接箭头连接符 36"/>
          <p:cNvCxnSpPr/>
          <p:nvPr/>
        </p:nvCxnSpPr>
        <p:spPr>
          <a:xfrm>
            <a:off x="7308304" y="1844824"/>
            <a:ext cx="0" cy="4123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7308304" y="2564904"/>
            <a:ext cx="0" cy="4123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9" name="Group 1"/>
          <p:cNvGrpSpPr>
            <a:grpSpLocks noChangeAspect="1"/>
          </p:cNvGrpSpPr>
          <p:nvPr/>
        </p:nvGrpSpPr>
        <p:grpSpPr bwMode="auto">
          <a:xfrm>
            <a:off x="323528" y="1268760"/>
            <a:ext cx="5331418" cy="2469791"/>
            <a:chOff x="2292" y="6591"/>
            <a:chExt cx="7144" cy="3309"/>
          </a:xfrm>
        </p:grpSpPr>
        <p:sp>
          <p:nvSpPr>
            <p:cNvPr id="40" name="AutoShape 24"/>
            <p:cNvSpPr>
              <a:spLocks noChangeArrowheads="1"/>
            </p:cNvSpPr>
            <p:nvPr/>
          </p:nvSpPr>
          <p:spPr bwMode="auto">
            <a:xfrm rot="-1272171">
              <a:off x="2599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AutoShape 23"/>
            <p:cNvSpPr>
              <a:spLocks noChangeArrowheads="1"/>
            </p:cNvSpPr>
            <p:nvPr/>
          </p:nvSpPr>
          <p:spPr bwMode="auto">
            <a:xfrm rot="-970083">
              <a:off x="3466" y="77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AutoShape 22"/>
            <p:cNvSpPr>
              <a:spLocks noChangeArrowheads="1"/>
            </p:cNvSpPr>
            <p:nvPr/>
          </p:nvSpPr>
          <p:spPr bwMode="auto">
            <a:xfrm rot="-1272171">
              <a:off x="3643" y="75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AutoShape 21"/>
            <p:cNvSpPr>
              <a:spLocks noChangeArrowheads="1"/>
            </p:cNvSpPr>
            <p:nvPr/>
          </p:nvSpPr>
          <p:spPr bwMode="auto">
            <a:xfrm rot="-1272171">
              <a:off x="7059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AutoShape 20"/>
            <p:cNvSpPr>
              <a:spLocks noChangeArrowheads="1"/>
            </p:cNvSpPr>
            <p:nvPr/>
          </p:nvSpPr>
          <p:spPr bwMode="auto">
            <a:xfrm rot="-970083">
              <a:off x="7926" y="76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AutoShape 19"/>
            <p:cNvSpPr>
              <a:spLocks noChangeArrowheads="1"/>
            </p:cNvSpPr>
            <p:nvPr/>
          </p:nvSpPr>
          <p:spPr bwMode="auto">
            <a:xfrm rot="-1272171">
              <a:off x="8103" y="74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AutoShape 18"/>
            <p:cNvSpPr>
              <a:spLocks noChangeArrowheads="1"/>
            </p:cNvSpPr>
            <p:nvPr/>
          </p:nvSpPr>
          <p:spPr bwMode="auto">
            <a:xfrm rot="-1272171">
              <a:off x="4845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AutoShape 17"/>
            <p:cNvSpPr>
              <a:spLocks noChangeArrowheads="1"/>
            </p:cNvSpPr>
            <p:nvPr/>
          </p:nvSpPr>
          <p:spPr bwMode="auto">
            <a:xfrm rot="-1272171">
              <a:off x="5802" y="7680"/>
              <a:ext cx="553" cy="390"/>
            </a:xfrm>
            <a:prstGeom prst="parallelogram">
              <a:avLst>
                <a:gd name="adj" fmla="val 46044"/>
              </a:avLst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AutoShape 16"/>
            <p:cNvSpPr>
              <a:spLocks noChangeArrowheads="1"/>
            </p:cNvSpPr>
            <p:nvPr/>
          </p:nvSpPr>
          <p:spPr bwMode="auto">
            <a:xfrm rot="-970083">
              <a:off x="5712" y="77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AutoShape 15"/>
            <p:cNvSpPr>
              <a:spLocks noChangeArrowheads="1"/>
            </p:cNvSpPr>
            <p:nvPr/>
          </p:nvSpPr>
          <p:spPr bwMode="auto">
            <a:xfrm rot="-1272171">
              <a:off x="5889" y="75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AutoShape 14"/>
            <p:cNvSpPr>
              <a:spLocks noChangeShapeType="1"/>
            </p:cNvSpPr>
            <p:nvPr/>
          </p:nvSpPr>
          <p:spPr bwMode="auto">
            <a:xfrm flipH="1">
              <a:off x="4035" y="6854"/>
              <a:ext cx="903" cy="71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4840" y="6604"/>
              <a:ext cx="980" cy="5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100" dirty="0" smtClean="0">
                  <a:latin typeface="Arial" pitchFamily="34" charset="0"/>
                  <a:ea typeface="宋体" pitchFamily="2" charset="-122"/>
                  <a:cs typeface="宋体" pitchFamily="2" charset="-122"/>
                </a:rPr>
                <a:t>template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2" name="AutoShape 12"/>
            <p:cNvSpPr>
              <a:spLocks noChangeShapeType="1"/>
            </p:cNvSpPr>
            <p:nvPr/>
          </p:nvSpPr>
          <p:spPr bwMode="auto">
            <a:xfrm>
              <a:off x="5518" y="6964"/>
              <a:ext cx="562" cy="6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6304" y="8818"/>
              <a:ext cx="961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CurrPU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4" name="AutoShape 10"/>
            <p:cNvSpPr>
              <a:spLocks noChangeShapeType="1"/>
            </p:cNvSpPr>
            <p:nvPr/>
          </p:nvSpPr>
          <p:spPr bwMode="auto">
            <a:xfrm flipH="1" flipV="1">
              <a:off x="6149" y="8056"/>
              <a:ext cx="549" cy="82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 Box 9"/>
            <p:cNvSpPr txBox="1">
              <a:spLocks noChangeArrowheads="1"/>
            </p:cNvSpPr>
            <p:nvPr/>
          </p:nvSpPr>
          <p:spPr bwMode="auto">
            <a:xfrm>
              <a:off x="5148" y="9440"/>
              <a:ext cx="1776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5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CurrPic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 (B frame)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" name="Text Box 8"/>
            <p:cNvSpPr txBox="1">
              <a:spLocks noChangeArrowheads="1"/>
            </p:cNvSpPr>
            <p:nvPr/>
          </p:nvSpPr>
          <p:spPr bwMode="auto">
            <a:xfrm>
              <a:off x="7254" y="9440"/>
              <a:ext cx="2182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Ref1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2774" y="9389"/>
              <a:ext cx="2098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Ref0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8" name="AutoShape 6"/>
            <p:cNvSpPr>
              <a:spLocks noChangeShapeType="1"/>
            </p:cNvSpPr>
            <p:nvPr/>
          </p:nvSpPr>
          <p:spPr bwMode="auto">
            <a:xfrm flipH="1">
              <a:off x="8570" y="8210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AutoShape 5"/>
            <p:cNvSpPr>
              <a:spLocks noChangeShapeType="1"/>
            </p:cNvSpPr>
            <p:nvPr/>
          </p:nvSpPr>
          <p:spPr bwMode="auto">
            <a:xfrm flipH="1">
              <a:off x="4010" y="8196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AutoShape 4"/>
            <p:cNvSpPr>
              <a:spLocks noChangeShapeType="1"/>
            </p:cNvSpPr>
            <p:nvPr/>
          </p:nvSpPr>
          <p:spPr bwMode="auto">
            <a:xfrm flipH="1">
              <a:off x="6355" y="8209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Text Box 3"/>
            <p:cNvSpPr txBox="1">
              <a:spLocks noChangeArrowheads="1"/>
            </p:cNvSpPr>
            <p:nvPr/>
          </p:nvSpPr>
          <p:spPr bwMode="auto">
            <a:xfrm>
              <a:off x="7187" y="6591"/>
              <a:ext cx="980" cy="5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50" dirty="0" smtClean="0">
                  <a:latin typeface="Arial" pitchFamily="34" charset="0"/>
                  <a:ea typeface="宋体" pitchFamily="2" charset="-122"/>
                  <a:cs typeface="宋体" pitchFamily="2" charset="-122"/>
                </a:rPr>
                <a:t>template</a:t>
              </a:r>
              <a:endParaRPr kumimoji="0" lang="zh-CN" altLang="zh-C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2" name="AutoShape 2"/>
            <p:cNvSpPr>
              <a:spLocks noChangeShapeType="1"/>
            </p:cNvSpPr>
            <p:nvPr/>
          </p:nvSpPr>
          <p:spPr bwMode="auto">
            <a:xfrm>
              <a:off x="7737" y="6854"/>
              <a:ext cx="562" cy="6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AutoShape 5"/>
            <p:cNvSpPr>
              <a:spLocks noChangeShapeType="1"/>
            </p:cNvSpPr>
            <p:nvPr/>
          </p:nvSpPr>
          <p:spPr bwMode="auto">
            <a:xfrm flipH="1">
              <a:off x="2292" y="8179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Proposed enhancements(red color)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184576"/>
            <a:ext cx="8229600" cy="1772816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 smtClean="0"/>
              <a:t>The proposed bi-directional TM consists of</a:t>
            </a:r>
          </a:p>
          <a:p>
            <a:pPr lvl="1"/>
            <a:r>
              <a:rPr lang="en-US" altLang="zh-CN" dirty="0" smtClean="0"/>
              <a:t>Updating of current template: </a:t>
            </a:r>
            <a:r>
              <a:rPr kumimoji="0" lang="en-CA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en-CA" altLang="zh-CN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CA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en-CA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2*T</a:t>
            </a:r>
            <a:r>
              <a:rPr kumimoji="0" lang="en-CA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 </a:t>
            </a:r>
            <a:r>
              <a:rPr kumimoji="0" lang="en-CA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CA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</a:t>
            </a:r>
            <a:r>
              <a:rPr kumimoji="0" lang="en-CA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endParaRPr kumimoji="0" lang="en-CA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1"/>
            <a:r>
              <a:rPr lang="en-US" altLang="zh-CN" dirty="0" smtClean="0"/>
              <a:t>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TM uses the updated template</a:t>
            </a:r>
          </a:p>
          <a:p>
            <a:r>
              <a:rPr lang="en-US" altLang="zh-CN" dirty="0" smtClean="0"/>
              <a:t>The proposed selection between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-directional MCP and bi-directional MCP</a:t>
            </a:r>
          </a:p>
          <a:p>
            <a:pPr lvl="1"/>
            <a:r>
              <a:rPr lang="en-US" altLang="zh-CN" dirty="0" smtClean="0"/>
              <a:t>cost0: distortion of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-directional TM, i.e.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TM</a:t>
            </a:r>
          </a:p>
          <a:p>
            <a:pPr lvl="1"/>
            <a:r>
              <a:rPr lang="en-US" altLang="zh-CN" dirty="0" err="1" smtClean="0"/>
              <a:t>costBi</a:t>
            </a:r>
            <a:r>
              <a:rPr lang="en-US" altLang="zh-CN" dirty="0" smtClean="0"/>
              <a:t>: distortion of bi-directional TM, i.e.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TM</a:t>
            </a:r>
          </a:p>
          <a:p>
            <a:pPr lvl="1"/>
            <a:r>
              <a:rPr lang="en-US" altLang="zh-CN" dirty="0" smtClean="0"/>
              <a:t>If cost0 is less than 0.5</a:t>
            </a:r>
            <a:r>
              <a:rPr lang="zh-CN" altLang="en-US" dirty="0" smtClean="0"/>
              <a:t>*</a:t>
            </a:r>
            <a:r>
              <a:rPr lang="en-US" altLang="zh-CN" dirty="0" smtClean="0"/>
              <a:t>cost1, then perform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-directional MCP, otherwise perform bi-directional MCP</a:t>
            </a:r>
            <a:endParaRPr lang="zh-CN" altLang="en-US" dirty="0"/>
          </a:p>
        </p:txBody>
      </p:sp>
      <p:sp>
        <p:nvSpPr>
          <p:cNvPr id="2050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481" name="Group 1"/>
          <p:cNvGrpSpPr>
            <a:grpSpLocks noChangeAspect="1"/>
          </p:cNvGrpSpPr>
          <p:nvPr/>
        </p:nvGrpSpPr>
        <p:grpSpPr bwMode="auto">
          <a:xfrm>
            <a:off x="2411760" y="620688"/>
            <a:ext cx="6375648" cy="4910138"/>
            <a:chOff x="1440" y="1095"/>
            <a:chExt cx="9360" cy="7733"/>
          </a:xfrm>
        </p:grpSpPr>
        <p:sp>
          <p:nvSpPr>
            <p:cNvPr id="2050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440" y="1095"/>
              <a:ext cx="9360" cy="773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501" name="AutoShape 21"/>
            <p:cNvSpPr>
              <a:spLocks noChangeArrowheads="1"/>
            </p:cNvSpPr>
            <p:nvPr/>
          </p:nvSpPr>
          <p:spPr bwMode="auto">
            <a:xfrm>
              <a:off x="5972" y="1095"/>
              <a:ext cx="2877" cy="1350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get template T</a:t>
              </a:r>
              <a:r>
                <a:rPr kumimoji="0" lang="en-US" altLang="zh-CN" sz="105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matched to current template Tc from list0 reference pictures  ( motion info MV0, </a:t>
              </a: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cost0</a:t>
              </a: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)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00" name="AutoShape 20"/>
            <p:cNvSpPr>
              <a:spLocks noChangeArrowheads="1"/>
            </p:cNvSpPr>
            <p:nvPr/>
          </p:nvSpPr>
          <p:spPr bwMode="auto">
            <a:xfrm>
              <a:off x="5972" y="3823"/>
              <a:ext cx="2877" cy="1363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10800" rIns="9144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get template T</a:t>
              </a:r>
              <a:r>
                <a:rPr kumimoji="0" lang="en-US" altLang="zh-CN" sz="105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matched to 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updated template </a:t>
              </a: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T</a:t>
              </a:r>
              <a:r>
                <a:rPr kumimoji="0" lang="en-CA" altLang="zh-CN" sz="1050" b="0" i="0" u="none" strike="noStrike" cap="none" normalizeH="0" baseline="3000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/>
                  <a:ea typeface="宋体" pitchFamily="2" charset="-122"/>
                  <a:cs typeface="Times New Roman" pitchFamily="18" charset="0"/>
                </a:rPr>
                <a:t>’</a:t>
              </a:r>
              <a:r>
                <a:rPr kumimoji="0" lang="en-CA" altLang="zh-CN" sz="1050" b="0" i="0" u="none" strike="noStrike" cap="none" normalizeH="0" baseline="-3000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</a:t>
              </a: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from list1 reference pictures ( motion info MV1, 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cost1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)</a:t>
              </a:r>
              <a:endPara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9" name="AutoShape 19"/>
            <p:cNvSpPr>
              <a:spLocks noChangeArrowheads="1"/>
            </p:cNvSpPr>
            <p:nvPr/>
          </p:nvSpPr>
          <p:spPr bwMode="auto">
            <a:xfrm>
              <a:off x="6011" y="6516"/>
              <a:ext cx="2786" cy="1144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Bi-prediction based on MV0 and MV1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8" name="AutoShape 18"/>
            <p:cNvSpPr>
              <a:spLocks noChangeArrowheads="1"/>
            </p:cNvSpPr>
            <p:nvPr/>
          </p:nvSpPr>
          <p:spPr bwMode="auto">
            <a:xfrm>
              <a:off x="6011" y="2679"/>
              <a:ext cx="2786" cy="918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10800" rIns="9144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Update current template: </a:t>
              </a:r>
              <a:endParaRPr kumimoji="0" lang="en-US" altLang="zh-CN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T</a:t>
              </a:r>
              <a:r>
                <a:rPr kumimoji="0" lang="en-CA" altLang="zh-CN" sz="105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  <a:cs typeface="Times New Roman" pitchFamily="18" charset="0"/>
                </a:rPr>
                <a:t>’</a:t>
              </a:r>
              <a:r>
                <a:rPr kumimoji="0" lang="en-CA" altLang="zh-CN" sz="105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</a:t>
              </a: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= 2*T</a:t>
              </a:r>
              <a:r>
                <a:rPr kumimoji="0" lang="en-CA" altLang="zh-CN" sz="105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 </a:t>
              </a: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  <a:cs typeface="Times New Roman" pitchFamily="18" charset="0"/>
                </a:rPr>
                <a:t>–</a:t>
              </a:r>
              <a:r>
                <a:rPr kumimoji="0" lang="en-CA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T</a:t>
              </a:r>
              <a:r>
                <a:rPr kumimoji="0" lang="en-CA" altLang="zh-CN" sz="105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endParaRPr kumimoji="0" lang="en-CA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7" name="AutoShape 17"/>
            <p:cNvSpPr>
              <a:spLocks noChangeArrowheads="1"/>
            </p:cNvSpPr>
            <p:nvPr/>
          </p:nvSpPr>
          <p:spPr bwMode="auto">
            <a:xfrm>
              <a:off x="5880" y="5388"/>
              <a:ext cx="2823" cy="961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cost0 &lt; 0.5</a:t>
              </a:r>
              <a:r>
                <a:rPr kumimoji="0" lang="zh-CN" alt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*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cost1</a:t>
              </a:r>
              <a:endPara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6" name="AutoShape 16"/>
            <p:cNvSpPr>
              <a:spLocks noChangeArrowheads="1"/>
            </p:cNvSpPr>
            <p:nvPr/>
          </p:nvSpPr>
          <p:spPr bwMode="auto">
            <a:xfrm>
              <a:off x="8888" y="5307"/>
              <a:ext cx="1912" cy="1144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Uni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-prediction based on MV0</a:t>
              </a:r>
              <a:endPara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5" name="AutoShape 15"/>
            <p:cNvSpPr>
              <a:spLocks noChangeArrowheads="1"/>
            </p:cNvSpPr>
            <p:nvPr/>
          </p:nvSpPr>
          <p:spPr bwMode="auto">
            <a:xfrm>
              <a:off x="2088" y="1095"/>
              <a:ext cx="2896" cy="1363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get template T</a:t>
              </a:r>
              <a:r>
                <a:rPr kumimoji="0" lang="en-US" altLang="zh-CN" sz="105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matched  to current template </a:t>
              </a:r>
              <a:r>
                <a:rPr kumimoji="0" lang="en-US" altLang="zh-CN" sz="105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Tc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from list0 reference pictures ( motion info MV0 )</a:t>
              </a:r>
              <a:endPara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4" name="AutoShape 14"/>
            <p:cNvSpPr>
              <a:spLocks noChangeArrowheads="1"/>
            </p:cNvSpPr>
            <p:nvPr/>
          </p:nvSpPr>
          <p:spPr bwMode="auto">
            <a:xfrm>
              <a:off x="2075" y="3823"/>
              <a:ext cx="2909" cy="1376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get template T</a:t>
              </a:r>
              <a:r>
                <a:rPr kumimoji="0" lang="en-US" altLang="zh-CN" sz="105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matched to current template Tc from list1 reference pictures  ( motion info MV1 )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3" name="AutoShape 13"/>
            <p:cNvSpPr>
              <a:spLocks noChangeArrowheads="1"/>
            </p:cNvSpPr>
            <p:nvPr/>
          </p:nvSpPr>
          <p:spPr bwMode="auto">
            <a:xfrm>
              <a:off x="2140" y="6529"/>
              <a:ext cx="2788" cy="1144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Bi-prediction based on MV0 and MV1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2" name="Text Box 12"/>
            <p:cNvSpPr txBox="1">
              <a:spLocks noChangeArrowheads="1"/>
            </p:cNvSpPr>
            <p:nvPr/>
          </p:nvSpPr>
          <p:spPr bwMode="auto">
            <a:xfrm>
              <a:off x="6091" y="7786"/>
              <a:ext cx="4677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CA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Proposed template matching FRUC mode</a:t>
              </a:r>
              <a:endParaRPr kumimoji="0" lang="en-CA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1" name="Text Box 11"/>
            <p:cNvSpPr txBox="1">
              <a:spLocks noChangeArrowheads="1"/>
            </p:cNvSpPr>
            <p:nvPr/>
          </p:nvSpPr>
          <p:spPr bwMode="auto">
            <a:xfrm>
              <a:off x="1487" y="7786"/>
              <a:ext cx="4604" cy="4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CA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Existing template matching FRUC mode</a:t>
              </a:r>
              <a:endParaRPr kumimoji="0" lang="en-CA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90" name="AutoShape 10"/>
            <p:cNvSpPr>
              <a:spLocks noChangeShapeType="1"/>
            </p:cNvSpPr>
            <p:nvPr/>
          </p:nvSpPr>
          <p:spPr bwMode="auto">
            <a:xfrm flipH="1">
              <a:off x="3530" y="2458"/>
              <a:ext cx="6" cy="13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9" name="AutoShape 9"/>
            <p:cNvSpPr>
              <a:spLocks noChangeShapeType="1"/>
            </p:cNvSpPr>
            <p:nvPr/>
          </p:nvSpPr>
          <p:spPr bwMode="auto">
            <a:xfrm>
              <a:off x="3530" y="5199"/>
              <a:ext cx="4" cy="13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8" name="AutoShape 8"/>
            <p:cNvSpPr>
              <a:spLocks noChangeShapeType="1"/>
            </p:cNvSpPr>
            <p:nvPr/>
          </p:nvSpPr>
          <p:spPr bwMode="auto">
            <a:xfrm flipH="1">
              <a:off x="7404" y="2445"/>
              <a:ext cx="7" cy="2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7" name="AutoShape 7"/>
            <p:cNvSpPr>
              <a:spLocks noChangeShapeType="1"/>
            </p:cNvSpPr>
            <p:nvPr/>
          </p:nvSpPr>
          <p:spPr bwMode="auto">
            <a:xfrm>
              <a:off x="7404" y="3597"/>
              <a:ext cx="7" cy="22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6" name="AutoShape 6"/>
            <p:cNvSpPr>
              <a:spLocks noChangeShapeType="1"/>
            </p:cNvSpPr>
            <p:nvPr/>
          </p:nvSpPr>
          <p:spPr bwMode="auto">
            <a:xfrm flipH="1">
              <a:off x="7409" y="5186"/>
              <a:ext cx="2" cy="20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5" name="AutoShape 5"/>
            <p:cNvSpPr>
              <a:spLocks noChangeShapeType="1"/>
            </p:cNvSpPr>
            <p:nvPr/>
          </p:nvSpPr>
          <p:spPr bwMode="auto">
            <a:xfrm flipH="1">
              <a:off x="7404" y="6349"/>
              <a:ext cx="5" cy="16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4" name="AutoShape 4"/>
            <p:cNvSpPr>
              <a:spLocks noChangeShapeType="1"/>
            </p:cNvSpPr>
            <p:nvPr/>
          </p:nvSpPr>
          <p:spPr bwMode="auto">
            <a:xfrm>
              <a:off x="8703" y="5869"/>
              <a:ext cx="185" cy="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83" name="Text Box 3"/>
            <p:cNvSpPr txBox="1">
              <a:spLocks noChangeArrowheads="1"/>
            </p:cNvSpPr>
            <p:nvPr/>
          </p:nvSpPr>
          <p:spPr bwMode="auto">
            <a:xfrm>
              <a:off x="8492" y="5398"/>
              <a:ext cx="422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Y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482" name="Text Box 2"/>
            <p:cNvSpPr txBox="1">
              <a:spLocks noChangeArrowheads="1"/>
            </p:cNvSpPr>
            <p:nvPr/>
          </p:nvSpPr>
          <p:spPr bwMode="auto">
            <a:xfrm>
              <a:off x="6989" y="6073"/>
              <a:ext cx="422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zh-CN" sz="105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N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619672" y="850306"/>
            <a:ext cx="577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1</a:t>
            </a:r>
            <a:r>
              <a:rPr lang="en-US" altLang="zh-CN" sz="1200" baseline="30000" dirty="0" smtClean="0"/>
              <a:t>st</a:t>
            </a:r>
            <a:r>
              <a:rPr lang="en-US" altLang="zh-CN" sz="1200" dirty="0" smtClean="0"/>
              <a:t> TM</a:t>
            </a:r>
            <a:endParaRPr lang="zh-CN" alt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1619672" y="2434482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2</a:t>
            </a:r>
            <a:r>
              <a:rPr lang="en-US" altLang="zh-CN" sz="1200" baseline="30000" dirty="0" smtClean="0"/>
              <a:t>nd</a:t>
            </a:r>
            <a:r>
              <a:rPr lang="en-US" altLang="zh-CN" sz="1200" dirty="0" smtClean="0"/>
              <a:t> TM</a:t>
            </a:r>
            <a:endParaRPr lang="zh-CN" altLang="en-US" sz="12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1043608" y="1570386"/>
            <a:ext cx="7488832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115616" y="3279322"/>
            <a:ext cx="7632848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619672" y="4018658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MCP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Comparison between cost0 and 0.5*cost1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448272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en-US" altLang="zh-CN" sz="1800" dirty="0" smtClean="0"/>
          </a:p>
          <a:p>
            <a:r>
              <a:rPr lang="en-US" altLang="zh-CN" sz="1800" dirty="0" smtClean="0"/>
              <a:t>cost0 in the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template matching is just prediction error of current template from </a:t>
            </a:r>
            <a:r>
              <a:rPr lang="en-US" altLang="zh-CN" sz="1800" dirty="0" err="1" smtClean="0"/>
              <a:t>uni</a:t>
            </a:r>
            <a:r>
              <a:rPr lang="en-US" altLang="zh-CN" sz="1800" dirty="0" smtClean="0"/>
              <a:t>-prediction point of view.</a:t>
            </a: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cost1 in the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template matching is </a:t>
            </a:r>
            <a:r>
              <a:rPr lang="en-US" altLang="zh-CN" sz="1800" dirty="0" smtClean="0">
                <a:solidFill>
                  <a:srgbClr val="FF0000"/>
                </a:solidFill>
              </a:rPr>
              <a:t>2 times </a:t>
            </a:r>
            <a:r>
              <a:rPr lang="en-US" altLang="zh-CN" sz="1800" dirty="0" smtClean="0"/>
              <a:t>of prediction error of current template from bi-prediction point of view.</a:t>
            </a:r>
          </a:p>
          <a:p>
            <a:endParaRPr lang="en-US" altLang="zh-CN" sz="1800" dirty="0" smtClean="0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771800" y="3861048"/>
          <a:ext cx="1800200" cy="510589"/>
        </p:xfrm>
        <a:graphic>
          <a:graphicData uri="http://schemas.openxmlformats.org/presentationml/2006/ole">
            <p:oleObj spid="_x0000_s1026" name="公式" r:id="rId3" imgW="1206360" imgH="342720" progId="Equation.3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796136" y="5013176"/>
          <a:ext cx="1704975" cy="504825"/>
        </p:xfrm>
        <a:graphic>
          <a:graphicData uri="http://schemas.openxmlformats.org/presentationml/2006/ole">
            <p:oleObj spid="_x0000_s1027" name="公式" r:id="rId4" imgW="1193760" imgH="355320" progId="Equation.3">
              <p:embed/>
            </p:oleObj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5436096" y="1340768"/>
            <a:ext cx="3168352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1st  template matching, ( cost0 )</a:t>
            </a:r>
            <a:endParaRPr lang="zh-CN" altLang="en-US" sz="1600" dirty="0"/>
          </a:p>
        </p:txBody>
      </p:sp>
      <p:sp>
        <p:nvSpPr>
          <p:cNvPr id="59" name="TextBox 58"/>
          <p:cNvSpPr txBox="1"/>
          <p:nvPr/>
        </p:nvSpPr>
        <p:spPr>
          <a:xfrm>
            <a:off x="5448131" y="2459214"/>
            <a:ext cx="3144283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altLang="zh-CN" sz="1600" dirty="0" smtClean="0"/>
              <a:t>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 template matching, ( cost1 )</a:t>
            </a:r>
            <a:endParaRPr lang="zh-CN" altLang="en-US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5436096" y="3018438"/>
            <a:ext cx="3168352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/>
              <a:t>Uni</a:t>
            </a:r>
            <a:r>
              <a:rPr lang="en-US" altLang="zh-CN" sz="1600" dirty="0" smtClean="0"/>
              <a:t>-/Bi-directional MCP</a:t>
            </a:r>
            <a:endParaRPr lang="zh-CN" altLang="en-US" sz="1600" dirty="0"/>
          </a:p>
        </p:txBody>
      </p:sp>
      <p:cxnSp>
        <p:nvCxnSpPr>
          <p:cNvPr id="61" name="直接箭头连接符 60"/>
          <p:cNvCxnSpPr>
            <a:stCxn id="58" idx="2"/>
            <a:endCxn id="63" idx="0"/>
          </p:cNvCxnSpPr>
          <p:nvPr/>
        </p:nvCxnSpPr>
        <p:spPr>
          <a:xfrm>
            <a:off x="7020272" y="1679322"/>
            <a:ext cx="0" cy="220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436096" y="1899991"/>
            <a:ext cx="3168352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Update template: </a:t>
            </a:r>
            <a:r>
              <a:rPr lang="en-CA" altLang="zh-CN" sz="1600" dirty="0" smtClean="0"/>
              <a:t>T’</a:t>
            </a:r>
            <a:r>
              <a:rPr lang="en-CA" altLang="zh-CN" sz="1600" baseline="-25000" dirty="0" smtClean="0"/>
              <a:t>C</a:t>
            </a:r>
            <a:r>
              <a:rPr lang="en-CA" altLang="zh-CN" sz="1600" dirty="0" smtClean="0"/>
              <a:t> </a:t>
            </a:r>
            <a:r>
              <a:rPr lang="en-CA" altLang="zh-CN" sz="1600" dirty="0"/>
              <a:t>= 2*T</a:t>
            </a:r>
            <a:r>
              <a:rPr lang="en-CA" altLang="zh-CN" sz="1600" baseline="-25000" dirty="0"/>
              <a:t>C</a:t>
            </a:r>
            <a:r>
              <a:rPr lang="en-CA" altLang="zh-CN" sz="1600" dirty="0"/>
              <a:t> – </a:t>
            </a:r>
            <a:r>
              <a:rPr lang="en-CA" altLang="zh-CN" sz="1600" dirty="0" smtClean="0"/>
              <a:t>T</a:t>
            </a:r>
            <a:r>
              <a:rPr lang="en-CA" altLang="zh-CN" sz="1600" baseline="-25000" dirty="0" smtClean="0"/>
              <a:t>0</a:t>
            </a:r>
            <a:endParaRPr lang="zh-CN" altLang="en-US" sz="1600" baseline="-25000" dirty="0"/>
          </a:p>
        </p:txBody>
      </p:sp>
      <p:cxnSp>
        <p:nvCxnSpPr>
          <p:cNvPr id="67" name="直接箭头连接符 66"/>
          <p:cNvCxnSpPr>
            <a:stCxn id="63" idx="2"/>
            <a:endCxn id="59" idx="0"/>
          </p:cNvCxnSpPr>
          <p:nvPr/>
        </p:nvCxnSpPr>
        <p:spPr>
          <a:xfrm>
            <a:off x="7020272" y="2238545"/>
            <a:ext cx="1" cy="220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stCxn id="59" idx="2"/>
            <a:endCxn id="60" idx="0"/>
          </p:cNvCxnSpPr>
          <p:nvPr/>
        </p:nvCxnSpPr>
        <p:spPr>
          <a:xfrm flipH="1">
            <a:off x="7020272" y="2797768"/>
            <a:ext cx="1" cy="2206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8" name="Group 1"/>
          <p:cNvGrpSpPr>
            <a:grpSpLocks noChangeAspect="1"/>
          </p:cNvGrpSpPr>
          <p:nvPr/>
        </p:nvGrpSpPr>
        <p:grpSpPr bwMode="auto">
          <a:xfrm>
            <a:off x="323528" y="1268760"/>
            <a:ext cx="5331418" cy="2469791"/>
            <a:chOff x="2292" y="6591"/>
            <a:chExt cx="7144" cy="3309"/>
          </a:xfrm>
        </p:grpSpPr>
        <p:sp>
          <p:nvSpPr>
            <p:cNvPr id="39" name="AutoShape 24"/>
            <p:cNvSpPr>
              <a:spLocks noChangeArrowheads="1"/>
            </p:cNvSpPr>
            <p:nvPr/>
          </p:nvSpPr>
          <p:spPr bwMode="auto">
            <a:xfrm rot="-1272171">
              <a:off x="2599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AutoShape 23"/>
            <p:cNvSpPr>
              <a:spLocks noChangeArrowheads="1"/>
            </p:cNvSpPr>
            <p:nvPr/>
          </p:nvSpPr>
          <p:spPr bwMode="auto">
            <a:xfrm rot="-970083">
              <a:off x="3466" y="77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AutoShape 22"/>
            <p:cNvSpPr>
              <a:spLocks noChangeArrowheads="1"/>
            </p:cNvSpPr>
            <p:nvPr/>
          </p:nvSpPr>
          <p:spPr bwMode="auto">
            <a:xfrm rot="-1272171">
              <a:off x="3643" y="75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AutoShape 21"/>
            <p:cNvSpPr>
              <a:spLocks noChangeArrowheads="1"/>
            </p:cNvSpPr>
            <p:nvPr/>
          </p:nvSpPr>
          <p:spPr bwMode="auto">
            <a:xfrm rot="-1272171">
              <a:off x="7059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AutoShape 20"/>
            <p:cNvSpPr>
              <a:spLocks noChangeArrowheads="1"/>
            </p:cNvSpPr>
            <p:nvPr/>
          </p:nvSpPr>
          <p:spPr bwMode="auto">
            <a:xfrm rot="-970083">
              <a:off x="7926" y="76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AutoShape 19"/>
            <p:cNvSpPr>
              <a:spLocks noChangeArrowheads="1"/>
            </p:cNvSpPr>
            <p:nvPr/>
          </p:nvSpPr>
          <p:spPr bwMode="auto">
            <a:xfrm rot="-1272171">
              <a:off x="8103" y="74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AutoShape 18"/>
            <p:cNvSpPr>
              <a:spLocks noChangeArrowheads="1"/>
            </p:cNvSpPr>
            <p:nvPr/>
          </p:nvSpPr>
          <p:spPr bwMode="auto">
            <a:xfrm rot="-1272171">
              <a:off x="4845" y="7120"/>
              <a:ext cx="2214" cy="1728"/>
            </a:xfrm>
            <a:prstGeom prst="parallelogram">
              <a:avLst>
                <a:gd name="adj" fmla="val 4160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AutoShape 17"/>
            <p:cNvSpPr>
              <a:spLocks noChangeArrowheads="1"/>
            </p:cNvSpPr>
            <p:nvPr/>
          </p:nvSpPr>
          <p:spPr bwMode="auto">
            <a:xfrm rot="-1272171">
              <a:off x="5802" y="7680"/>
              <a:ext cx="553" cy="390"/>
            </a:xfrm>
            <a:prstGeom prst="parallelogram">
              <a:avLst>
                <a:gd name="adj" fmla="val 46044"/>
              </a:avLst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AutoShape 16"/>
            <p:cNvSpPr>
              <a:spLocks noChangeArrowheads="1"/>
            </p:cNvSpPr>
            <p:nvPr/>
          </p:nvSpPr>
          <p:spPr bwMode="auto">
            <a:xfrm rot="-970083">
              <a:off x="5712" y="7753"/>
              <a:ext cx="267" cy="411"/>
            </a:xfrm>
            <a:prstGeom prst="parallelogram">
              <a:avLst>
                <a:gd name="adj" fmla="val 5555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AutoShape 15"/>
            <p:cNvSpPr>
              <a:spLocks noChangeArrowheads="1"/>
            </p:cNvSpPr>
            <p:nvPr/>
          </p:nvSpPr>
          <p:spPr bwMode="auto">
            <a:xfrm rot="-1272171">
              <a:off x="5889" y="7570"/>
              <a:ext cx="415" cy="85"/>
            </a:xfrm>
            <a:prstGeom prst="parallelogram">
              <a:avLst>
                <a:gd name="adj" fmla="val 57526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AutoShape 14"/>
            <p:cNvSpPr>
              <a:spLocks noChangeShapeType="1"/>
            </p:cNvSpPr>
            <p:nvPr/>
          </p:nvSpPr>
          <p:spPr bwMode="auto">
            <a:xfrm flipH="1">
              <a:off x="4035" y="6854"/>
              <a:ext cx="903" cy="71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 Box 13"/>
            <p:cNvSpPr txBox="1">
              <a:spLocks noChangeArrowheads="1"/>
            </p:cNvSpPr>
            <p:nvPr/>
          </p:nvSpPr>
          <p:spPr bwMode="auto">
            <a:xfrm>
              <a:off x="4840" y="6604"/>
              <a:ext cx="980" cy="5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100" dirty="0" smtClean="0">
                  <a:latin typeface="Arial" pitchFamily="34" charset="0"/>
                  <a:ea typeface="宋体" pitchFamily="2" charset="-122"/>
                  <a:cs typeface="宋体" pitchFamily="2" charset="-122"/>
                </a:rPr>
                <a:t>template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" name="AutoShape 12"/>
            <p:cNvSpPr>
              <a:spLocks noChangeShapeType="1"/>
            </p:cNvSpPr>
            <p:nvPr/>
          </p:nvSpPr>
          <p:spPr bwMode="auto">
            <a:xfrm>
              <a:off x="5518" y="6964"/>
              <a:ext cx="562" cy="6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 Box 11"/>
            <p:cNvSpPr txBox="1">
              <a:spLocks noChangeArrowheads="1"/>
            </p:cNvSpPr>
            <p:nvPr/>
          </p:nvSpPr>
          <p:spPr bwMode="auto">
            <a:xfrm>
              <a:off x="6304" y="8818"/>
              <a:ext cx="961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CurrPU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3" name="AutoShape 10"/>
            <p:cNvSpPr>
              <a:spLocks noChangeShapeType="1"/>
            </p:cNvSpPr>
            <p:nvPr/>
          </p:nvSpPr>
          <p:spPr bwMode="auto">
            <a:xfrm flipH="1" flipV="1">
              <a:off x="6149" y="8056"/>
              <a:ext cx="549" cy="82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 Box 9"/>
            <p:cNvSpPr txBox="1">
              <a:spLocks noChangeArrowheads="1"/>
            </p:cNvSpPr>
            <p:nvPr/>
          </p:nvSpPr>
          <p:spPr bwMode="auto">
            <a:xfrm>
              <a:off x="5148" y="9440"/>
              <a:ext cx="1776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5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CurrPic</a:t>
              </a:r>
              <a:r>
                <a:rPr kumimoji="0" lang="en-US" altLang="zh-CN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 (B frame)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5" name="Text Box 8"/>
            <p:cNvSpPr txBox="1">
              <a:spLocks noChangeArrowheads="1"/>
            </p:cNvSpPr>
            <p:nvPr/>
          </p:nvSpPr>
          <p:spPr bwMode="auto">
            <a:xfrm>
              <a:off x="7254" y="9440"/>
              <a:ext cx="2182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Ref1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" name="Text Box 7"/>
            <p:cNvSpPr txBox="1">
              <a:spLocks noChangeArrowheads="1"/>
            </p:cNvSpPr>
            <p:nvPr/>
          </p:nvSpPr>
          <p:spPr bwMode="auto">
            <a:xfrm>
              <a:off x="2774" y="9389"/>
              <a:ext cx="2098" cy="4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Ref0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7" name="AutoShape 6"/>
            <p:cNvSpPr>
              <a:spLocks noChangeShapeType="1"/>
            </p:cNvSpPr>
            <p:nvPr/>
          </p:nvSpPr>
          <p:spPr bwMode="auto">
            <a:xfrm flipH="1">
              <a:off x="8570" y="8210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AutoShape 5"/>
            <p:cNvSpPr>
              <a:spLocks noChangeShapeType="1"/>
            </p:cNvSpPr>
            <p:nvPr/>
          </p:nvSpPr>
          <p:spPr bwMode="auto">
            <a:xfrm flipH="1">
              <a:off x="4010" y="8196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AutoShape 4"/>
            <p:cNvSpPr>
              <a:spLocks noChangeShapeType="1"/>
            </p:cNvSpPr>
            <p:nvPr/>
          </p:nvSpPr>
          <p:spPr bwMode="auto">
            <a:xfrm flipH="1">
              <a:off x="6355" y="8209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Text Box 3"/>
            <p:cNvSpPr txBox="1">
              <a:spLocks noChangeArrowheads="1"/>
            </p:cNvSpPr>
            <p:nvPr/>
          </p:nvSpPr>
          <p:spPr bwMode="auto">
            <a:xfrm>
              <a:off x="7187" y="6591"/>
              <a:ext cx="980" cy="5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50" dirty="0" smtClean="0">
                  <a:latin typeface="Arial" pitchFamily="34" charset="0"/>
                  <a:ea typeface="宋体" pitchFamily="2" charset="-122"/>
                  <a:cs typeface="宋体" pitchFamily="2" charset="-122"/>
                </a:rPr>
                <a:t>template</a:t>
              </a:r>
              <a:endParaRPr kumimoji="0" lang="zh-CN" altLang="zh-C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6" name="AutoShape 2"/>
            <p:cNvSpPr>
              <a:spLocks noChangeShapeType="1"/>
            </p:cNvSpPr>
            <p:nvPr/>
          </p:nvSpPr>
          <p:spPr bwMode="auto">
            <a:xfrm>
              <a:off x="7737" y="6854"/>
              <a:ext cx="562" cy="6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AutoShape 5"/>
            <p:cNvSpPr>
              <a:spLocks noChangeShapeType="1"/>
            </p:cNvSpPr>
            <p:nvPr/>
          </p:nvSpPr>
          <p:spPr bwMode="auto">
            <a:xfrm flipH="1">
              <a:off x="2292" y="8179"/>
              <a:ext cx="720" cy="1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70" name="对象 69"/>
          <p:cNvGraphicFramePr>
            <a:graphicFrameLocks noChangeAspect="1"/>
          </p:cNvGraphicFramePr>
          <p:nvPr/>
        </p:nvGraphicFramePr>
        <p:xfrm>
          <a:off x="986756" y="3861048"/>
          <a:ext cx="1497012" cy="376238"/>
        </p:xfrm>
        <a:graphic>
          <a:graphicData uri="http://schemas.openxmlformats.org/presentationml/2006/ole">
            <p:oleObj spid="_x0000_s1028" name="公式" r:id="rId5" imgW="1002960" imgH="253800" progId="Equation.3">
              <p:embed/>
            </p:oleObj>
          </a:graphicData>
        </a:graphic>
      </p:graphicFrame>
      <p:graphicFrame>
        <p:nvGraphicFramePr>
          <p:cNvPr id="71" name="对象 70"/>
          <p:cNvGraphicFramePr>
            <a:graphicFrameLocks noChangeAspect="1"/>
          </p:cNvGraphicFramePr>
          <p:nvPr/>
        </p:nvGraphicFramePr>
        <p:xfrm>
          <a:off x="971600" y="4941168"/>
          <a:ext cx="4248150" cy="644525"/>
        </p:xfrm>
        <a:graphic>
          <a:graphicData uri="http://schemas.openxmlformats.org/presentationml/2006/ole">
            <p:oleObj spid="_x0000_s1029" name="公式" r:id="rId6" imgW="28447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9776" y="3609950"/>
          <a:ext cx="4406900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6440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HM-16.6-JEM-4 (parallel)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5517232"/>
            <a:ext cx="8280920" cy="100811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altLang="zh-CN" sz="1800" dirty="0" smtClean="0"/>
              <a:t>Recommendation</a:t>
            </a:r>
          </a:p>
          <a:p>
            <a:pPr lvl="1"/>
            <a:r>
              <a:rPr lang="en-US" altLang="zh-CN" sz="1600" dirty="0" smtClean="0"/>
              <a:t>Due to the coding gain and no enc/</a:t>
            </a:r>
            <a:r>
              <a:rPr lang="en-US" altLang="zh-CN" sz="1600" dirty="0" err="1" smtClean="0"/>
              <a:t>dec</a:t>
            </a:r>
            <a:r>
              <a:rPr lang="en-US" altLang="zh-CN" sz="1600" dirty="0" smtClean="0"/>
              <a:t> time increase, it is recommended to inclusion of the proposed methods into next JEM version.</a:t>
            </a:r>
            <a:endParaRPr lang="zh-CN" altLang="en-US" sz="16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9776" y="1556792"/>
          <a:ext cx="4406900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6440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HM-16.6-JEM-4 (parallel)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25760" y="1268760"/>
            <a:ext cx="62646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1. BD rate saving for the proposed methods under RA configuration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125760" y="3321918"/>
            <a:ext cx="64624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2. BD rate saving for the proposed methods under LDB configuration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652120" y="2132856"/>
            <a:ext cx="3384376" cy="12311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dirty="0" smtClean="0"/>
              <a:t>Anchor: JEM-4.0, CTC</a:t>
            </a:r>
          </a:p>
          <a:p>
            <a:r>
              <a:rPr lang="en-US" altLang="zh-CN" sz="1600" dirty="0" smtClean="0"/>
              <a:t>Test:  the proposed methods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0.38% BD rate saving for RA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0.12% BD rate saving for LDB</a:t>
            </a:r>
          </a:p>
          <a:p>
            <a:pPr>
              <a:buFontTx/>
              <a:buChar char="-"/>
            </a:pPr>
            <a:r>
              <a:rPr lang="en-US" altLang="zh-CN" sz="1400" dirty="0"/>
              <a:t> </a:t>
            </a:r>
            <a:r>
              <a:rPr lang="en-US" altLang="zh-CN" sz="1400" dirty="0" smtClean="0"/>
              <a:t>no encoding/decoding time increase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5436096" y="3995772"/>
            <a:ext cx="3780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Thanks Qualcomm for crosschecking!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Combination of proposal and JVET-E0052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Performance test</a:t>
            </a:r>
          </a:p>
          <a:p>
            <a:pPr lvl="1"/>
            <a:r>
              <a:rPr lang="en-US" altLang="zh-CN" dirty="0" smtClean="0"/>
              <a:t>Anchor: JEM-4.0 CTC,  RA configuration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7584" y="2780928"/>
          <a:ext cx="7488834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178798"/>
                <a:gridCol w="1109457"/>
                <a:gridCol w="1040116"/>
                <a:gridCol w="1178798"/>
                <a:gridCol w="1109457"/>
              </a:tblGrid>
              <a:tr h="342038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BD rate 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V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EncTime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DecTime</a:t>
                      </a:r>
                      <a:endParaRPr lang="zh-CN" altLang="en-US" sz="16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Proposal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JVET-E0052 (EE5.2)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Proposal + E0052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-0.84%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2" y="4725144"/>
            <a:ext cx="7560840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Test results show that performance of proposal and JVET-E0052 can be additive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28184" y="5589240"/>
          <a:ext cx="914400" cy="828675"/>
        </p:xfrm>
        <a:graphic>
          <a:graphicData uri="http://schemas.openxmlformats.org/presentationml/2006/ole">
            <p:oleObj spid="_x0000_s22530" name="启用了宏的工作表" showAsIcon="1" r:id="rId3" imgW="914400" imgH="828720" progId="Excel.SheetMacroEnabled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4611</TotalTime>
  <Words>857</Words>
  <Application>Microsoft Office PowerPoint</Application>
  <PresentationFormat>全屏显示(4:3)</PresentationFormat>
  <Paragraphs>217</Paragraphs>
  <Slides>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Office 主题</vt:lpstr>
      <vt:lpstr>公式</vt:lpstr>
      <vt:lpstr>Microsoft Office Excel 启用了宏的工作表</vt:lpstr>
      <vt:lpstr>JVET-E0035: Enhanced Template Matching in FRUC Mode</vt:lpstr>
      <vt:lpstr>Outlines</vt:lpstr>
      <vt:lpstr>Template matching(TM) based prediction in JEM-4.0</vt:lpstr>
      <vt:lpstr>Proposed enhancements(red color)</vt:lpstr>
      <vt:lpstr>Comparison between cost0 and 0.5*cost1</vt:lpstr>
      <vt:lpstr>Experimental results</vt:lpstr>
      <vt:lpstr>幻灯片 7</vt:lpstr>
      <vt:lpstr>Combination of proposal and JVET-E0052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Yongbing Lin</cp:lastModifiedBy>
  <cp:revision>489</cp:revision>
  <dcterms:created xsi:type="dcterms:W3CDTF">2017-01-03T09:55:58Z</dcterms:created>
  <dcterms:modified xsi:type="dcterms:W3CDTF">2017-01-11T13:49:13Z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(2)dP1zdJ9fwIGP6RZ9h2gdqz5n83uDej46XYUfZsDWqYkRdQhEFt5to80RKL4gU1c6mn/rw/g7
Sqp3NroI+jaR+KytzTSp7G32q0GaNzqW7KwbkUZMXiE8A8d4jmXrGydaHSd3mQ2M4aIXO0wr
9OGblNn2xRYz6Xvx4grNYNDfw7gd0YsC6efxoJO/46c6Yurw/xeVgAcbJcC1ftGF217Mhszz
mYozdIHGdLHi/odOn2</vt:lpwstr>
  </property>
  <property fmtid="{D5CDD505-2E9C-101B-9397-08002B2CF9AE}" pid="3" name="_2015_ms_pID_7253431">
    <vt:lpwstr>szfWMXyW4qLWRJxSo9ddlqb0hLtfXH/+aXhMkDAVR5UTNpHA8duLem
pvyn47fwuFVTSXlA+0q71HrL3t1eLaRgFcwCNSO3Wbqp4SVTgI32i4TwCXvRwyUfn1m0HDD3
V8yMmiIYSj64NLaWZENdh/K0AAxBatSs8nlaeptan5CXrg==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1484142493</vt:lpwstr>
  </property>
</Properties>
</file>