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01" r:id="rId1"/>
  </p:sldMasterIdLst>
  <p:notesMasterIdLst>
    <p:notesMasterId r:id="rId19"/>
  </p:notesMasterIdLst>
  <p:handoutMasterIdLst>
    <p:handoutMasterId r:id="rId20"/>
  </p:handoutMasterIdLst>
  <p:sldIdLst>
    <p:sldId id="336" r:id="rId2"/>
    <p:sldId id="349" r:id="rId3"/>
    <p:sldId id="350" r:id="rId4"/>
    <p:sldId id="365" r:id="rId5"/>
    <p:sldId id="351" r:id="rId6"/>
    <p:sldId id="364" r:id="rId7"/>
    <p:sldId id="363" r:id="rId8"/>
    <p:sldId id="352" r:id="rId9"/>
    <p:sldId id="355" r:id="rId10"/>
    <p:sldId id="361" r:id="rId11"/>
    <p:sldId id="356" r:id="rId12"/>
    <p:sldId id="368" r:id="rId13"/>
    <p:sldId id="369" r:id="rId14"/>
    <p:sldId id="357" r:id="rId15"/>
    <p:sldId id="372" r:id="rId16"/>
    <p:sldId id="370" r:id="rId17"/>
    <p:sldId id="319" r:id="rId18"/>
  </p:sldIdLst>
  <p:sldSz cx="12192000" cy="6858000"/>
  <p:notesSz cx="6797675" cy="9928225"/>
  <p:embeddedFontLst>
    <p:embeddedFont>
      <p:font typeface="Ericsson Capital TT" panose="02000503000000020004" pitchFamily="2" charset="0"/>
      <p:regular r:id="rId21"/>
    </p:embeddedFont>
    <p:embeddedFont>
      <p:font typeface="Cambria Math" panose="02040503050406030204" pitchFamily="18" charset="0"/>
      <p:regular r:id="rId22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336"/>
            <p14:sldId id="349"/>
            <p14:sldId id="350"/>
            <p14:sldId id="365"/>
            <p14:sldId id="351"/>
            <p14:sldId id="364"/>
            <p14:sldId id="363"/>
            <p14:sldId id="352"/>
            <p14:sldId id="355"/>
            <p14:sldId id="361"/>
            <p14:sldId id="356"/>
            <p14:sldId id="368"/>
            <p14:sldId id="369"/>
            <p14:sldId id="357"/>
            <p14:sldId id="372"/>
            <p14:sldId id="370"/>
            <p14:sldId id="319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9F9F9F"/>
    <a:srgbClr val="8A8A8A"/>
    <a:srgbClr val="6D6D6D"/>
    <a:srgbClr val="4B4B4B"/>
    <a:srgbClr val="000000"/>
    <a:srgbClr val="FFFFFF"/>
    <a:srgbClr val="00FF00"/>
    <a:srgbClr val="8080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33" autoAdjust="0"/>
    <p:restoredTop sz="93606" autoAdjust="0"/>
  </p:normalViewPr>
  <p:slideViewPr>
    <p:cSldViewPr snapToGrid="0" snapToObjects="1">
      <p:cViewPr>
        <p:scale>
          <a:sx n="70" d="100"/>
          <a:sy n="70" d="100"/>
        </p:scale>
        <p:origin x="-1176" y="-114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380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27"/>
        <p:guide pos="2141"/>
      </p:guideLst>
    </p:cSldViewPr>
  </p:notesViewPr>
  <p:gridSpacing cx="360045" cy="36004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4" tIns="47782" rIns="95564" bIns="47782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3GPP - Beyond the TS ?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0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4" tIns="47782" rIns="95564" bIns="47782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2015-05-13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0090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4" tIns="47782" rIns="95564" bIns="47782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2015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30090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4" tIns="47782" rIns="95564" bIns="47782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851023" y="0"/>
            <a:ext cx="2945084" cy="497119"/>
          </a:xfrm>
          <a:prstGeom prst="rect">
            <a:avLst/>
          </a:prstGeom>
        </p:spPr>
        <p:txBody>
          <a:bodyPr vert="horz" lIns="90471" tIns="45235" rIns="90471" bIns="45235" rtlCol="0"/>
          <a:lstStyle>
            <a:lvl1pPr algn="r">
              <a:defRPr sz="1200"/>
            </a:lvl1pPr>
          </a:lstStyle>
          <a:p>
            <a:r>
              <a:rPr lang="en-US" smtClean="0"/>
              <a:t>2015-05-13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851023" y="9429532"/>
            <a:ext cx="2945084" cy="497119"/>
          </a:xfrm>
          <a:prstGeom prst="rect">
            <a:avLst/>
          </a:prstGeom>
        </p:spPr>
        <p:txBody>
          <a:bodyPr vert="horz" lIns="90471" tIns="45235" rIns="90471" bIns="45235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85" cy="497119"/>
          </a:xfrm>
          <a:prstGeom prst="rect">
            <a:avLst/>
          </a:prstGeom>
        </p:spPr>
        <p:txBody>
          <a:bodyPr vert="horz" lIns="90471" tIns="45235" rIns="90471" bIns="45235" rtlCol="0"/>
          <a:lstStyle>
            <a:lvl1pPr algn="l">
              <a:defRPr sz="1200"/>
            </a:lvl1pPr>
          </a:lstStyle>
          <a:p>
            <a:r>
              <a:rPr lang="en-US" smtClean="0"/>
              <a:t>3GPP - Beyond the TS ?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71" tIns="45235" rIns="90471" bIns="45235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532"/>
            <a:ext cx="2945085" cy="497119"/>
          </a:xfrm>
          <a:prstGeom prst="rect">
            <a:avLst/>
          </a:prstGeom>
        </p:spPr>
        <p:txBody>
          <a:bodyPr vert="horz" lIns="90471" tIns="45235" rIns="90471" bIns="45235" rtlCol="0" anchor="b"/>
          <a:lstStyle>
            <a:lvl1pPr algn="l">
              <a:defRPr sz="1200"/>
            </a:lvl1pPr>
          </a:lstStyle>
          <a:p>
            <a:r>
              <a:rPr lang="en-US" smtClean="0"/>
              <a:t>© Ericsson AB 2015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0238" y="4716339"/>
            <a:ext cx="5437200" cy="4467780"/>
          </a:xfrm>
          <a:prstGeom prst="rect">
            <a:avLst/>
          </a:prstGeom>
        </p:spPr>
        <p:txBody>
          <a:bodyPr vert="horz" lIns="90471" tIns="45235" rIns="90471" bIns="45235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2015-05-13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9A1411E-B334-4AE8-9A3D-9C73E96A0978}" type="slidenum">
              <a:rPr lang="en-US" smtClean="0"/>
              <a:t>17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3GPP - Beyond the TS ?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2015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0046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Logo2011" descr="Ericsson_Logo_Vertical_MSPowerPoint"/>
          <p:cNvPicPr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8313" y="431800"/>
            <a:ext cx="1027112" cy="900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135" name="Rectangle 7"/>
          <p:cNvSpPr>
            <a:spLocks noGrp="1" noChangeArrowheads="1"/>
          </p:cNvSpPr>
          <p:nvPr>
            <p:ph type="ctrTitle" sz="quarter"/>
          </p:nvPr>
        </p:nvSpPr>
        <p:spPr>
          <a:xfrm>
            <a:off x="524933" y="1808164"/>
            <a:ext cx="11135784" cy="2840037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45720" rIns="91440" bIns="45720"/>
          <a:lstStyle>
            <a:lvl1pPr>
              <a:defRPr sz="7000" smtClean="0">
                <a:latin typeface="Ericsson Capital TT" pitchFamily="2" charset="0"/>
              </a:defRPr>
            </a:lvl1pPr>
          </a:lstStyle>
          <a:p>
            <a:pPr lvl="0"/>
            <a:r>
              <a:rPr lang="en-US" noProof="0" smtClean="0"/>
              <a:t>Click to add Title</a:t>
            </a:r>
          </a:p>
        </p:txBody>
      </p:sp>
      <p:sp>
        <p:nvSpPr>
          <p:cNvPr id="48136" name="Rectangle 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24934" y="5137150"/>
            <a:ext cx="11140017" cy="13858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45720" rIns="91440" bIns="45720" anchor="b"/>
          <a:lstStyle>
            <a:lvl1pPr marL="0" indent="0">
              <a:buFont typeface="Arial" charset="0"/>
              <a:buNone/>
              <a:defRPr sz="3000" smtClean="0"/>
            </a:lvl1pPr>
          </a:lstStyle>
          <a:p>
            <a:pPr lvl="0"/>
            <a:r>
              <a:rPr lang="en-US" noProof="0" smtClean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146197206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6357909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0746890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6" y="1795463"/>
            <a:ext cx="5469467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448243"/>
      </p:ext>
    </p:extLst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708884"/>
      </p:ext>
    </p:extLst>
  </p:cSld>
  <p:clrMapOvr>
    <a:masterClrMapping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0" y="1795463"/>
            <a:ext cx="5467351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7" y="4013201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795464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494083"/>
      </p:ext>
    </p:extLst>
  </p:cSld>
  <p:clrMapOvr>
    <a:masterClrMapping/>
  </p:clrMapOvr>
  <p:hf sldNum="0"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0" y="4022725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7" y="4022725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0" y="1804989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804989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149228"/>
      </p:ext>
    </p:extLst>
  </p:cSld>
  <p:clrMapOvr>
    <a:masterClrMapping/>
  </p:clrMapOvr>
  <p:hf sldNum="0"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77505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6869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15535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49667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2648456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185504"/>
      </p:ext>
    </p:extLst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/>
          </p:nvPr>
        </p:nvSpPr>
        <p:spPr>
          <a:xfrm>
            <a:off x="8081433" y="1800225"/>
            <a:ext cx="3583517" cy="47243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524933" y="1800225"/>
            <a:ext cx="3583517" cy="47243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002929"/>
      </p:ext>
    </p:extLst>
  </p:cSld>
  <p:clrMapOvr>
    <a:masterClrMapping/>
  </p:clrMapOvr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4051266"/>
      </p:ext>
    </p:extLst>
  </p:cSld>
  <p:clrMapOvr>
    <a:masterClrMapping/>
  </p:clrMapOvr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251777"/>
      </p:ext>
    </p:extLst>
  </p:cSld>
  <p:clrMapOvr>
    <a:masterClrMapping/>
  </p:clrMapOvr>
  <p:hf sldNum="0"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4930112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018906"/>
      </p:ext>
    </p:extLst>
  </p:cSld>
  <p:clrMapOvr>
    <a:masterClrMapping/>
  </p:clrMapOvr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2973126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emf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eftInfo"/>
          <p:cNvSpPr txBox="1">
            <a:spLocks noChangeArrowheads="1"/>
          </p:cNvSpPr>
          <p:nvPr/>
        </p:nvSpPr>
        <p:spPr bwMode="auto">
          <a:xfrm>
            <a:off x="-2516188" y="438150"/>
            <a:ext cx="2352675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Slide title </a:t>
            </a: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44 pt</a:t>
            </a: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Text and bullet level 1</a:t>
            </a: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 minimum 24 pt</a:t>
            </a: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Bullets level 2-5</a:t>
            </a: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minimum 20 pt</a:t>
            </a: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</a:endParaRPr>
          </a:p>
          <a:p>
            <a:pPr algn="ctr" eaLnBrk="1" hangingPunct="1">
              <a:spcBef>
                <a:spcPct val="0"/>
              </a:spcBef>
              <a:defRPr/>
            </a:pPr>
            <a:r>
              <a:rPr lang="en-US" sz="500" dirty="0" smtClean="0">
                <a:solidFill>
                  <a:srgbClr val="9FB7D3"/>
                </a:solidFill>
              </a:rPr>
              <a:t>Characters for Embedded font:</a:t>
            </a:r>
            <a:br>
              <a:rPr lang="en-US" sz="500" dirty="0" smtClean="0">
                <a:solidFill>
                  <a:srgbClr val="9FB7D3"/>
                </a:solidFill>
              </a:rPr>
            </a:br>
            <a:r>
              <a:rPr lang="en-US" sz="500" dirty="0" smtClean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ctr" eaLnBrk="1" hangingPunct="1">
              <a:spcBef>
                <a:spcPct val="0"/>
              </a:spcBef>
              <a:defRPr/>
            </a:pPr>
            <a:endParaRPr lang="en-US" sz="500" i="1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ctr" eaLnBrk="1" hangingPunct="1">
              <a:spcBef>
                <a:spcPct val="0"/>
              </a:spcBef>
              <a:defRPr/>
            </a:pPr>
            <a:r>
              <a:rPr lang="en-US" sz="500" dirty="0" smtClean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ctr" eaLnBrk="1" hangingPunct="1">
              <a:spcBef>
                <a:spcPct val="0"/>
              </a:spcBef>
              <a:defRPr/>
            </a:pPr>
            <a:r>
              <a:rPr lang="en-US" sz="500" dirty="0" smtClean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endParaRPr lang="en-US" sz="50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5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4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Do not add objects or text in the footer area</a:t>
            </a:r>
          </a:p>
        </p:txBody>
      </p:sp>
      <p:pic>
        <p:nvPicPr>
          <p:cNvPr id="1027" name="Econ2011" descr="ECON_RGB"/>
          <p:cNvPicPr>
            <a:picLocks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9338" y="360363"/>
            <a:ext cx="444500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xtfooterCopy"/>
          <p:cNvSpPr txBox="1">
            <a:spLocks noChangeArrowheads="1"/>
          </p:cNvSpPr>
          <p:nvPr/>
        </p:nvSpPr>
        <p:spPr bwMode="auto">
          <a:xfrm>
            <a:off x="527050" y="6524625"/>
            <a:ext cx="986578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rIns="72000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en-US" sz="800" smtClean="0">
                <a:solidFill>
                  <a:srgbClr val="87888A"/>
                </a:solidFill>
              </a:rPr>
              <a:t>Ericsson Research 2014  |  EAB-14:066732 Uen, Rev A  |  2014-12-29  |  Page </a:t>
            </a:r>
            <a:fld id="{C8763657-DEBA-4CC5-BAD4-48D423A15C7B}" type="slidenum">
              <a:rPr lang="en-US" sz="800" smtClean="0">
                <a:solidFill>
                  <a:srgbClr val="87888A"/>
                </a:solidFill>
              </a:rPr>
              <a:pPr eaLnBrk="1" hangingPunct="1">
                <a:spcBef>
                  <a:spcPct val="0"/>
                </a:spcBef>
                <a:defRPr/>
              </a:pPr>
              <a:t>‹#›</a:t>
            </a:fld>
            <a:endParaRPr lang="en-US" sz="800" dirty="0" smtClean="0">
              <a:solidFill>
                <a:srgbClr val="87888A"/>
              </a:solidFill>
            </a:endParaRPr>
          </a:p>
        </p:txBody>
      </p:sp>
      <p:sp>
        <p:nvSpPr>
          <p:cNvPr id="1029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8638" y="1800225"/>
            <a:ext cx="11136312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add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0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5463" y="239713"/>
            <a:ext cx="9991725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Add Header</a:t>
            </a:r>
          </a:p>
        </p:txBody>
      </p:sp>
    </p:spTree>
    <p:extLst>
      <p:ext uri="{BB962C8B-B14F-4D97-AF65-F5344CB8AC3E}">
        <p14:creationId xmlns:p14="http://schemas.microsoft.com/office/powerpoint/2010/main" val="445651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16" r:id="rId15"/>
    <p:sldLayoutId id="2147483717" r:id="rId16"/>
    <p:sldLayoutId id="2147483718" r:id="rId17"/>
    <p:sldLayoutId id="2147483719" r:id="rId18"/>
    <p:sldLayoutId id="2147483721" r:id="rId19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</a:defRPr>
      </a:lvl2pPr>
      <a:lvl3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</a:defRPr>
      </a:lvl3pPr>
      <a:lvl4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</a:defRPr>
      </a:lvl4pPr>
      <a:lvl5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0" fontAlgn="base" hangingPunct="0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0" fontAlgn="base" hangingPunct="0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dirty="0" smtClean="0"/>
              <a:t>E0031: </a:t>
            </a:r>
            <a:r>
              <a:rPr lang="en-US" dirty="0"/>
              <a:t>Bilateral </a:t>
            </a:r>
            <a:r>
              <a:rPr lang="en-US" dirty="0" smtClean="0"/>
              <a:t>filtering EE2-D0069 Test1 test2 test3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r>
              <a:rPr lang="en-US" dirty="0" smtClean="0"/>
              <a:t>Jacob Ström, Per Wennersten, Kenneth Andersson, Jack Enhorn</a:t>
            </a:r>
          </a:p>
          <a:p>
            <a:r>
              <a:rPr lang="en-US" dirty="0" smtClean="0"/>
              <a:t>Ericsson 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70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bilateral filter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857375" y="3375159"/>
                <a:ext cx="8774069" cy="11935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 smtClean="0">
                          <a:latin typeface="Cambria Math"/>
                          <a:ea typeface="Cambria Math"/>
                        </a:rPr>
                        <m:t>𝜔</m:t>
                      </m:r>
                      <m:d>
                        <m:dPr>
                          <m:ctrlPr>
                            <a:rPr lang="en-US" sz="360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𝑖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𝑗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𝑘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𝑙</m:t>
                          </m:r>
                        </m:e>
                      </m:d>
                      <m:r>
                        <a:rPr lang="en-US" sz="3600" b="0" i="1" smtClean="0">
                          <a:latin typeface="Cambria Math"/>
                          <a:ea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36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𝑒</m:t>
                          </m:r>
                        </m:e>
                        <m:sup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d>
                            <m:dPr>
                              <m:ctrlPr>
                                <a:rPr lang="en-US" sz="36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𝑖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𝑘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𝑗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𝑙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  <m:sSubSup>
                                    <m:sSub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𝜎</m:t>
                                      </m:r>
                                    </m:e>
                                    <m:sub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𝑑</m:t>
                                      </m:r>
                                    </m:sub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bSup>
                                </m:den>
                              </m:f>
                              <m:r>
                                <a:rPr lang="en-US" sz="3600" b="0" i="1" smtClean="0"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en-US" sz="36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begChr m:val="‖"/>
                                          <m:endChr m:val="‖"/>
                                          <m:ctrlPr>
                                            <a:rPr lang="en-US" sz="360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𝐼</m:t>
                                          </m:r>
                                          <m:d>
                                            <m:dPr>
                                              <m:ctrlP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𝑖</m:t>
                                              </m:r>
                                              <m: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,</m:t>
                                              </m:r>
                                              <m: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𝑗</m:t>
                                              </m:r>
                                            </m:e>
                                          </m:d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𝐼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(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𝑘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,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𝑙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)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3600" i="1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  <m:sSubSup>
                                    <m:sSubSupPr>
                                      <m:ctrlPr>
                                        <a:rPr lang="en-US" sz="3600" i="1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3600" i="1">
                                          <a:latin typeface="Cambria Math"/>
                                          <a:ea typeface="Cambria Math"/>
                                        </a:rPr>
                                        <m:t>𝜎</m:t>
                                      </m:r>
                                    </m:e>
                                    <m:sub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𝑟</m:t>
                                      </m:r>
                                    </m:sub>
                                    <m:sup>
                                      <m:r>
                                        <a:rPr lang="en-US" sz="3600" i="1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bSup>
                                </m:den>
                              </m:f>
                            </m:e>
                          </m:d>
                        </m:sup>
                      </m:sSup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7375" y="3375159"/>
                <a:ext cx="8774069" cy="119353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Arrow Connector 6"/>
          <p:cNvCxnSpPr/>
          <p:nvPr/>
        </p:nvCxnSpPr>
        <p:spPr bwMode="auto">
          <a:xfrm>
            <a:off x="5362575" y="2645043"/>
            <a:ext cx="895350" cy="7239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3724275" y="2254518"/>
            <a:ext cx="19527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spatial distance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9077325" y="2270259"/>
            <a:ext cx="21515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intensity distance</a:t>
            </a:r>
            <a:endParaRPr lang="en-US" dirty="0"/>
          </a:p>
        </p:txBody>
      </p:sp>
      <p:cxnSp>
        <p:nvCxnSpPr>
          <p:cNvPr id="11" name="Straight Arrow Connector 10"/>
          <p:cNvCxnSpPr/>
          <p:nvPr/>
        </p:nvCxnSpPr>
        <p:spPr bwMode="auto">
          <a:xfrm flipH="1">
            <a:off x="8982075" y="2803659"/>
            <a:ext cx="933450" cy="58102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828675" y="2968833"/>
            <a:ext cx="9268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weight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 bwMode="auto">
          <a:xfrm>
            <a:off x="1933575" y="3502293"/>
            <a:ext cx="352425" cy="41248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371835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bilateral filter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857375" y="3375159"/>
                <a:ext cx="8774069" cy="11935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 smtClean="0">
                          <a:latin typeface="Cambria Math"/>
                          <a:ea typeface="Cambria Math"/>
                        </a:rPr>
                        <m:t>𝜔</m:t>
                      </m:r>
                      <m:d>
                        <m:dPr>
                          <m:ctrlPr>
                            <a:rPr lang="en-US" sz="360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𝑖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𝑗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𝑘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𝑙</m:t>
                          </m:r>
                        </m:e>
                      </m:d>
                      <m:r>
                        <a:rPr lang="en-US" sz="3600" b="0" i="1" smtClean="0">
                          <a:latin typeface="Cambria Math"/>
                          <a:ea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36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𝑒</m:t>
                          </m:r>
                        </m:e>
                        <m:sup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d>
                            <m:dPr>
                              <m:ctrlPr>
                                <a:rPr lang="en-US" sz="36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𝑖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𝑘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𝑗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𝑙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  <m:sSubSup>
                                    <m:sSub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𝜎</m:t>
                                      </m:r>
                                    </m:e>
                                    <m:sub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𝑑</m:t>
                                      </m:r>
                                    </m:sub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bSup>
                                </m:den>
                              </m:f>
                              <m:r>
                                <a:rPr lang="en-US" sz="3600" b="0" i="1" smtClean="0"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en-US" sz="36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begChr m:val="‖"/>
                                          <m:endChr m:val="‖"/>
                                          <m:ctrlPr>
                                            <a:rPr lang="en-US" sz="360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𝐼</m:t>
                                          </m:r>
                                          <m:d>
                                            <m:dPr>
                                              <m:ctrlP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𝑖</m:t>
                                              </m:r>
                                              <m: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,</m:t>
                                              </m:r>
                                              <m: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𝑗</m:t>
                                              </m:r>
                                            </m:e>
                                          </m:d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𝐼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(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𝑘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,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𝑙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)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3600" i="1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  <m:sSubSup>
                                    <m:sSubSupPr>
                                      <m:ctrlPr>
                                        <a:rPr lang="en-US" sz="3600" i="1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3600" i="1">
                                          <a:latin typeface="Cambria Math"/>
                                          <a:ea typeface="Cambria Math"/>
                                        </a:rPr>
                                        <m:t>𝜎</m:t>
                                      </m:r>
                                    </m:e>
                                    <m:sub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𝑟</m:t>
                                      </m:r>
                                    </m:sub>
                                    <m:sup>
                                      <m:r>
                                        <a:rPr lang="en-US" sz="3600" i="1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bSup>
                                </m:den>
                              </m:f>
                            </m:e>
                          </m:d>
                        </m:sup>
                      </m:sSup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7375" y="3375159"/>
                <a:ext cx="8774069" cy="119353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Arrow Connector 6"/>
          <p:cNvCxnSpPr/>
          <p:nvPr/>
        </p:nvCxnSpPr>
        <p:spPr bwMode="auto">
          <a:xfrm>
            <a:off x="5362575" y="2645043"/>
            <a:ext cx="895350" cy="7239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3724275" y="2254518"/>
            <a:ext cx="19527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spatial distance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9077325" y="2270259"/>
            <a:ext cx="21515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intensity distance</a:t>
            </a:r>
            <a:endParaRPr lang="en-US" dirty="0"/>
          </a:p>
        </p:txBody>
      </p:sp>
      <p:cxnSp>
        <p:nvCxnSpPr>
          <p:cNvPr id="11" name="Straight Arrow Connector 10"/>
          <p:cNvCxnSpPr/>
          <p:nvPr/>
        </p:nvCxnSpPr>
        <p:spPr bwMode="auto">
          <a:xfrm flipH="1">
            <a:off x="8982075" y="2803659"/>
            <a:ext cx="933450" cy="58102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828675" y="2968833"/>
            <a:ext cx="9268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weight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 bwMode="auto">
          <a:xfrm>
            <a:off x="1933575" y="3502293"/>
            <a:ext cx="352425" cy="41248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" name="Straight Arrow Connector 5"/>
          <p:cNvCxnSpPr/>
          <p:nvPr/>
        </p:nvCxnSpPr>
        <p:spPr bwMode="auto">
          <a:xfrm flipV="1">
            <a:off x="5677054" y="4324350"/>
            <a:ext cx="742796" cy="80962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" name="TextBox 9"/>
          <p:cNvSpPr txBox="1"/>
          <p:nvPr/>
        </p:nvSpPr>
        <p:spPr>
          <a:xfrm>
            <a:off x="4540809" y="5133975"/>
            <a:ext cx="18790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determined by </a:t>
            </a:r>
            <a:br>
              <a:rPr lang="en-US" dirty="0" smtClean="0"/>
            </a:br>
            <a:r>
              <a:rPr lang="en-US" dirty="0" smtClean="0"/>
              <a:t>TU size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9349835" y="5133975"/>
            <a:ext cx="18790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determined by </a:t>
            </a:r>
            <a:br>
              <a:rPr lang="en-US" dirty="0" smtClean="0"/>
            </a:br>
            <a:r>
              <a:rPr lang="en-US" dirty="0" smtClean="0"/>
              <a:t>QP</a:t>
            </a:r>
            <a:endParaRPr lang="en-US" dirty="0"/>
          </a:p>
        </p:txBody>
      </p:sp>
      <p:cxnSp>
        <p:nvCxnSpPr>
          <p:cNvPr id="16" name="Straight Arrow Connector 15"/>
          <p:cNvCxnSpPr/>
          <p:nvPr/>
        </p:nvCxnSpPr>
        <p:spPr bwMode="auto">
          <a:xfrm flipH="1" flipV="1">
            <a:off x="9229725" y="4476751"/>
            <a:ext cx="685800" cy="65722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2303052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in the decoder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1919287" y="3324225"/>
            <a:ext cx="1133475" cy="714375"/>
            <a:chOff x="1247775" y="3181350"/>
            <a:chExt cx="1133475" cy="714375"/>
          </a:xfrm>
        </p:grpSpPr>
        <p:sp>
          <p:nvSpPr>
            <p:cNvPr id="4" name="Rectangle 3"/>
            <p:cNvSpPr/>
            <p:nvPr/>
          </p:nvSpPr>
          <p:spPr bwMode="auto">
            <a:xfrm>
              <a:off x="1247775" y="3181350"/>
              <a:ext cx="1133475" cy="714375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TextBox 4"/>
                <p:cNvSpPr txBox="1"/>
                <p:nvPr/>
              </p:nvSpPr>
              <p:spPr>
                <a:xfrm>
                  <a:off x="1485900" y="3324225"/>
                  <a:ext cx="677172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sv-SE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sv-SE" i="1">
                                <a:latin typeface="Cambria Math"/>
                              </a:rPr>
                              <m:t>𝑇</m:t>
                            </m:r>
                          </m:e>
                          <m:sup>
                            <m:r>
                              <a:rPr lang="sv-SE" i="1">
                                <a:latin typeface="Cambria Math"/>
                              </a:rPr>
                              <m:t>−1</m:t>
                            </m:r>
                          </m:sup>
                        </m:sSup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5" name="TextBox 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85900" y="3324225"/>
                  <a:ext cx="677172" cy="400110"/>
                </a:xfrm>
                <a:prstGeom prst="rect">
                  <a:avLst/>
                </a:prstGeom>
                <a:blipFill rotWithShape="1"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6" name="Rectangle 5"/>
          <p:cNvSpPr/>
          <p:nvPr/>
        </p:nvSpPr>
        <p:spPr bwMode="auto">
          <a:xfrm>
            <a:off x="4624387" y="3324225"/>
            <a:ext cx="1133475" cy="7143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1925" y="3324225"/>
            <a:ext cx="14624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transform</a:t>
            </a:r>
            <a:br>
              <a:rPr lang="en-US" dirty="0" smtClean="0"/>
            </a:br>
            <a:r>
              <a:rPr lang="en-US" dirty="0" smtClean="0"/>
              <a:t>coefficients</a:t>
            </a:r>
            <a:endParaRPr lang="en-US" dirty="0"/>
          </a:p>
        </p:txBody>
      </p:sp>
      <p:cxnSp>
        <p:nvCxnSpPr>
          <p:cNvPr id="10" name="Straight Arrow Connector 9"/>
          <p:cNvCxnSpPr>
            <a:stCxn id="7" idx="1"/>
          </p:cNvCxnSpPr>
          <p:nvPr/>
        </p:nvCxnSpPr>
        <p:spPr bwMode="auto">
          <a:xfrm flipV="1">
            <a:off x="161925" y="3676650"/>
            <a:ext cx="1743075" cy="151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3190875" y="3324225"/>
            <a:ext cx="11689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decoded</a:t>
            </a:r>
            <a:br>
              <a:rPr lang="en-US" dirty="0" smtClean="0"/>
            </a:br>
            <a:r>
              <a:rPr lang="en-US" dirty="0" smtClean="0"/>
              <a:t>residual</a:t>
            </a:r>
            <a:endParaRPr lang="en-US" dirty="0"/>
          </a:p>
        </p:txBody>
      </p:sp>
      <p:cxnSp>
        <p:nvCxnSpPr>
          <p:cNvPr id="12" name="Straight Arrow Connector 11"/>
          <p:cNvCxnSpPr/>
          <p:nvPr/>
        </p:nvCxnSpPr>
        <p:spPr bwMode="auto">
          <a:xfrm>
            <a:off x="3048000" y="3676650"/>
            <a:ext cx="1576387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4857750" y="3257817"/>
                <a:ext cx="694100" cy="837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en-US" i="1" smtClean="0"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sv-SE" b="0" i="1" smtClean="0">
                              <a:latin typeface="Cambria Math"/>
                            </a:rPr>
                            <m:t> 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7750" y="3257817"/>
                <a:ext cx="694100" cy="83766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Straight Arrow Connector 13"/>
          <p:cNvCxnSpPr/>
          <p:nvPr/>
        </p:nvCxnSpPr>
        <p:spPr bwMode="auto">
          <a:xfrm>
            <a:off x="5757862" y="3676650"/>
            <a:ext cx="81438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Straight Arrow Connector 16"/>
          <p:cNvCxnSpPr/>
          <p:nvPr/>
        </p:nvCxnSpPr>
        <p:spPr bwMode="auto">
          <a:xfrm>
            <a:off x="5162550" y="2667000"/>
            <a:ext cx="0" cy="65722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0" name="Straight Connector 19"/>
          <p:cNvCxnSpPr/>
          <p:nvPr/>
        </p:nvCxnSpPr>
        <p:spPr bwMode="auto">
          <a:xfrm flipH="1">
            <a:off x="238125" y="2667000"/>
            <a:ext cx="4924426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1" name="TextBox 20"/>
          <p:cNvSpPr txBox="1"/>
          <p:nvPr/>
        </p:nvSpPr>
        <p:spPr>
          <a:xfrm>
            <a:off x="161925" y="2284482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prediction</a:t>
            </a:r>
            <a:endParaRPr lang="en-US" dirty="0"/>
          </a:p>
        </p:txBody>
      </p:sp>
      <p:sp>
        <p:nvSpPr>
          <p:cNvPr id="24" name="Rectangle 23"/>
          <p:cNvSpPr/>
          <p:nvPr/>
        </p:nvSpPr>
        <p:spPr bwMode="auto">
          <a:xfrm>
            <a:off x="6572250" y="3324225"/>
            <a:ext cx="1133475" cy="7143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630162" y="3311664"/>
            <a:ext cx="1082348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clip to</a:t>
            </a:r>
            <a:br>
              <a:rPr lang="en-US" dirty="0" smtClean="0"/>
            </a:br>
            <a:r>
              <a:rPr lang="en-US" sz="1800" dirty="0" smtClean="0"/>
              <a:t>[0, 1023]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7791450" y="3311664"/>
            <a:ext cx="11528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recon-</a:t>
            </a:r>
            <a:br>
              <a:rPr lang="en-US" dirty="0" smtClean="0"/>
            </a:br>
            <a:r>
              <a:rPr lang="en-US" dirty="0" err="1" smtClean="0"/>
              <a:t>struction</a:t>
            </a:r>
            <a:endParaRPr lang="en-US" dirty="0"/>
          </a:p>
        </p:txBody>
      </p:sp>
      <p:cxnSp>
        <p:nvCxnSpPr>
          <p:cNvPr id="28" name="Straight Arrow Connector 27"/>
          <p:cNvCxnSpPr/>
          <p:nvPr/>
        </p:nvCxnSpPr>
        <p:spPr bwMode="auto">
          <a:xfrm>
            <a:off x="7686675" y="3676650"/>
            <a:ext cx="1576387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0" name="Rectangle 29"/>
          <p:cNvSpPr/>
          <p:nvPr/>
        </p:nvSpPr>
        <p:spPr bwMode="auto">
          <a:xfrm>
            <a:off x="9282112" y="3323957"/>
            <a:ext cx="1133475" cy="7143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329737" y="3322707"/>
            <a:ext cx="10839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bilateral</a:t>
            </a:r>
            <a:br>
              <a:rPr lang="en-US" dirty="0" smtClean="0"/>
            </a:br>
            <a:r>
              <a:rPr lang="en-US" dirty="0" smtClean="0"/>
              <a:t>filter</a:t>
            </a:r>
            <a:endParaRPr lang="en-US" dirty="0"/>
          </a:p>
        </p:txBody>
      </p:sp>
      <p:cxnSp>
        <p:nvCxnSpPr>
          <p:cNvPr id="33" name="Straight Arrow Connector 32"/>
          <p:cNvCxnSpPr/>
          <p:nvPr/>
        </p:nvCxnSpPr>
        <p:spPr bwMode="auto">
          <a:xfrm>
            <a:off x="10413688" y="3667125"/>
            <a:ext cx="1552300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5" name="TextBox 34"/>
          <p:cNvSpPr txBox="1"/>
          <p:nvPr/>
        </p:nvSpPr>
        <p:spPr>
          <a:xfrm>
            <a:off x="10515245" y="3311664"/>
            <a:ext cx="14526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new recon-</a:t>
            </a:r>
            <a:br>
              <a:rPr lang="en-US" dirty="0" smtClean="0"/>
            </a:br>
            <a:r>
              <a:rPr lang="en-US" dirty="0" err="1" smtClean="0"/>
              <a:t>struction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3015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914395" y="3848673"/>
            <a:ext cx="1084998" cy="108499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Rectangle 32"/>
          <p:cNvSpPr>
            <a:spLocks noChangeAspect="1"/>
          </p:cNvSpPr>
          <p:nvPr/>
        </p:nvSpPr>
        <p:spPr bwMode="auto">
          <a:xfrm>
            <a:off x="1733262" y="3848673"/>
            <a:ext cx="271250" cy="27125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at least one non-zero transform coefficient is present</a:t>
            </a:r>
          </a:p>
          <a:p>
            <a:r>
              <a:rPr lang="en-US" dirty="0" smtClean="0"/>
              <a:t>Test 1: Right after adding the transform and the prediction</a:t>
            </a:r>
          </a:p>
          <a:p>
            <a:r>
              <a:rPr lang="en-US" dirty="0" smtClean="0"/>
              <a:t>Test 2: Right before </a:t>
            </a:r>
            <a:r>
              <a:rPr lang="en-US" dirty="0" err="1" smtClean="0"/>
              <a:t>deblocking</a:t>
            </a:r>
            <a:endParaRPr lang="en-US" dirty="0" smtClean="0"/>
          </a:p>
          <a:p>
            <a:r>
              <a:rPr lang="en-US" dirty="0" smtClean="0"/>
              <a:t>Test 3: As a post filter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in the decoder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 bwMode="auto">
          <a:xfrm>
            <a:off x="1999393" y="3848673"/>
            <a:ext cx="1084998" cy="108499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914395" y="4933671"/>
            <a:ext cx="1084998" cy="108499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1999393" y="4933671"/>
            <a:ext cx="1084998" cy="108499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Rectangle 33"/>
          <p:cNvSpPr>
            <a:spLocks noChangeAspect="1"/>
          </p:cNvSpPr>
          <p:nvPr/>
        </p:nvSpPr>
        <p:spPr bwMode="auto">
          <a:xfrm>
            <a:off x="1733262" y="4119923"/>
            <a:ext cx="271250" cy="27125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Rectangle 34"/>
          <p:cNvSpPr>
            <a:spLocks noChangeAspect="1"/>
          </p:cNvSpPr>
          <p:nvPr/>
        </p:nvSpPr>
        <p:spPr bwMode="auto">
          <a:xfrm>
            <a:off x="1733262" y="4391173"/>
            <a:ext cx="271250" cy="27125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6" name="Rectangle 35"/>
          <p:cNvSpPr>
            <a:spLocks noChangeAspect="1"/>
          </p:cNvSpPr>
          <p:nvPr/>
        </p:nvSpPr>
        <p:spPr bwMode="auto">
          <a:xfrm>
            <a:off x="1733262" y="4662421"/>
            <a:ext cx="271250" cy="27125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0" name="Straight Arrow Connector 39"/>
          <p:cNvCxnSpPr>
            <a:stCxn id="33" idx="3"/>
          </p:cNvCxnSpPr>
          <p:nvPr/>
        </p:nvCxnSpPr>
        <p:spPr bwMode="auto">
          <a:xfrm>
            <a:off x="2004512" y="3984298"/>
            <a:ext cx="397490" cy="85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1" name="Straight Arrow Connector 40"/>
          <p:cNvCxnSpPr/>
          <p:nvPr/>
        </p:nvCxnSpPr>
        <p:spPr bwMode="auto">
          <a:xfrm>
            <a:off x="2004512" y="4259527"/>
            <a:ext cx="397490" cy="85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2" name="Straight Arrow Connector 41"/>
          <p:cNvCxnSpPr/>
          <p:nvPr/>
        </p:nvCxnSpPr>
        <p:spPr bwMode="auto">
          <a:xfrm>
            <a:off x="1999393" y="4518836"/>
            <a:ext cx="397490" cy="85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3" name="Straight Arrow Connector 42"/>
          <p:cNvCxnSpPr/>
          <p:nvPr/>
        </p:nvCxnSpPr>
        <p:spPr bwMode="auto">
          <a:xfrm>
            <a:off x="2013041" y="4778143"/>
            <a:ext cx="397490" cy="85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4" name="TextBox 43"/>
          <p:cNvSpPr txBox="1"/>
          <p:nvPr/>
        </p:nvSpPr>
        <p:spPr>
          <a:xfrm>
            <a:off x="3698539" y="3848672"/>
            <a:ext cx="8065827" cy="19925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400" dirty="0" smtClean="0"/>
              <a:t>Test 1: Pixels used for intra-prediction will be filtered</a:t>
            </a:r>
          </a:p>
          <a:p>
            <a:r>
              <a:rPr lang="en-US" sz="2400" dirty="0" smtClean="0"/>
              <a:t>Test 2: Pixels used for intra-prediction will not be filtered.</a:t>
            </a:r>
          </a:p>
          <a:p>
            <a:r>
              <a:rPr lang="en-US" sz="2400" dirty="0" smtClean="0"/>
              <a:t>Test 3: Pixels used for intra or inter prediction will not be filtered.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37838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Thanks </a:t>
            </a:r>
            <a:r>
              <a:rPr lang="en-US" dirty="0"/>
              <a:t>to </a:t>
            </a:r>
            <a:r>
              <a:rPr lang="en-US" dirty="0" smtClean="0"/>
              <a:t>Samsung and Qualcomm </a:t>
            </a:r>
            <a:r>
              <a:rPr lang="en-US" dirty="0"/>
              <a:t>for crosscheck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0499774"/>
              </p:ext>
            </p:extLst>
          </p:nvPr>
        </p:nvGraphicFramePr>
        <p:xfrm>
          <a:off x="864680" y="2265527"/>
          <a:ext cx="10656475" cy="2333768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131295"/>
                <a:gridCol w="2131295"/>
                <a:gridCol w="2131295"/>
                <a:gridCol w="2131295"/>
                <a:gridCol w="2131295"/>
              </a:tblGrid>
              <a:tr h="583442"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 marL="143863" marR="143863" marT="71931" marB="71931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AI</a:t>
                      </a:r>
                      <a:endParaRPr lang="en-US" sz="2800" dirty="0"/>
                    </a:p>
                  </a:txBody>
                  <a:tcPr marL="143863" marR="143863" marT="71931" marB="71931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RA</a:t>
                      </a:r>
                      <a:endParaRPr lang="en-US" sz="2800" dirty="0"/>
                    </a:p>
                  </a:txBody>
                  <a:tcPr marL="143863" marR="143863" marT="71931" marB="71931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LDB</a:t>
                      </a:r>
                      <a:endParaRPr lang="en-US" sz="2800" dirty="0"/>
                    </a:p>
                  </a:txBody>
                  <a:tcPr marL="143863" marR="143863" marT="71931" marB="71931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LDP</a:t>
                      </a:r>
                      <a:endParaRPr lang="en-US" sz="2800" dirty="0"/>
                    </a:p>
                  </a:txBody>
                  <a:tcPr marL="143863" marR="143863" marT="71931" marB="71931"/>
                </a:tc>
              </a:tr>
              <a:tr h="583442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Test 1</a:t>
                      </a:r>
                      <a:endParaRPr lang="en-US" sz="2800" dirty="0"/>
                    </a:p>
                  </a:txBody>
                  <a:tcPr marL="143863" marR="143863" marT="71931" marB="71931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-0.42%</a:t>
                      </a:r>
                      <a:endParaRPr lang="en-US" sz="2800" dirty="0"/>
                    </a:p>
                  </a:txBody>
                  <a:tcPr marL="143863" marR="143863" marT="71931" marB="71931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-0.42%</a:t>
                      </a:r>
                      <a:endParaRPr lang="en-US" sz="2800" dirty="0"/>
                    </a:p>
                  </a:txBody>
                  <a:tcPr marL="143863" marR="143863" marT="71931" marB="71931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0.36%</a:t>
                      </a:r>
                      <a:endParaRPr lang="en-US" sz="2800" dirty="0"/>
                    </a:p>
                  </a:txBody>
                  <a:tcPr marL="143863" marR="143863" marT="71931" marB="71931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0.20%</a:t>
                      </a:r>
                      <a:endParaRPr lang="en-US" sz="2800" dirty="0"/>
                    </a:p>
                  </a:txBody>
                  <a:tcPr marL="143863" marR="143863" marT="71931" marB="71931"/>
                </a:tc>
              </a:tr>
              <a:tr h="583442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Test 2</a:t>
                      </a:r>
                      <a:endParaRPr lang="en-US" sz="2800" dirty="0"/>
                    </a:p>
                  </a:txBody>
                  <a:tcPr marL="143863" marR="143863" marT="71931" marB="71931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0.49%</a:t>
                      </a:r>
                      <a:endParaRPr lang="en-US" sz="2800" dirty="0"/>
                    </a:p>
                  </a:txBody>
                  <a:tcPr marL="143863" marR="143863" marT="71931" marB="71931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0.47%</a:t>
                      </a:r>
                      <a:endParaRPr lang="en-US" sz="2800" dirty="0"/>
                    </a:p>
                  </a:txBody>
                  <a:tcPr marL="143863" marR="143863" marT="71931" marB="71931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2.12%</a:t>
                      </a:r>
                      <a:endParaRPr lang="en-US" sz="2800" dirty="0"/>
                    </a:p>
                  </a:txBody>
                  <a:tcPr marL="143863" marR="143863" marT="71931" marB="71931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1.73%</a:t>
                      </a:r>
                      <a:endParaRPr lang="en-US" sz="2800" dirty="0"/>
                    </a:p>
                  </a:txBody>
                  <a:tcPr marL="143863" marR="143863" marT="71931" marB="71931"/>
                </a:tc>
              </a:tr>
              <a:tr h="583442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Test 3</a:t>
                      </a:r>
                      <a:endParaRPr lang="en-US" sz="2800" dirty="0"/>
                    </a:p>
                  </a:txBody>
                  <a:tcPr marL="143863" marR="143863" marT="71931" marB="71931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1.22%</a:t>
                      </a:r>
                      <a:endParaRPr lang="en-US" sz="2800" dirty="0"/>
                    </a:p>
                  </a:txBody>
                  <a:tcPr marL="143863" marR="143863" marT="71931" marB="71931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0.42%</a:t>
                      </a:r>
                      <a:endParaRPr lang="en-US" sz="2800" dirty="0"/>
                    </a:p>
                  </a:txBody>
                  <a:tcPr marL="143863" marR="143863" marT="71931" marB="71931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0.39%</a:t>
                      </a:r>
                      <a:endParaRPr lang="en-US" sz="2800" dirty="0"/>
                    </a:p>
                  </a:txBody>
                  <a:tcPr marL="143863" marR="143863" marT="71931" marB="71931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0.42%</a:t>
                      </a:r>
                      <a:endParaRPr lang="en-US" sz="2800" dirty="0"/>
                    </a:p>
                  </a:txBody>
                  <a:tcPr marL="143863" marR="143863" marT="71931" marB="7193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1964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 example</a:t>
            </a:r>
            <a:endParaRPr lang="en-US" dirty="0"/>
          </a:p>
        </p:txBody>
      </p:sp>
      <p:pic>
        <p:nvPicPr>
          <p:cNvPr id="4" name="Picture 3" descr="C:\Users\eplkan\Pictures\source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167" y="1325085"/>
            <a:ext cx="2855478" cy="446168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C:\Users\eplkan\Pictures\JEM4.0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003" y="1325085"/>
            <a:ext cx="3301646" cy="440219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C:\Users\eplkan\Pictures\Test1.PN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39" b="1189"/>
          <a:stretch/>
        </p:blipFill>
        <p:spPr bwMode="auto">
          <a:xfrm>
            <a:off x="8631007" y="1325085"/>
            <a:ext cx="3033945" cy="440219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8"/>
          <p:cNvSpPr/>
          <p:nvPr/>
        </p:nvSpPr>
        <p:spPr bwMode="auto">
          <a:xfrm>
            <a:off x="423081" y="6298923"/>
            <a:ext cx="4094328" cy="559077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73457" y="5811981"/>
            <a:ext cx="16722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original</a:t>
            </a:r>
            <a:endParaRPr lang="en-US" sz="3600" dirty="0"/>
          </a:p>
        </p:txBody>
      </p:sp>
      <p:sp>
        <p:nvSpPr>
          <p:cNvPr id="11" name="TextBox 10"/>
          <p:cNvSpPr txBox="1"/>
          <p:nvPr/>
        </p:nvSpPr>
        <p:spPr>
          <a:xfrm>
            <a:off x="5038299" y="5811981"/>
            <a:ext cx="18774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JEM 4.0</a:t>
            </a:r>
            <a:endParaRPr lang="en-US" sz="3600" dirty="0"/>
          </a:p>
        </p:txBody>
      </p:sp>
      <p:sp>
        <p:nvSpPr>
          <p:cNvPr id="12" name="TextBox 11"/>
          <p:cNvSpPr txBox="1"/>
          <p:nvPr/>
        </p:nvSpPr>
        <p:spPr>
          <a:xfrm>
            <a:off x="9435161" y="5811981"/>
            <a:ext cx="14159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Test 1</a:t>
            </a:r>
            <a:endParaRPr lang="en-US" sz="3600" dirty="0"/>
          </a:p>
        </p:txBody>
      </p:sp>
      <p:cxnSp>
        <p:nvCxnSpPr>
          <p:cNvPr id="8" name="Straight Arrow Connector 7"/>
          <p:cNvCxnSpPr/>
          <p:nvPr/>
        </p:nvCxnSpPr>
        <p:spPr bwMode="auto">
          <a:xfrm>
            <a:off x="10851061" y="968990"/>
            <a:ext cx="285512" cy="1433015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3" name="Straight Arrow Connector 12"/>
          <p:cNvCxnSpPr/>
          <p:nvPr/>
        </p:nvCxnSpPr>
        <p:spPr bwMode="auto">
          <a:xfrm>
            <a:off x="6499700" y="862083"/>
            <a:ext cx="285512" cy="1433015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386366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Thanks </a:t>
            </a:r>
            <a:r>
              <a:rPr lang="en-US" dirty="0"/>
              <a:t>to </a:t>
            </a:r>
            <a:r>
              <a:rPr lang="en-US" dirty="0" smtClean="0"/>
              <a:t>Samsung and Qualcomm </a:t>
            </a:r>
            <a:r>
              <a:rPr lang="en-US" dirty="0"/>
              <a:t>for crosscheck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8596618"/>
              </p:ext>
            </p:extLst>
          </p:nvPr>
        </p:nvGraphicFramePr>
        <p:xfrm>
          <a:off x="864680" y="2265527"/>
          <a:ext cx="10656475" cy="291721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131295"/>
                <a:gridCol w="2131295"/>
                <a:gridCol w="2131295"/>
                <a:gridCol w="2131295"/>
                <a:gridCol w="2131295"/>
              </a:tblGrid>
              <a:tr h="583442"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 marL="143863" marR="143863" marT="71931" marB="71931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AI</a:t>
                      </a:r>
                      <a:endParaRPr lang="en-US" sz="2800" dirty="0"/>
                    </a:p>
                  </a:txBody>
                  <a:tcPr marL="143863" marR="143863" marT="71931" marB="71931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RA</a:t>
                      </a:r>
                      <a:endParaRPr lang="en-US" sz="2800" dirty="0"/>
                    </a:p>
                  </a:txBody>
                  <a:tcPr marL="143863" marR="143863" marT="71931" marB="71931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LDB</a:t>
                      </a:r>
                      <a:endParaRPr lang="en-US" sz="2800" dirty="0"/>
                    </a:p>
                  </a:txBody>
                  <a:tcPr marL="143863" marR="143863" marT="71931" marB="71931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LDP</a:t>
                      </a:r>
                      <a:endParaRPr lang="en-US" sz="2800" dirty="0"/>
                    </a:p>
                  </a:txBody>
                  <a:tcPr marL="143863" marR="143863" marT="71931" marB="71931"/>
                </a:tc>
              </a:tr>
              <a:tr h="583442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Test 1</a:t>
                      </a:r>
                      <a:endParaRPr lang="en-US" sz="2800" dirty="0"/>
                    </a:p>
                  </a:txBody>
                  <a:tcPr marL="143863" marR="143863" marT="71931" marB="71931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-0.42%</a:t>
                      </a:r>
                      <a:endParaRPr lang="en-US" sz="2800" dirty="0"/>
                    </a:p>
                  </a:txBody>
                  <a:tcPr marL="143863" marR="143863" marT="71931" marB="71931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-0.42%</a:t>
                      </a:r>
                      <a:endParaRPr lang="en-US" sz="2800" dirty="0"/>
                    </a:p>
                  </a:txBody>
                  <a:tcPr marL="143863" marR="143863" marT="71931" marB="71931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0.36%</a:t>
                      </a:r>
                      <a:endParaRPr lang="en-US" sz="2800" dirty="0"/>
                    </a:p>
                  </a:txBody>
                  <a:tcPr marL="143863" marR="143863" marT="71931" marB="71931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0.20%</a:t>
                      </a:r>
                      <a:endParaRPr lang="en-US" sz="2800" dirty="0"/>
                    </a:p>
                  </a:txBody>
                  <a:tcPr marL="143863" marR="143863" marT="71931" marB="71931"/>
                </a:tc>
              </a:tr>
              <a:tr h="583442">
                <a:tc>
                  <a:txBody>
                    <a:bodyPr/>
                    <a:lstStyle/>
                    <a:p>
                      <a:r>
                        <a:rPr lang="en-US" sz="2800" baseline="0" dirty="0" smtClean="0">
                          <a:solidFill>
                            <a:schemeClr val="tx2">
                              <a:lumMod val="50000"/>
                              <a:lumOff val="50000"/>
                            </a:schemeClr>
                          </a:solidFill>
                        </a:rPr>
                        <a:t>E0032</a:t>
                      </a:r>
                      <a:endParaRPr lang="en-US" sz="2800" dirty="0">
                        <a:solidFill>
                          <a:schemeClr val="tx2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143863" marR="143863" marT="71931" marB="71931"/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chemeClr val="tx2">
                              <a:lumMod val="50000"/>
                              <a:lumOff val="50000"/>
                            </a:schemeClr>
                          </a:solidFill>
                        </a:rPr>
                        <a:t>-0.42%</a:t>
                      </a:r>
                      <a:endParaRPr lang="en-US" sz="2800" dirty="0">
                        <a:solidFill>
                          <a:schemeClr val="tx2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143863" marR="143863" marT="71931" marB="71931"/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chemeClr val="tx2">
                              <a:lumMod val="50000"/>
                              <a:lumOff val="50000"/>
                            </a:schemeClr>
                          </a:solidFill>
                        </a:rPr>
                        <a:t>-0.46%</a:t>
                      </a:r>
                      <a:endParaRPr lang="en-US" sz="2800" dirty="0">
                        <a:solidFill>
                          <a:schemeClr val="tx2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143863" marR="143863" marT="71931" marB="71931"/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chemeClr val="tx2">
                              <a:lumMod val="50000"/>
                              <a:lumOff val="50000"/>
                            </a:schemeClr>
                          </a:solidFill>
                        </a:rPr>
                        <a:t>-0.52%</a:t>
                      </a:r>
                      <a:endParaRPr lang="en-US" sz="2800" dirty="0">
                        <a:solidFill>
                          <a:schemeClr val="tx2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143863" marR="143863" marT="71931" marB="71931"/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chemeClr val="tx2">
                              <a:lumMod val="50000"/>
                              <a:lumOff val="50000"/>
                            </a:schemeClr>
                          </a:solidFill>
                        </a:rPr>
                        <a:t>-0.54%</a:t>
                      </a:r>
                      <a:endParaRPr lang="en-US" sz="2800" dirty="0">
                        <a:solidFill>
                          <a:schemeClr val="tx2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143863" marR="143863" marT="71931" marB="71931"/>
                </a:tc>
              </a:tr>
              <a:tr h="583442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Test 2</a:t>
                      </a:r>
                      <a:endParaRPr lang="en-US" sz="2800" dirty="0"/>
                    </a:p>
                  </a:txBody>
                  <a:tcPr marL="143863" marR="143863" marT="71931" marB="71931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0.49%</a:t>
                      </a:r>
                      <a:endParaRPr lang="en-US" sz="2800" dirty="0"/>
                    </a:p>
                  </a:txBody>
                  <a:tcPr marL="143863" marR="143863" marT="71931" marB="71931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0.47%</a:t>
                      </a:r>
                      <a:endParaRPr lang="en-US" sz="2800" dirty="0"/>
                    </a:p>
                  </a:txBody>
                  <a:tcPr marL="143863" marR="143863" marT="71931" marB="71931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2.12%</a:t>
                      </a:r>
                      <a:endParaRPr lang="en-US" sz="2800" dirty="0"/>
                    </a:p>
                  </a:txBody>
                  <a:tcPr marL="143863" marR="143863" marT="71931" marB="71931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1.73%</a:t>
                      </a:r>
                      <a:endParaRPr lang="en-US" sz="2800" dirty="0"/>
                    </a:p>
                  </a:txBody>
                  <a:tcPr marL="143863" marR="143863" marT="71931" marB="71931"/>
                </a:tc>
              </a:tr>
              <a:tr h="583442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Test 3</a:t>
                      </a:r>
                      <a:endParaRPr lang="en-US" sz="2800" dirty="0"/>
                    </a:p>
                  </a:txBody>
                  <a:tcPr marL="143863" marR="143863" marT="71931" marB="71931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1.22%</a:t>
                      </a:r>
                      <a:endParaRPr lang="en-US" sz="2800" dirty="0"/>
                    </a:p>
                  </a:txBody>
                  <a:tcPr marL="143863" marR="143863" marT="71931" marB="71931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0.42%</a:t>
                      </a:r>
                      <a:endParaRPr lang="en-US" sz="2800" dirty="0"/>
                    </a:p>
                  </a:txBody>
                  <a:tcPr marL="143863" marR="143863" marT="71931" marB="71931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0.39%</a:t>
                      </a:r>
                      <a:endParaRPr lang="en-US" sz="2800" dirty="0"/>
                    </a:p>
                  </a:txBody>
                  <a:tcPr marL="143863" marR="143863" marT="71931" marB="71931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0.42%</a:t>
                      </a:r>
                      <a:endParaRPr lang="en-US" sz="2800" dirty="0"/>
                    </a:p>
                  </a:txBody>
                  <a:tcPr marL="143863" marR="143863" marT="71931" marB="7193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6238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_ChapterSlide_Wide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032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544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a bilateral filter</a:t>
            </a:r>
          </a:p>
          <a:p>
            <a:r>
              <a:rPr lang="en-US" dirty="0" smtClean="0"/>
              <a:t>Where in the decoder to place it</a:t>
            </a:r>
          </a:p>
          <a:p>
            <a:r>
              <a:rPr lang="en-US" dirty="0" smtClean="0"/>
              <a:t>The particular bilateral filter tested</a:t>
            </a:r>
          </a:p>
          <a:p>
            <a:r>
              <a:rPr lang="en-US" dirty="0" smtClean="0"/>
              <a:t>Results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6431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57" t="11386" r="23320" b="10836"/>
          <a:stretch/>
        </p:blipFill>
        <p:spPr>
          <a:xfrm>
            <a:off x="7977352" y="1931110"/>
            <a:ext cx="3767959" cy="3728711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Regular fir filter</a:t>
            </a:r>
            <a:endParaRPr lang="en-US" dirty="0"/>
          </a:p>
        </p:txBody>
      </p:sp>
      <p:sp>
        <p:nvSpPr>
          <p:cNvPr id="6" name="Content Placeholder 1"/>
          <p:cNvSpPr txBox="1">
            <a:spLocks/>
          </p:cNvSpPr>
          <p:nvPr/>
        </p:nvSpPr>
        <p:spPr bwMode="auto">
          <a:xfrm>
            <a:off x="529168" y="1800000"/>
            <a:ext cx="7400888" cy="38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kern="0" dirty="0" smtClean="0"/>
              <a:t>A regular FIR filter has weights that depend on the distance to the pixel in screen space.</a:t>
            </a:r>
            <a:endParaRPr lang="en-US" kern="0" dirty="0"/>
          </a:p>
        </p:txBody>
      </p:sp>
      <p:sp>
        <p:nvSpPr>
          <p:cNvPr id="5" name="Rectangle 4"/>
          <p:cNvSpPr/>
          <p:nvPr/>
        </p:nvSpPr>
        <p:spPr bwMode="auto">
          <a:xfrm>
            <a:off x="10349345" y="4180115"/>
            <a:ext cx="338447" cy="338447"/>
          </a:xfrm>
          <a:prstGeom prst="rect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2423999" y="3098216"/>
            <a:ext cx="691617" cy="691617"/>
          </a:xfrm>
          <a:prstGeom prst="rect">
            <a:avLst/>
          </a:prstGeom>
          <a:solidFill>
            <a:srgbClr val="FFFFCC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3115616" y="3098216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3807232" y="3098216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2423999" y="3789833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3115616" y="3789833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3807232" y="3789833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2423999" y="4481449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3115616" y="4481449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3807232" y="4481449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596896" y="32186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3985564" y="32186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3312567" y="32186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2595676" y="46219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3984344" y="46219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3311347" y="46219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2610307" y="3927043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998975" y="3927043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3260141" y="3927043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36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4803647" y="4212336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64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4874980" y="3742944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cxnSp>
        <p:nvCxnSpPr>
          <p:cNvPr id="2049" name="Straight Connector 2048"/>
          <p:cNvCxnSpPr/>
          <p:nvPr/>
        </p:nvCxnSpPr>
        <p:spPr bwMode="auto">
          <a:xfrm flipH="1">
            <a:off x="4835348" y="4162349"/>
            <a:ext cx="460857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52" name="Straight Connector 2051"/>
          <p:cNvCxnSpPr/>
          <p:nvPr/>
        </p:nvCxnSpPr>
        <p:spPr bwMode="auto">
          <a:xfrm flipH="1" flipV="1">
            <a:off x="4506163" y="3101645"/>
            <a:ext cx="5808269" cy="106070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/>
          <p:cNvCxnSpPr/>
          <p:nvPr/>
        </p:nvCxnSpPr>
        <p:spPr bwMode="auto">
          <a:xfrm flipH="1">
            <a:off x="4506163" y="4526892"/>
            <a:ext cx="5850942" cy="65958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71961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57" t="11386" r="23320" b="10836"/>
          <a:stretch/>
        </p:blipFill>
        <p:spPr>
          <a:xfrm>
            <a:off x="7977352" y="1931110"/>
            <a:ext cx="3767959" cy="3728711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Regular fir filter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 bwMode="auto">
          <a:xfrm>
            <a:off x="10349345" y="4180115"/>
            <a:ext cx="338447" cy="338447"/>
          </a:xfrm>
          <a:prstGeom prst="rect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6757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85" t="11637" r="25770" b="10866"/>
          <a:stretch/>
        </p:blipFill>
        <p:spPr>
          <a:xfrm>
            <a:off x="7642352" y="1324053"/>
            <a:ext cx="4193642" cy="4440326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Regular fir </a:t>
            </a:r>
            <a:r>
              <a:rPr lang="en-US" dirty="0" smtClean="0"/>
              <a:t>filter</a:t>
            </a:r>
            <a:endParaRPr lang="en-US" dirty="0"/>
          </a:p>
        </p:txBody>
      </p:sp>
      <p:sp>
        <p:nvSpPr>
          <p:cNvPr id="11" name="Freeform 10"/>
          <p:cNvSpPr/>
          <p:nvPr/>
        </p:nvSpPr>
        <p:spPr bwMode="auto">
          <a:xfrm>
            <a:off x="9933062" y="4984452"/>
            <a:ext cx="367469" cy="102549"/>
          </a:xfrm>
          <a:custGeom>
            <a:avLst/>
            <a:gdLst>
              <a:gd name="connsiteX0" fmla="*/ 256374 w 367469"/>
              <a:gd name="connsiteY0" fmla="*/ 5697 h 102549"/>
              <a:gd name="connsiteX1" fmla="*/ 367469 w 367469"/>
              <a:gd name="connsiteY1" fmla="*/ 42729 h 102549"/>
              <a:gd name="connsiteX2" fmla="*/ 159521 w 367469"/>
              <a:gd name="connsiteY2" fmla="*/ 102549 h 102549"/>
              <a:gd name="connsiteX3" fmla="*/ 0 w 367469"/>
              <a:gd name="connsiteY3" fmla="*/ 37032 h 102549"/>
              <a:gd name="connsiteX4" fmla="*/ 119641 w 367469"/>
              <a:gd name="connsiteY4" fmla="*/ 0 h 102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7469" h="102549">
                <a:moveTo>
                  <a:pt x="256374" y="5697"/>
                </a:moveTo>
                <a:lnTo>
                  <a:pt x="367469" y="42729"/>
                </a:lnTo>
                <a:lnTo>
                  <a:pt x="159521" y="102549"/>
                </a:lnTo>
                <a:lnTo>
                  <a:pt x="0" y="37032"/>
                </a:lnTo>
                <a:lnTo>
                  <a:pt x="119641" y="0"/>
                </a:lnTo>
              </a:path>
            </a:pathLst>
          </a:cu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Freeform 31"/>
          <p:cNvSpPr/>
          <p:nvPr/>
        </p:nvSpPr>
        <p:spPr bwMode="auto">
          <a:xfrm>
            <a:off x="10005545" y="2991621"/>
            <a:ext cx="137424" cy="26428"/>
          </a:xfrm>
          <a:custGeom>
            <a:avLst/>
            <a:gdLst>
              <a:gd name="connsiteX0" fmla="*/ 0 w 137424"/>
              <a:gd name="connsiteY0" fmla="*/ 26428 h 26428"/>
              <a:gd name="connsiteX1" fmla="*/ 0 w 137424"/>
              <a:gd name="connsiteY1" fmla="*/ 26428 h 26428"/>
              <a:gd name="connsiteX2" fmla="*/ 68712 w 137424"/>
              <a:gd name="connsiteY2" fmla="*/ 0 h 26428"/>
              <a:gd name="connsiteX3" fmla="*/ 137424 w 137424"/>
              <a:gd name="connsiteY3" fmla="*/ 26428 h 26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424" h="26428">
                <a:moveTo>
                  <a:pt x="0" y="26428"/>
                </a:moveTo>
                <a:lnTo>
                  <a:pt x="0" y="26428"/>
                </a:lnTo>
                <a:lnTo>
                  <a:pt x="68712" y="0"/>
                </a:lnTo>
                <a:lnTo>
                  <a:pt x="137424" y="26428"/>
                </a:lnTo>
              </a:path>
            </a:pathLst>
          </a:cu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0251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85" t="11637" r="25770" b="10866"/>
          <a:stretch/>
        </p:blipFill>
        <p:spPr>
          <a:xfrm>
            <a:off x="7642352" y="1324053"/>
            <a:ext cx="4193642" cy="4440326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Regular fir </a:t>
            </a:r>
            <a:r>
              <a:rPr lang="en-US" dirty="0" smtClean="0"/>
              <a:t>filter</a:t>
            </a:r>
            <a:endParaRPr lang="en-US" dirty="0"/>
          </a:p>
        </p:txBody>
      </p:sp>
      <p:sp>
        <p:nvSpPr>
          <p:cNvPr id="11" name="Freeform 10"/>
          <p:cNvSpPr/>
          <p:nvPr/>
        </p:nvSpPr>
        <p:spPr bwMode="auto">
          <a:xfrm>
            <a:off x="9933062" y="4984452"/>
            <a:ext cx="367469" cy="102549"/>
          </a:xfrm>
          <a:custGeom>
            <a:avLst/>
            <a:gdLst>
              <a:gd name="connsiteX0" fmla="*/ 256374 w 367469"/>
              <a:gd name="connsiteY0" fmla="*/ 5697 h 102549"/>
              <a:gd name="connsiteX1" fmla="*/ 367469 w 367469"/>
              <a:gd name="connsiteY1" fmla="*/ 42729 h 102549"/>
              <a:gd name="connsiteX2" fmla="*/ 159521 w 367469"/>
              <a:gd name="connsiteY2" fmla="*/ 102549 h 102549"/>
              <a:gd name="connsiteX3" fmla="*/ 0 w 367469"/>
              <a:gd name="connsiteY3" fmla="*/ 37032 h 102549"/>
              <a:gd name="connsiteX4" fmla="*/ 119641 w 367469"/>
              <a:gd name="connsiteY4" fmla="*/ 0 h 102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7469" h="102549">
                <a:moveTo>
                  <a:pt x="256374" y="5697"/>
                </a:moveTo>
                <a:lnTo>
                  <a:pt x="367469" y="42729"/>
                </a:lnTo>
                <a:lnTo>
                  <a:pt x="159521" y="102549"/>
                </a:lnTo>
                <a:lnTo>
                  <a:pt x="0" y="37032"/>
                </a:lnTo>
                <a:lnTo>
                  <a:pt x="119641" y="0"/>
                </a:lnTo>
              </a:path>
            </a:pathLst>
          </a:cu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Cloud Callout 14"/>
          <p:cNvSpPr/>
          <p:nvPr/>
        </p:nvSpPr>
        <p:spPr bwMode="auto">
          <a:xfrm>
            <a:off x="9853683" y="3643952"/>
            <a:ext cx="1665027" cy="1098645"/>
          </a:xfrm>
          <a:prstGeom prst="cloudCallou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1200" dirty="0" smtClean="0"/>
              <a:t>That </a:t>
            </a:r>
            <a:r>
              <a:rPr lang="en-US" sz="1200" dirty="0"/>
              <a:t>value up there is surely a long way </a:t>
            </a:r>
            <a:r>
              <a:rPr lang="en-US" sz="1200" dirty="0" smtClean="0"/>
              <a:t>off...</a:t>
            </a:r>
            <a:endParaRPr lang="en-US" sz="1200" dirty="0"/>
          </a:p>
        </p:txBody>
      </p:sp>
      <p:sp>
        <p:nvSpPr>
          <p:cNvPr id="4" name="Freeform 3"/>
          <p:cNvSpPr/>
          <p:nvPr/>
        </p:nvSpPr>
        <p:spPr bwMode="auto">
          <a:xfrm>
            <a:off x="10005545" y="2991621"/>
            <a:ext cx="137424" cy="26428"/>
          </a:xfrm>
          <a:custGeom>
            <a:avLst/>
            <a:gdLst>
              <a:gd name="connsiteX0" fmla="*/ 0 w 137424"/>
              <a:gd name="connsiteY0" fmla="*/ 26428 h 26428"/>
              <a:gd name="connsiteX1" fmla="*/ 0 w 137424"/>
              <a:gd name="connsiteY1" fmla="*/ 26428 h 26428"/>
              <a:gd name="connsiteX2" fmla="*/ 68712 w 137424"/>
              <a:gd name="connsiteY2" fmla="*/ 0 h 26428"/>
              <a:gd name="connsiteX3" fmla="*/ 137424 w 137424"/>
              <a:gd name="connsiteY3" fmla="*/ 26428 h 26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424" h="26428">
                <a:moveTo>
                  <a:pt x="0" y="26428"/>
                </a:moveTo>
                <a:lnTo>
                  <a:pt x="0" y="26428"/>
                </a:lnTo>
                <a:lnTo>
                  <a:pt x="68712" y="0"/>
                </a:lnTo>
                <a:lnTo>
                  <a:pt x="137424" y="26428"/>
                </a:lnTo>
              </a:path>
            </a:pathLst>
          </a:cu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389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85" t="11637" r="25770" b="10866"/>
          <a:stretch/>
        </p:blipFill>
        <p:spPr>
          <a:xfrm>
            <a:off x="7642352" y="1324053"/>
            <a:ext cx="4193642" cy="4440326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Bilateral filter</a:t>
            </a:r>
            <a:endParaRPr lang="en-US" dirty="0"/>
          </a:p>
        </p:txBody>
      </p:sp>
      <p:sp>
        <p:nvSpPr>
          <p:cNvPr id="6" name="Content Placeholder 1"/>
          <p:cNvSpPr txBox="1">
            <a:spLocks/>
          </p:cNvSpPr>
          <p:nvPr/>
        </p:nvSpPr>
        <p:spPr bwMode="auto">
          <a:xfrm>
            <a:off x="529168" y="1800000"/>
            <a:ext cx="7400888" cy="38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kern="0" dirty="0" smtClean="0"/>
              <a:t>In a bilateral filter the weights depend both on the spatial distance and the distance in intensity.</a:t>
            </a:r>
            <a:endParaRPr lang="en-US" kern="0" dirty="0"/>
          </a:p>
        </p:txBody>
      </p:sp>
      <p:sp>
        <p:nvSpPr>
          <p:cNvPr id="21" name="Rectangle 20"/>
          <p:cNvSpPr/>
          <p:nvPr/>
        </p:nvSpPr>
        <p:spPr bwMode="auto">
          <a:xfrm>
            <a:off x="2423999" y="3098216"/>
            <a:ext cx="691617" cy="691617"/>
          </a:xfrm>
          <a:prstGeom prst="rect">
            <a:avLst/>
          </a:prstGeom>
          <a:solidFill>
            <a:srgbClr val="FFFFCC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3115616" y="3098216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3807232" y="3098216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2423999" y="3789833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3115616" y="3789833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3807232" y="3789833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2423999" y="4481449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3115616" y="4481449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3807232" y="4481449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596896" y="32186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3985564" y="32186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3312567" y="32186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2595676" y="46219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3984344" y="46219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3311347" y="46219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2610307" y="3927043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998975" y="3927043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3260141" y="3927043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36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4803647" y="4212336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63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4874980" y="3742944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cxnSp>
        <p:nvCxnSpPr>
          <p:cNvPr id="2049" name="Straight Connector 2048"/>
          <p:cNvCxnSpPr/>
          <p:nvPr/>
        </p:nvCxnSpPr>
        <p:spPr bwMode="auto">
          <a:xfrm flipH="1">
            <a:off x="4835348" y="4162349"/>
            <a:ext cx="460857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52" name="Straight Connector 2051"/>
          <p:cNvCxnSpPr>
            <a:stCxn id="11" idx="1"/>
          </p:cNvCxnSpPr>
          <p:nvPr/>
        </p:nvCxnSpPr>
        <p:spPr bwMode="auto">
          <a:xfrm flipH="1" flipV="1">
            <a:off x="4506164" y="3101646"/>
            <a:ext cx="5794367" cy="192553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/>
          <p:cNvCxnSpPr/>
          <p:nvPr/>
        </p:nvCxnSpPr>
        <p:spPr bwMode="auto">
          <a:xfrm flipH="1">
            <a:off x="4506163" y="5090615"/>
            <a:ext cx="5531765" cy="958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Freeform 10"/>
          <p:cNvSpPr/>
          <p:nvPr/>
        </p:nvSpPr>
        <p:spPr bwMode="auto">
          <a:xfrm>
            <a:off x="9933062" y="4984452"/>
            <a:ext cx="367469" cy="102549"/>
          </a:xfrm>
          <a:custGeom>
            <a:avLst/>
            <a:gdLst>
              <a:gd name="connsiteX0" fmla="*/ 256374 w 367469"/>
              <a:gd name="connsiteY0" fmla="*/ 5697 h 102549"/>
              <a:gd name="connsiteX1" fmla="*/ 367469 w 367469"/>
              <a:gd name="connsiteY1" fmla="*/ 42729 h 102549"/>
              <a:gd name="connsiteX2" fmla="*/ 159521 w 367469"/>
              <a:gd name="connsiteY2" fmla="*/ 102549 h 102549"/>
              <a:gd name="connsiteX3" fmla="*/ 0 w 367469"/>
              <a:gd name="connsiteY3" fmla="*/ 37032 h 102549"/>
              <a:gd name="connsiteX4" fmla="*/ 119641 w 367469"/>
              <a:gd name="connsiteY4" fmla="*/ 0 h 102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7469" h="102549">
                <a:moveTo>
                  <a:pt x="256374" y="5697"/>
                </a:moveTo>
                <a:lnTo>
                  <a:pt x="367469" y="42729"/>
                </a:lnTo>
                <a:lnTo>
                  <a:pt x="159521" y="102549"/>
                </a:lnTo>
                <a:lnTo>
                  <a:pt x="0" y="37032"/>
                </a:lnTo>
                <a:lnTo>
                  <a:pt x="119641" y="0"/>
                </a:lnTo>
              </a:path>
            </a:pathLst>
          </a:cu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Cloud Callout 14"/>
          <p:cNvSpPr/>
          <p:nvPr/>
        </p:nvSpPr>
        <p:spPr bwMode="auto">
          <a:xfrm>
            <a:off x="9853683" y="3643952"/>
            <a:ext cx="1665027" cy="1098645"/>
          </a:xfrm>
          <a:prstGeom prst="cloudCallou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1200" dirty="0" smtClean="0"/>
              <a:t>That </a:t>
            </a:r>
            <a:r>
              <a:rPr lang="en-US" sz="1200" dirty="0"/>
              <a:t>value up there is surely a long way </a:t>
            </a:r>
            <a:r>
              <a:rPr lang="en-US" sz="1200" dirty="0" smtClean="0"/>
              <a:t>off...</a:t>
            </a:r>
            <a:endParaRPr lang="en-US" sz="1200" dirty="0"/>
          </a:p>
        </p:txBody>
      </p:sp>
      <p:sp>
        <p:nvSpPr>
          <p:cNvPr id="32" name="Freeform 31"/>
          <p:cNvSpPr/>
          <p:nvPr/>
        </p:nvSpPr>
        <p:spPr bwMode="auto">
          <a:xfrm>
            <a:off x="10005545" y="2991621"/>
            <a:ext cx="137424" cy="26428"/>
          </a:xfrm>
          <a:custGeom>
            <a:avLst/>
            <a:gdLst>
              <a:gd name="connsiteX0" fmla="*/ 0 w 137424"/>
              <a:gd name="connsiteY0" fmla="*/ 26428 h 26428"/>
              <a:gd name="connsiteX1" fmla="*/ 0 w 137424"/>
              <a:gd name="connsiteY1" fmla="*/ 26428 h 26428"/>
              <a:gd name="connsiteX2" fmla="*/ 68712 w 137424"/>
              <a:gd name="connsiteY2" fmla="*/ 0 h 26428"/>
              <a:gd name="connsiteX3" fmla="*/ 137424 w 137424"/>
              <a:gd name="connsiteY3" fmla="*/ 26428 h 26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424" h="26428">
                <a:moveTo>
                  <a:pt x="0" y="26428"/>
                </a:moveTo>
                <a:lnTo>
                  <a:pt x="0" y="26428"/>
                </a:lnTo>
                <a:lnTo>
                  <a:pt x="68712" y="0"/>
                </a:lnTo>
                <a:lnTo>
                  <a:pt x="137424" y="26428"/>
                </a:lnTo>
              </a:path>
            </a:pathLst>
          </a:cu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60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98" t="10018" r="25758" b="10303"/>
          <a:stretch/>
        </p:blipFill>
        <p:spPr>
          <a:xfrm>
            <a:off x="4299846" y="1522905"/>
            <a:ext cx="3620881" cy="395054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98" t="10018" r="25758" b="10303"/>
          <a:stretch/>
        </p:blipFill>
        <p:spPr>
          <a:xfrm>
            <a:off x="590550" y="1522905"/>
            <a:ext cx="3620881" cy="395054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98" t="10019" r="25758" b="10302"/>
          <a:stretch/>
        </p:blipFill>
        <p:spPr>
          <a:xfrm>
            <a:off x="8009143" y="1522905"/>
            <a:ext cx="3620881" cy="395054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447800" y="5591175"/>
            <a:ext cx="18373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Before filtering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448300" y="5591175"/>
            <a:ext cx="14959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FIR filtering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9029700" y="5591205"/>
            <a:ext cx="20104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Bilateral filtering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102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ReGULAR</a:t>
            </a:r>
            <a:r>
              <a:rPr lang="en-US" dirty="0" smtClean="0"/>
              <a:t> FIR filter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857375" y="3375159"/>
                <a:ext cx="6123471" cy="11935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 smtClean="0">
                          <a:latin typeface="Cambria Math"/>
                          <a:ea typeface="Cambria Math"/>
                        </a:rPr>
                        <m:t>𝜔</m:t>
                      </m:r>
                      <m:d>
                        <m:dPr>
                          <m:ctrlPr>
                            <a:rPr lang="en-US" sz="360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𝑖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𝑗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𝑘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𝑙</m:t>
                          </m:r>
                        </m:e>
                      </m:d>
                      <m:r>
                        <a:rPr lang="en-US" sz="3600" b="0" i="1" smtClean="0">
                          <a:latin typeface="Cambria Math"/>
                          <a:ea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36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𝑒</m:t>
                          </m:r>
                        </m:e>
                        <m:sup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d>
                            <m:dPr>
                              <m:ctrlPr>
                                <a:rPr lang="en-US" sz="36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𝑖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𝑘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𝑗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𝑙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  <m:sSubSup>
                                    <m:sSub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𝜎</m:t>
                                      </m:r>
                                    </m:e>
                                    <m:sub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𝑑</m:t>
                                      </m:r>
                                    </m:sub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bSup>
                                </m:den>
                              </m:f>
                            </m:e>
                          </m:d>
                        </m:sup>
                      </m:sSup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7375" y="3375159"/>
                <a:ext cx="6123471" cy="119353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Arrow Connector 6"/>
          <p:cNvCxnSpPr/>
          <p:nvPr/>
        </p:nvCxnSpPr>
        <p:spPr bwMode="auto">
          <a:xfrm>
            <a:off x="5362575" y="2645043"/>
            <a:ext cx="895350" cy="7239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3724275" y="2254518"/>
            <a:ext cx="19527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spatial distance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28675" y="2968833"/>
            <a:ext cx="9268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weight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 bwMode="auto">
          <a:xfrm>
            <a:off x="1933575" y="3502293"/>
            <a:ext cx="352425" cy="41248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" name="Rectangle 3"/>
          <p:cNvSpPr/>
          <p:nvPr/>
        </p:nvSpPr>
        <p:spPr bwMode="auto">
          <a:xfrm>
            <a:off x="8976360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9336405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8976360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9336405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9696450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10056495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9696450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10056495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8976360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9336405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8976360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9336405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9696450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10056495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9696450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10056495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10416540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10776585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10416540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10776585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11136630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11496675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11136630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11496675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10416540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10776585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10416540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10776585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11136630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11496675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6" name="Rectangle 45"/>
          <p:cNvSpPr/>
          <p:nvPr/>
        </p:nvSpPr>
        <p:spPr bwMode="auto">
          <a:xfrm>
            <a:off x="11136630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11496675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8" name="Rectangle 47"/>
          <p:cNvSpPr/>
          <p:nvPr/>
        </p:nvSpPr>
        <p:spPr bwMode="auto">
          <a:xfrm>
            <a:off x="8976360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9" name="Rectangle 48"/>
          <p:cNvSpPr/>
          <p:nvPr/>
        </p:nvSpPr>
        <p:spPr bwMode="auto">
          <a:xfrm>
            <a:off x="9336405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8976360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9336405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9696450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10056495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4" name="Rectangle 53"/>
          <p:cNvSpPr/>
          <p:nvPr/>
        </p:nvSpPr>
        <p:spPr bwMode="auto">
          <a:xfrm>
            <a:off x="9696450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5" name="Rectangle 54"/>
          <p:cNvSpPr/>
          <p:nvPr/>
        </p:nvSpPr>
        <p:spPr bwMode="auto">
          <a:xfrm>
            <a:off x="10056495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6" name="Rectangle 55"/>
          <p:cNvSpPr/>
          <p:nvPr/>
        </p:nvSpPr>
        <p:spPr bwMode="auto">
          <a:xfrm>
            <a:off x="8976360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7" name="Rectangle 56"/>
          <p:cNvSpPr/>
          <p:nvPr/>
        </p:nvSpPr>
        <p:spPr bwMode="auto">
          <a:xfrm>
            <a:off x="9336405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8" name="Rectangle 57"/>
          <p:cNvSpPr/>
          <p:nvPr/>
        </p:nvSpPr>
        <p:spPr bwMode="auto">
          <a:xfrm>
            <a:off x="8976360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9" name="Rectangle 58"/>
          <p:cNvSpPr/>
          <p:nvPr/>
        </p:nvSpPr>
        <p:spPr bwMode="auto">
          <a:xfrm>
            <a:off x="9336405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0" name="Rectangle 59"/>
          <p:cNvSpPr/>
          <p:nvPr/>
        </p:nvSpPr>
        <p:spPr bwMode="auto">
          <a:xfrm>
            <a:off x="9696450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Rectangle 60"/>
          <p:cNvSpPr/>
          <p:nvPr/>
        </p:nvSpPr>
        <p:spPr bwMode="auto">
          <a:xfrm>
            <a:off x="10056495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Rectangle 61"/>
          <p:cNvSpPr/>
          <p:nvPr/>
        </p:nvSpPr>
        <p:spPr bwMode="auto">
          <a:xfrm>
            <a:off x="9696450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3" name="Rectangle 62"/>
          <p:cNvSpPr/>
          <p:nvPr/>
        </p:nvSpPr>
        <p:spPr bwMode="auto">
          <a:xfrm>
            <a:off x="10056495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4" name="Rectangle 63"/>
          <p:cNvSpPr/>
          <p:nvPr/>
        </p:nvSpPr>
        <p:spPr bwMode="auto">
          <a:xfrm>
            <a:off x="10416540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5" name="Rectangle 64"/>
          <p:cNvSpPr/>
          <p:nvPr/>
        </p:nvSpPr>
        <p:spPr bwMode="auto">
          <a:xfrm>
            <a:off x="10776585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6" name="Rectangle 65"/>
          <p:cNvSpPr/>
          <p:nvPr/>
        </p:nvSpPr>
        <p:spPr bwMode="auto">
          <a:xfrm>
            <a:off x="10416540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7" name="Rectangle 66"/>
          <p:cNvSpPr/>
          <p:nvPr/>
        </p:nvSpPr>
        <p:spPr bwMode="auto">
          <a:xfrm>
            <a:off x="10776585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8" name="Rectangle 67"/>
          <p:cNvSpPr/>
          <p:nvPr/>
        </p:nvSpPr>
        <p:spPr bwMode="auto">
          <a:xfrm>
            <a:off x="11136630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9" name="Rectangle 68"/>
          <p:cNvSpPr/>
          <p:nvPr/>
        </p:nvSpPr>
        <p:spPr bwMode="auto">
          <a:xfrm>
            <a:off x="11496675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0" name="Rectangle 69"/>
          <p:cNvSpPr/>
          <p:nvPr/>
        </p:nvSpPr>
        <p:spPr bwMode="auto">
          <a:xfrm>
            <a:off x="11136630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1" name="Rectangle 70"/>
          <p:cNvSpPr/>
          <p:nvPr/>
        </p:nvSpPr>
        <p:spPr bwMode="auto">
          <a:xfrm>
            <a:off x="11496675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10416540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3" name="Rectangle 72"/>
          <p:cNvSpPr/>
          <p:nvPr/>
        </p:nvSpPr>
        <p:spPr bwMode="auto">
          <a:xfrm>
            <a:off x="10776585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4" name="Rectangle 73"/>
          <p:cNvSpPr/>
          <p:nvPr/>
        </p:nvSpPr>
        <p:spPr bwMode="auto">
          <a:xfrm>
            <a:off x="10416540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5" name="Rectangle 74"/>
          <p:cNvSpPr/>
          <p:nvPr/>
        </p:nvSpPr>
        <p:spPr bwMode="auto">
          <a:xfrm>
            <a:off x="10776585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6" name="Rectangle 75"/>
          <p:cNvSpPr/>
          <p:nvPr/>
        </p:nvSpPr>
        <p:spPr bwMode="auto">
          <a:xfrm>
            <a:off x="11136630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7" name="Rectangle 76"/>
          <p:cNvSpPr/>
          <p:nvPr/>
        </p:nvSpPr>
        <p:spPr bwMode="auto">
          <a:xfrm>
            <a:off x="11496675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8" name="Rectangle 77"/>
          <p:cNvSpPr/>
          <p:nvPr/>
        </p:nvSpPr>
        <p:spPr bwMode="auto">
          <a:xfrm>
            <a:off x="11136630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9" name="Rectangle 78"/>
          <p:cNvSpPr/>
          <p:nvPr/>
        </p:nvSpPr>
        <p:spPr bwMode="auto">
          <a:xfrm>
            <a:off x="11496675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0" name="Rectangle 79"/>
          <p:cNvSpPr/>
          <p:nvPr/>
        </p:nvSpPr>
        <p:spPr bwMode="auto">
          <a:xfrm>
            <a:off x="9696450" y="342900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1" name="Rectangle 80"/>
          <p:cNvSpPr/>
          <p:nvPr/>
        </p:nvSpPr>
        <p:spPr bwMode="auto">
          <a:xfrm>
            <a:off x="10056495" y="342900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2" name="Rectangle 81"/>
          <p:cNvSpPr/>
          <p:nvPr/>
        </p:nvSpPr>
        <p:spPr bwMode="auto">
          <a:xfrm>
            <a:off x="10416540" y="342900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3" name="Rectangle 82"/>
          <p:cNvSpPr/>
          <p:nvPr/>
        </p:nvSpPr>
        <p:spPr bwMode="auto">
          <a:xfrm>
            <a:off x="9696450" y="378904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4" name="Rectangle 83"/>
          <p:cNvSpPr/>
          <p:nvPr/>
        </p:nvSpPr>
        <p:spPr bwMode="auto">
          <a:xfrm>
            <a:off x="10056495" y="378904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5" name="Rectangle 84"/>
          <p:cNvSpPr/>
          <p:nvPr/>
        </p:nvSpPr>
        <p:spPr bwMode="auto">
          <a:xfrm>
            <a:off x="9696450" y="414909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6" name="Rectangle 85"/>
          <p:cNvSpPr/>
          <p:nvPr/>
        </p:nvSpPr>
        <p:spPr bwMode="auto">
          <a:xfrm>
            <a:off x="10056495" y="414909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7" name="Rectangle 86"/>
          <p:cNvSpPr/>
          <p:nvPr/>
        </p:nvSpPr>
        <p:spPr bwMode="auto">
          <a:xfrm>
            <a:off x="10416540" y="378904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8" name="Rectangle 87"/>
          <p:cNvSpPr/>
          <p:nvPr/>
        </p:nvSpPr>
        <p:spPr bwMode="auto">
          <a:xfrm>
            <a:off x="10416540" y="414909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76135" y="1268730"/>
            <a:ext cx="15520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pixel to filter</a:t>
            </a:r>
            <a:br>
              <a:rPr lang="en-US" dirty="0" smtClean="0"/>
            </a:br>
            <a:r>
              <a:rPr lang="en-US" dirty="0" smtClean="0"/>
              <a:t>is (</a:t>
            </a:r>
            <a:r>
              <a:rPr lang="en-US" dirty="0" err="1" smtClean="0"/>
              <a:t>i,j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107" name="TextBox 106"/>
          <p:cNvSpPr txBox="1"/>
          <p:nvPr/>
        </p:nvSpPr>
        <p:spPr>
          <a:xfrm>
            <a:off x="9336405" y="1268730"/>
            <a:ext cx="22942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weight to</a:t>
            </a:r>
            <a:r>
              <a:rPr lang="en-US" dirty="0"/>
              <a:t> </a:t>
            </a:r>
            <a:r>
              <a:rPr lang="en-US" dirty="0" smtClean="0"/>
              <a:t>calculate</a:t>
            </a:r>
            <a:br>
              <a:rPr lang="en-US" dirty="0" smtClean="0"/>
            </a:br>
            <a:r>
              <a:rPr lang="en-US" dirty="0" smtClean="0"/>
              <a:t>is (</a:t>
            </a:r>
            <a:r>
              <a:rPr lang="en-US" dirty="0" err="1" smtClean="0"/>
              <a:t>k,l</a:t>
            </a:r>
            <a:r>
              <a:rPr lang="en-US" dirty="0" smtClean="0"/>
              <a:t>)</a:t>
            </a:r>
            <a:endParaRPr lang="en-US" dirty="0"/>
          </a:p>
        </p:txBody>
      </p:sp>
      <p:cxnSp>
        <p:nvCxnSpPr>
          <p:cNvPr id="110" name="Straight Arrow Connector 109"/>
          <p:cNvCxnSpPr/>
          <p:nvPr/>
        </p:nvCxnSpPr>
        <p:spPr bwMode="auto">
          <a:xfrm>
            <a:off x="8308428" y="1891862"/>
            <a:ext cx="1939158" cy="208104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12" name="Straight Arrow Connector 111"/>
          <p:cNvCxnSpPr/>
          <p:nvPr/>
        </p:nvCxnSpPr>
        <p:spPr bwMode="auto">
          <a:xfrm flipH="1">
            <a:off x="10594428" y="1797269"/>
            <a:ext cx="78827" cy="181303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142707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23164</TotalTime>
  <Words>538</Words>
  <Application>Microsoft Office PowerPoint</Application>
  <PresentationFormat>Custom</PresentationFormat>
  <Paragraphs>150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Ericsson Capital TT</vt:lpstr>
      <vt:lpstr>Cambria Math</vt:lpstr>
      <vt:lpstr>1_PresentationTemplate2011</vt:lpstr>
      <vt:lpstr>E0031: Bilateral filtering EE2-D0069 Test1 test2 test3</vt:lpstr>
      <vt:lpstr>Outline</vt:lpstr>
      <vt:lpstr>Regular fir filter</vt:lpstr>
      <vt:lpstr>Regular fir filter</vt:lpstr>
      <vt:lpstr>Regular fir filter</vt:lpstr>
      <vt:lpstr>Regular fir filter</vt:lpstr>
      <vt:lpstr>Bilateral filter</vt:lpstr>
      <vt:lpstr>example</vt:lpstr>
      <vt:lpstr>ReGULAR FIR filter</vt:lpstr>
      <vt:lpstr>General bilateral filter</vt:lpstr>
      <vt:lpstr>Proposed bilateral filter</vt:lpstr>
      <vt:lpstr>where in the decoder</vt:lpstr>
      <vt:lpstr>where in the decoder</vt:lpstr>
      <vt:lpstr>Results</vt:lpstr>
      <vt:lpstr>Visual example</vt:lpstr>
      <vt:lpstr>Results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- Beyond the TS ?</dc:title>
  <dc:creator>EAB/OVM Frédéric Gabin</dc:creator>
  <dc:description>Rev PA1</dc:description>
  <cp:lastModifiedBy>Jacob Ström</cp:lastModifiedBy>
  <cp:revision>403</cp:revision>
  <cp:lastPrinted>2015-06-12T10:49:57Z</cp:lastPrinted>
  <dcterms:created xsi:type="dcterms:W3CDTF">2011-05-24T09:22:48Z</dcterms:created>
  <dcterms:modified xsi:type="dcterms:W3CDTF">2017-01-12T16:47:40Z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R4A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2015</vt:lpwstr>
  </property>
  <property fmtid="{D5CDD505-2E9C-101B-9397-08002B2CF9AE}" pid="29" name="MiddleFooterField">
    <vt:lpwstr>Public</vt:lpwstr>
  </property>
  <property fmtid="{D5CDD505-2E9C-101B-9397-08002B2CF9AE}" pid="30" name="RightFooterField">
    <vt:lpwstr>3GPP - Beyond the TS ?</vt:lpwstr>
  </property>
  <property fmtid="{D5CDD505-2E9C-101B-9397-08002B2CF9AE}" pid="31" name="RightFooterField2">
    <vt:lpwstr>2015-05-13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>EAB/OVM Frédéric Gabin</vt:lpwstr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PRESENTATION TO DVB</vt:lpwstr>
  </property>
  <property fmtid="{D5CDD505-2E9C-101B-9397-08002B2CF9AE}" pid="43" name="Title">
    <vt:lpwstr>3GPP - Beyond the TS ?</vt:lpwstr>
  </property>
  <property fmtid="{D5CDD505-2E9C-101B-9397-08002B2CF9AE}" pid="44" name="Date">
    <vt:lpwstr>2015-05-13</vt:lpwstr>
  </property>
  <property fmtid="{D5CDD505-2E9C-101B-9397-08002B2CF9AE}" pid="45" name="Reference">
    <vt:lpwstr/>
  </property>
  <property fmtid="{D5CDD505-2E9C-101B-9397-08002B2CF9AE}" pid="46" name="Keyword">
    <vt:lpwstr/>
  </property>
</Properties>
</file>